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14" r:id="rId5"/>
    <p:sldId id="356" r:id="rId6"/>
    <p:sldId id="270" r:id="rId7"/>
    <p:sldId id="344" r:id="rId8"/>
    <p:sldId id="352" r:id="rId9"/>
    <p:sldId id="353" r:id="rId10"/>
    <p:sldId id="357" r:id="rId11"/>
    <p:sldId id="358" r:id="rId12"/>
    <p:sldId id="359" r:id="rId13"/>
    <p:sldId id="360" r:id="rId14"/>
    <p:sldId id="361" r:id="rId15"/>
    <p:sldId id="362" r:id="rId16"/>
    <p:sldId id="363" r:id="rId17"/>
    <p:sldId id="277" r:id="rId18"/>
    <p:sldId id="349" r:id="rId19"/>
    <p:sldId id="355" r:id="rId20"/>
    <p:sldId id="345" r:id="rId21"/>
    <p:sldId id="284" r:id="rId22"/>
    <p:sldId id="350" r:id="rId23"/>
    <p:sldId id="257"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FB64C-B543-FEB9-186A-A6F5F622F870}" name="Nynke van der Meulen (NE)" initials="" userId="S::Nynke.vdMeulen@defriesland.nl::24af0b1a-626b-4133-8fcc-342c9f4cb457" providerId="AD"/>
  <p188:author id="{08134484-C474-6779-13D3-4C9E039A17B5}" name="Jacqueline Vissers (JCM)" initials="JV" userId="S::Jacqueline.Vissers@defriesland.nl::03861109-ef59-4185-a061-18a9c7f89b5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C2711-E941-4359-9319-11E2B384F26B}" v="32" dt="2026-03-10T13:34:52.56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Vissers (JCM)" userId="03861109-ef59-4185-a061-18a9c7f89b52" providerId="ADAL" clId="{F62AE812-5816-4241-8B3B-2D02026DFF7E}"/>
    <pc:docChg chg="undo custSel addSld delSld modSld sldOrd">
      <pc:chgData name="Jacqueline Vissers (JCM)" userId="03861109-ef59-4185-a061-18a9c7f89b52" providerId="ADAL" clId="{F62AE812-5816-4241-8B3B-2D02026DFF7E}" dt="2026-03-10T13:36:15" v="2126" actId="20577"/>
      <pc:docMkLst>
        <pc:docMk/>
      </pc:docMkLst>
      <pc:sldChg chg="modSp mod">
        <pc:chgData name="Jacqueline Vissers (JCM)" userId="03861109-ef59-4185-a061-18a9c7f89b52" providerId="ADAL" clId="{F62AE812-5816-4241-8B3B-2D02026DFF7E}" dt="2026-03-10T13:36:15" v="2126" actId="20577"/>
        <pc:sldMkLst>
          <pc:docMk/>
          <pc:sldMk cId="3436816404" sldId="314"/>
        </pc:sldMkLst>
        <pc:spChg chg="mod">
          <ac:chgData name="Jacqueline Vissers (JCM)" userId="03861109-ef59-4185-a061-18a9c7f89b52" providerId="ADAL" clId="{F62AE812-5816-4241-8B3B-2D02026DFF7E}" dt="2026-03-10T13:36:15" v="2126" actId="20577"/>
          <ac:spMkLst>
            <pc:docMk/>
            <pc:sldMk cId="3436816404" sldId="314"/>
            <ac:spMk id="13" creationId="{00000000-0000-0000-0000-000000000000}"/>
          </ac:spMkLst>
        </pc:spChg>
      </pc:sldChg>
      <pc:sldChg chg="modSp mod">
        <pc:chgData name="Jacqueline Vissers (JCM)" userId="03861109-ef59-4185-a061-18a9c7f89b52" providerId="ADAL" clId="{F62AE812-5816-4241-8B3B-2D02026DFF7E}" dt="2026-03-10T13:35:53.668" v="2125" actId="1076"/>
        <pc:sldMkLst>
          <pc:docMk/>
          <pc:sldMk cId="1349518697" sldId="344"/>
        </pc:sldMkLst>
        <pc:spChg chg="mod">
          <ac:chgData name="Jacqueline Vissers (JCM)" userId="03861109-ef59-4185-a061-18a9c7f89b52" providerId="ADAL" clId="{F62AE812-5816-4241-8B3B-2D02026DFF7E}" dt="2026-03-10T13:35:10.779" v="2117" actId="1076"/>
          <ac:spMkLst>
            <pc:docMk/>
            <pc:sldMk cId="1349518697" sldId="344"/>
            <ac:spMk id="8" creationId="{1520190B-AD75-F641-B8B6-50F4B84B2586}"/>
          </ac:spMkLst>
        </pc:spChg>
        <pc:graphicFrameChg chg="mod modGraphic">
          <ac:chgData name="Jacqueline Vissers (JCM)" userId="03861109-ef59-4185-a061-18a9c7f89b52" providerId="ADAL" clId="{F62AE812-5816-4241-8B3B-2D02026DFF7E}" dt="2026-03-10T13:35:37.611" v="2123" actId="14100"/>
          <ac:graphicFrameMkLst>
            <pc:docMk/>
            <pc:sldMk cId="1349518697" sldId="344"/>
            <ac:graphicFrameMk id="3" creationId="{B04D0139-2B3C-3F43-3FBC-BF55BF493317}"/>
          </ac:graphicFrameMkLst>
        </pc:graphicFrameChg>
        <pc:graphicFrameChg chg="mod modGraphic">
          <ac:chgData name="Jacqueline Vissers (JCM)" userId="03861109-ef59-4185-a061-18a9c7f89b52" providerId="ADAL" clId="{F62AE812-5816-4241-8B3B-2D02026DFF7E}" dt="2026-03-10T13:35:23.174" v="2120" actId="1076"/>
          <ac:graphicFrameMkLst>
            <pc:docMk/>
            <pc:sldMk cId="1349518697" sldId="344"/>
            <ac:graphicFrameMk id="6" creationId="{00000000-0000-0000-0000-000000000000}"/>
          </ac:graphicFrameMkLst>
        </pc:graphicFrameChg>
        <pc:picChg chg="mod">
          <ac:chgData name="Jacqueline Vissers (JCM)" userId="03861109-ef59-4185-a061-18a9c7f89b52" providerId="ADAL" clId="{F62AE812-5816-4241-8B3B-2D02026DFF7E}" dt="2026-03-10T13:35:53.668" v="2125" actId="1076"/>
          <ac:picMkLst>
            <pc:docMk/>
            <pc:sldMk cId="1349518697" sldId="344"/>
            <ac:picMk id="4" creationId="{5794C46C-5A20-C866-712C-1236731AAFD9}"/>
          </ac:picMkLst>
        </pc:picChg>
      </pc:sldChg>
      <pc:sldChg chg="modSp mod">
        <pc:chgData name="Jacqueline Vissers (JCM)" userId="03861109-ef59-4185-a061-18a9c7f89b52" providerId="ADAL" clId="{F62AE812-5816-4241-8B3B-2D02026DFF7E}" dt="2026-03-10T13:27:31.171" v="1954" actId="6549"/>
        <pc:sldMkLst>
          <pc:docMk/>
          <pc:sldMk cId="170505777" sldId="349"/>
        </pc:sldMkLst>
        <pc:graphicFrameChg chg="mod modGraphic">
          <ac:chgData name="Jacqueline Vissers (JCM)" userId="03861109-ef59-4185-a061-18a9c7f89b52" providerId="ADAL" clId="{F62AE812-5816-4241-8B3B-2D02026DFF7E}" dt="2026-03-10T13:27:31.171" v="1954" actId="6549"/>
          <ac:graphicFrameMkLst>
            <pc:docMk/>
            <pc:sldMk cId="170505777" sldId="349"/>
            <ac:graphicFrameMk id="11" creationId="{78B036D2-B011-1EB1-E708-753448AAA20E}"/>
          </ac:graphicFrameMkLst>
        </pc:graphicFrameChg>
      </pc:sldChg>
      <pc:sldChg chg="modSp mod">
        <pc:chgData name="Jacqueline Vissers (JCM)" userId="03861109-ef59-4185-a061-18a9c7f89b52" providerId="ADAL" clId="{F62AE812-5816-4241-8B3B-2D02026DFF7E}" dt="2026-03-10T13:33:09.305" v="2087" actId="21"/>
        <pc:sldMkLst>
          <pc:docMk/>
          <pc:sldMk cId="2819228011" sldId="352"/>
        </pc:sldMkLst>
        <pc:spChg chg="mod">
          <ac:chgData name="Jacqueline Vissers (JCM)" userId="03861109-ef59-4185-a061-18a9c7f89b52" providerId="ADAL" clId="{F62AE812-5816-4241-8B3B-2D02026DFF7E}" dt="2026-03-10T13:33:09.305" v="2087" actId="21"/>
          <ac:spMkLst>
            <pc:docMk/>
            <pc:sldMk cId="2819228011" sldId="352"/>
            <ac:spMk id="8" creationId="{EE8C3B83-DFF3-8D29-CFF1-0DD589E9FD7E}"/>
          </ac:spMkLst>
        </pc:spChg>
      </pc:sldChg>
      <pc:sldChg chg="addSp delSp modSp mod">
        <pc:chgData name="Jacqueline Vissers (JCM)" userId="03861109-ef59-4185-a061-18a9c7f89b52" providerId="ADAL" clId="{F62AE812-5816-4241-8B3B-2D02026DFF7E}" dt="2026-03-10T13:33:19.778" v="2090" actId="21"/>
        <pc:sldMkLst>
          <pc:docMk/>
          <pc:sldMk cId="3493688941" sldId="353"/>
        </pc:sldMkLst>
        <pc:spChg chg="mod">
          <ac:chgData name="Jacqueline Vissers (JCM)" userId="03861109-ef59-4185-a061-18a9c7f89b52" providerId="ADAL" clId="{F62AE812-5816-4241-8B3B-2D02026DFF7E}" dt="2026-03-10T13:33:19.778" v="2090" actId="21"/>
          <ac:spMkLst>
            <pc:docMk/>
            <pc:sldMk cId="3493688941" sldId="353"/>
            <ac:spMk id="8" creationId="{CC81675C-6574-3333-57CD-5F2CFA8E4C6E}"/>
          </ac:spMkLst>
        </pc:spChg>
        <pc:graphicFrameChg chg="add del mod">
          <ac:chgData name="Jacqueline Vissers (JCM)" userId="03861109-ef59-4185-a061-18a9c7f89b52" providerId="ADAL" clId="{F62AE812-5816-4241-8B3B-2D02026DFF7E}" dt="2026-03-10T13:32:28.393" v="2079" actId="478"/>
          <ac:graphicFrameMkLst>
            <pc:docMk/>
            <pc:sldMk cId="3493688941" sldId="353"/>
            <ac:graphicFrameMk id="2" creationId="{B27F3589-0261-DC1C-E81B-4A7F22D0274B}"/>
          </ac:graphicFrameMkLst>
        </pc:graphicFrameChg>
      </pc:sldChg>
      <pc:sldChg chg="delSp modSp add mod">
        <pc:chgData name="Jacqueline Vissers (JCM)" userId="03861109-ef59-4185-a061-18a9c7f89b52" providerId="ADAL" clId="{F62AE812-5816-4241-8B3B-2D02026DFF7E}" dt="2026-03-10T13:27:42.904" v="1958" actId="20577"/>
        <pc:sldMkLst>
          <pc:docMk/>
          <pc:sldMk cId="3432300452" sldId="355"/>
        </pc:sldMkLst>
        <pc:graphicFrameChg chg="mod modGraphic">
          <ac:chgData name="Jacqueline Vissers (JCM)" userId="03861109-ef59-4185-a061-18a9c7f89b52" providerId="ADAL" clId="{F62AE812-5816-4241-8B3B-2D02026DFF7E}" dt="2026-03-10T13:27:42.904" v="1958" actId="20577"/>
          <ac:graphicFrameMkLst>
            <pc:docMk/>
            <pc:sldMk cId="3432300452" sldId="355"/>
            <ac:graphicFrameMk id="11" creationId="{AC5B1CE7-D52E-9F25-8200-BCC0CEB7BE83}"/>
          </ac:graphicFrameMkLst>
        </pc:graphicFrameChg>
      </pc:sldChg>
      <pc:sldChg chg="modSp mod">
        <pc:chgData name="Jacqueline Vissers (JCM)" userId="03861109-ef59-4185-a061-18a9c7f89b52" providerId="ADAL" clId="{F62AE812-5816-4241-8B3B-2D02026DFF7E}" dt="2026-03-10T13:33:29.955" v="2093" actId="21"/>
        <pc:sldMkLst>
          <pc:docMk/>
          <pc:sldMk cId="3544305156" sldId="357"/>
        </pc:sldMkLst>
        <pc:spChg chg="mod">
          <ac:chgData name="Jacqueline Vissers (JCM)" userId="03861109-ef59-4185-a061-18a9c7f89b52" providerId="ADAL" clId="{F62AE812-5816-4241-8B3B-2D02026DFF7E}" dt="2026-03-10T13:33:29.955" v="2093" actId="21"/>
          <ac:spMkLst>
            <pc:docMk/>
            <pc:sldMk cId="3544305156" sldId="357"/>
            <ac:spMk id="8" creationId="{C5512509-EE5A-CAE2-D3B2-A27632CFA0FC}"/>
          </ac:spMkLst>
        </pc:spChg>
      </pc:sldChg>
      <pc:sldChg chg="addSp delSp modSp mod">
        <pc:chgData name="Jacqueline Vissers (JCM)" userId="03861109-ef59-4185-a061-18a9c7f89b52" providerId="ADAL" clId="{F62AE812-5816-4241-8B3B-2D02026DFF7E}" dt="2026-03-10T13:33:38.472" v="2096" actId="21"/>
        <pc:sldMkLst>
          <pc:docMk/>
          <pc:sldMk cId="2459825947" sldId="358"/>
        </pc:sldMkLst>
        <pc:spChg chg="mod">
          <ac:chgData name="Jacqueline Vissers (JCM)" userId="03861109-ef59-4185-a061-18a9c7f89b52" providerId="ADAL" clId="{F62AE812-5816-4241-8B3B-2D02026DFF7E}" dt="2026-03-10T13:33:38.472" v="2096" actId="21"/>
          <ac:spMkLst>
            <pc:docMk/>
            <pc:sldMk cId="2459825947" sldId="358"/>
            <ac:spMk id="8" creationId="{B4CA21B3-4D05-2D3E-711C-DC0A43288748}"/>
          </ac:spMkLst>
        </pc:spChg>
        <pc:graphicFrameChg chg="add del mod modGraphic">
          <ac:chgData name="Jacqueline Vissers (JCM)" userId="03861109-ef59-4185-a061-18a9c7f89b52" providerId="ADAL" clId="{F62AE812-5816-4241-8B3B-2D02026DFF7E}" dt="2026-03-10T13:31:19.606" v="2051" actId="478"/>
          <ac:graphicFrameMkLst>
            <pc:docMk/>
            <pc:sldMk cId="2459825947" sldId="358"/>
            <ac:graphicFrameMk id="2" creationId="{F4182F9A-E015-0AC3-10F4-DD69A2F92E82}"/>
          </ac:graphicFrameMkLst>
        </pc:graphicFrameChg>
      </pc:sldChg>
      <pc:sldChg chg="modSp mod">
        <pc:chgData name="Jacqueline Vissers (JCM)" userId="03861109-ef59-4185-a061-18a9c7f89b52" providerId="ADAL" clId="{F62AE812-5816-4241-8B3B-2D02026DFF7E}" dt="2026-03-10T13:33:51.068" v="2099" actId="21"/>
        <pc:sldMkLst>
          <pc:docMk/>
          <pc:sldMk cId="2861262944" sldId="359"/>
        </pc:sldMkLst>
        <pc:spChg chg="mod">
          <ac:chgData name="Jacqueline Vissers (JCM)" userId="03861109-ef59-4185-a061-18a9c7f89b52" providerId="ADAL" clId="{F62AE812-5816-4241-8B3B-2D02026DFF7E}" dt="2026-03-10T13:33:51.068" v="2099" actId="21"/>
          <ac:spMkLst>
            <pc:docMk/>
            <pc:sldMk cId="2861262944" sldId="359"/>
            <ac:spMk id="8" creationId="{A1880539-5C7C-FEB2-1D09-C9307F064428}"/>
          </ac:spMkLst>
        </pc:spChg>
      </pc:sldChg>
      <pc:sldChg chg="modSp mod">
        <pc:chgData name="Jacqueline Vissers (JCM)" userId="03861109-ef59-4185-a061-18a9c7f89b52" providerId="ADAL" clId="{F62AE812-5816-4241-8B3B-2D02026DFF7E}" dt="2026-03-10T13:34:01.350" v="2102" actId="21"/>
        <pc:sldMkLst>
          <pc:docMk/>
          <pc:sldMk cId="1727476493" sldId="360"/>
        </pc:sldMkLst>
        <pc:spChg chg="mod">
          <ac:chgData name="Jacqueline Vissers (JCM)" userId="03861109-ef59-4185-a061-18a9c7f89b52" providerId="ADAL" clId="{F62AE812-5816-4241-8B3B-2D02026DFF7E}" dt="2026-03-10T13:34:01.350" v="2102" actId="21"/>
          <ac:spMkLst>
            <pc:docMk/>
            <pc:sldMk cId="1727476493" sldId="360"/>
            <ac:spMk id="8" creationId="{9F528456-C633-4BE9-6F5C-4CCB7232B2CF}"/>
          </ac:spMkLst>
        </pc:spChg>
      </pc:sldChg>
      <pc:sldChg chg="modSp mod">
        <pc:chgData name="Jacqueline Vissers (JCM)" userId="03861109-ef59-4185-a061-18a9c7f89b52" providerId="ADAL" clId="{F62AE812-5816-4241-8B3B-2D02026DFF7E}" dt="2026-03-10T13:34:12.999" v="2105" actId="21"/>
        <pc:sldMkLst>
          <pc:docMk/>
          <pc:sldMk cId="2318915052" sldId="361"/>
        </pc:sldMkLst>
        <pc:spChg chg="mod">
          <ac:chgData name="Jacqueline Vissers (JCM)" userId="03861109-ef59-4185-a061-18a9c7f89b52" providerId="ADAL" clId="{F62AE812-5816-4241-8B3B-2D02026DFF7E}" dt="2026-03-10T13:34:12.999" v="2105" actId="21"/>
          <ac:spMkLst>
            <pc:docMk/>
            <pc:sldMk cId="2318915052" sldId="361"/>
            <ac:spMk id="8" creationId="{8BDCEB2F-189A-0D3E-C42D-2D55E84EF213}"/>
          </ac:spMkLst>
        </pc:spChg>
      </pc:sldChg>
      <pc:sldChg chg="modSp mod">
        <pc:chgData name="Jacqueline Vissers (JCM)" userId="03861109-ef59-4185-a061-18a9c7f89b52" providerId="ADAL" clId="{F62AE812-5816-4241-8B3B-2D02026DFF7E}" dt="2026-03-10T13:34:26.150" v="2108" actId="21"/>
        <pc:sldMkLst>
          <pc:docMk/>
          <pc:sldMk cId="3905567166" sldId="362"/>
        </pc:sldMkLst>
        <pc:spChg chg="mod">
          <ac:chgData name="Jacqueline Vissers (JCM)" userId="03861109-ef59-4185-a061-18a9c7f89b52" providerId="ADAL" clId="{F62AE812-5816-4241-8B3B-2D02026DFF7E}" dt="2026-03-10T13:34:26.150" v="2108" actId="21"/>
          <ac:spMkLst>
            <pc:docMk/>
            <pc:sldMk cId="3905567166" sldId="362"/>
            <ac:spMk id="8" creationId="{0BA7BF87-C96E-6412-1EA0-F3991BCA68DD}"/>
          </ac:spMkLst>
        </pc:spChg>
      </pc:sldChg>
      <pc:sldChg chg="addSp delSp modSp mod">
        <pc:chgData name="Jacqueline Vissers (JCM)" userId="03861109-ef59-4185-a061-18a9c7f89b52" providerId="ADAL" clId="{F62AE812-5816-4241-8B3B-2D02026DFF7E}" dt="2026-03-10T13:34:39.168" v="2111" actId="21"/>
        <pc:sldMkLst>
          <pc:docMk/>
          <pc:sldMk cId="1969257501" sldId="363"/>
        </pc:sldMkLst>
        <pc:spChg chg="mod">
          <ac:chgData name="Jacqueline Vissers (JCM)" userId="03861109-ef59-4185-a061-18a9c7f89b52" providerId="ADAL" clId="{F62AE812-5816-4241-8B3B-2D02026DFF7E}" dt="2026-03-10T13:34:39.168" v="2111" actId="21"/>
          <ac:spMkLst>
            <pc:docMk/>
            <pc:sldMk cId="1969257501" sldId="363"/>
            <ac:spMk id="8" creationId="{3A558022-17C5-41FB-2220-8165FD230FA5}"/>
          </ac:spMkLst>
        </pc:spChg>
        <pc:graphicFrameChg chg="add del mod modGraphic">
          <ac:chgData name="Jacqueline Vissers (JCM)" userId="03861109-ef59-4185-a061-18a9c7f89b52" providerId="ADAL" clId="{F62AE812-5816-4241-8B3B-2D02026DFF7E}" dt="2026-03-10T13:28:38.919" v="1967" actId="478"/>
          <ac:graphicFrameMkLst>
            <pc:docMk/>
            <pc:sldMk cId="1969257501" sldId="363"/>
            <ac:graphicFrameMk id="2" creationId="{8ADBF3F1-9977-0C6A-7BD4-3588588E3B1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DAF90-3C45-4CF4-AA97-875ECEB42799}" type="datetimeFigureOut">
              <a:rPr lang="nl-NL" smtClean="0"/>
              <a:t>10-3-2026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36F01-FDF7-4957-9C78-26399286E268}" type="slidenum">
              <a:rPr lang="nl-NL" smtClean="0"/>
              <a:t>‹nr.›</a:t>
            </a:fld>
            <a:endParaRPr lang="nl-NL"/>
          </a:p>
        </p:txBody>
      </p:sp>
    </p:spTree>
    <p:extLst>
      <p:ext uri="{BB962C8B-B14F-4D97-AF65-F5344CB8AC3E}">
        <p14:creationId xmlns:p14="http://schemas.microsoft.com/office/powerpoint/2010/main" val="111446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2CA2F-BD8B-4DE5-9C22-32AA23CA838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6D5AAE0-7C98-4FAC-95D4-C59201B8C4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14F0A7-00A3-43B2-96EE-309127BA5C44}"/>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1D79FFD6-D388-402D-919B-C6E0B897CB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43CD97-3A4B-4758-91A5-F5AA623CDB90}"/>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225111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12BC-2AFF-4ACC-B749-685FB8839D8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CFA842A-2ED5-4F95-8E66-DE0892B65C4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E14309B-5E70-472A-B2F2-A61469DA673A}"/>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690BE9A7-8675-4DB1-A3D9-7E2948F58B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E3702F-C408-4864-8195-C5D656B23DCE}"/>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90246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F9AB4CB-E42C-447A-A5BB-ABEB3D59D52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CC9E118-06EB-4330-BD18-70D83602891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9C89B1-34E0-42DB-BBAD-E375230AA0D8}"/>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3F1C571E-CBF3-480F-A63E-C478C0F8BC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35ECE1-CE33-4246-9CDA-2EB8894E7913}"/>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124391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33F02-2FEC-4528-9675-18F03FF39E5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A0C29BB-38DF-4906-8BD6-4C3217912B8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060F11-15EB-4325-AEB8-8470A3352DBB}"/>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A95A68E8-4E1E-46AF-A849-A9BA83761F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09EC1C-8E2A-4C3C-94A7-1014C1C87A91}"/>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350948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CEDD5-3F43-4DD1-B534-FBFB38D6F43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B59BBF2-5044-4A03-B528-20EB328FEA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690BB81-5387-4206-BDFB-BB1700F55447}"/>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8B6209E4-1BD2-460B-8587-C6471BC6A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545BF1-A483-490C-8FC3-89995B00F55A}"/>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291816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1CE2E-32FC-4A42-B80C-D7D8FFC4256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ECADEC-3AB0-476F-9301-5D78B3FD0B5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64836D5-C25A-459D-887B-93529C42D9F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64AB37E-1875-4D95-B23D-E6D1142BC577}"/>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6" name="Tijdelijke aanduiding voor voettekst 5">
            <a:extLst>
              <a:ext uri="{FF2B5EF4-FFF2-40B4-BE49-F238E27FC236}">
                <a16:creationId xmlns:a16="http://schemas.microsoft.com/office/drawing/2014/main" id="{6C618B5A-D6C4-4B8D-BF2D-57DC4B68D6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266848-AA4B-47FE-BC51-2E06B39CF012}"/>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58282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2275D-E29B-4E5E-A4C1-45EC06B4EDC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6A6129E-E35A-4564-B3A1-03B53DEF9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0639573-C771-4E32-996C-6737B996E72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C39FB0F-044D-4CF3-B049-0510215A4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E0C45D5-65F9-4A0A-BEF2-8C10D218836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6AD59EE-E778-4D24-A058-6C5027BA3275}"/>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8" name="Tijdelijke aanduiding voor voettekst 7">
            <a:extLst>
              <a:ext uri="{FF2B5EF4-FFF2-40B4-BE49-F238E27FC236}">
                <a16:creationId xmlns:a16="http://schemas.microsoft.com/office/drawing/2014/main" id="{34DE7DD9-EE62-4130-990E-AD1C57D87E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A94A8B4-227C-44AC-AB3C-CF9697776CF8}"/>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331983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409C9-9B4D-41F4-9256-4B8816C9310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D69EB29-F757-4B8C-94D4-74F94BBFB227}"/>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4" name="Tijdelijke aanduiding voor voettekst 3">
            <a:extLst>
              <a:ext uri="{FF2B5EF4-FFF2-40B4-BE49-F238E27FC236}">
                <a16:creationId xmlns:a16="http://schemas.microsoft.com/office/drawing/2014/main" id="{DFA5FA0A-48A7-4839-B786-792C6F3B296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B27D45F-C760-4B47-8334-F6A3BB6748C7}"/>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404181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5756A32-5F0B-4EC6-9B52-8B702BFD088F}"/>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3" name="Tijdelijke aanduiding voor voettekst 2">
            <a:extLst>
              <a:ext uri="{FF2B5EF4-FFF2-40B4-BE49-F238E27FC236}">
                <a16:creationId xmlns:a16="http://schemas.microsoft.com/office/drawing/2014/main" id="{67DFC8FF-E0B9-413B-B8AD-1438F8AD3FB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CC3D456-90B0-4D1D-A132-71B549E843ED}"/>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7573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9B696-57E2-4369-BC37-36CE967574E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D4A7841-F3C1-4984-9EE4-8A4531FE7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84EA771-F306-4717-81BC-91CDA1279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B7D6B6-F2D3-4D20-8752-2C9B40982E54}"/>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6" name="Tijdelijke aanduiding voor voettekst 5">
            <a:extLst>
              <a:ext uri="{FF2B5EF4-FFF2-40B4-BE49-F238E27FC236}">
                <a16:creationId xmlns:a16="http://schemas.microsoft.com/office/drawing/2014/main" id="{AA8C379A-D52A-42E7-B506-FCCF8F807C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C622EA-57DD-4E02-B283-DD8616E6811A}"/>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188097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E93C5-B205-4BFE-A68B-445B68506C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6137F9-4F63-429D-B9E6-10A3B7E75A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055833D-1F16-4A59-B65D-C3C108700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CFFEA60-4DFE-44CA-AD79-8B3A3F7DB487}"/>
              </a:ext>
            </a:extLst>
          </p:cNvPr>
          <p:cNvSpPr>
            <a:spLocks noGrp="1"/>
          </p:cNvSpPr>
          <p:nvPr>
            <p:ph type="dt" sz="half" idx="10"/>
          </p:nvPr>
        </p:nvSpPr>
        <p:spPr/>
        <p:txBody>
          <a:bodyPr/>
          <a:lstStyle/>
          <a:p>
            <a:fld id="{B7DF28FE-A9AE-4C84-951D-3FDEE56282F5}" type="datetimeFigureOut">
              <a:rPr lang="nl-NL" smtClean="0"/>
              <a:t>10-3-2026</a:t>
            </a:fld>
            <a:endParaRPr lang="nl-NL"/>
          </a:p>
        </p:txBody>
      </p:sp>
      <p:sp>
        <p:nvSpPr>
          <p:cNvPr id="6" name="Tijdelijke aanduiding voor voettekst 5">
            <a:extLst>
              <a:ext uri="{FF2B5EF4-FFF2-40B4-BE49-F238E27FC236}">
                <a16:creationId xmlns:a16="http://schemas.microsoft.com/office/drawing/2014/main" id="{FFAE1CB7-56A7-4B00-BE74-614F33FE3F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04DE25-A2CB-4D80-8CD9-AB31C40FBB3F}"/>
              </a:ext>
            </a:extLst>
          </p:cNvPr>
          <p:cNvSpPr>
            <a:spLocks noGrp="1"/>
          </p:cNvSpPr>
          <p:nvPr>
            <p:ph type="sldNum" sz="quarter" idx="12"/>
          </p:nvPr>
        </p:nvSpPr>
        <p:spPr/>
        <p:txBody>
          <a:bodyPr/>
          <a:lstStyle/>
          <a:p>
            <a:fld id="{7E7C9AED-5A6B-4989-AAA8-2ED85A54AE41}" type="slidenum">
              <a:rPr lang="nl-NL" smtClean="0"/>
              <a:t>‹nr.›</a:t>
            </a:fld>
            <a:endParaRPr lang="nl-NL"/>
          </a:p>
        </p:txBody>
      </p:sp>
    </p:spTree>
    <p:extLst>
      <p:ext uri="{BB962C8B-B14F-4D97-AF65-F5344CB8AC3E}">
        <p14:creationId xmlns:p14="http://schemas.microsoft.com/office/powerpoint/2010/main" val="3929129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90A873-305E-453D-A6D3-A9216DF15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7F336D5-0B81-4A49-BBDC-6ECC1D08F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E97D84-F5C0-4715-8D0E-0F15F3964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F28FE-A9AE-4C84-951D-3FDEE56282F5}" type="datetimeFigureOut">
              <a:rPr lang="nl-NL" smtClean="0"/>
              <a:t>10-3-2026</a:t>
            </a:fld>
            <a:endParaRPr lang="nl-NL"/>
          </a:p>
        </p:txBody>
      </p:sp>
      <p:sp>
        <p:nvSpPr>
          <p:cNvPr id="5" name="Tijdelijke aanduiding voor voettekst 4">
            <a:extLst>
              <a:ext uri="{FF2B5EF4-FFF2-40B4-BE49-F238E27FC236}">
                <a16:creationId xmlns:a16="http://schemas.microsoft.com/office/drawing/2014/main" id="{9DE97C2C-69AD-431E-B5A4-9719DE07D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06F131B-3789-4517-BF20-A1ABE7398A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9AED-5A6B-4989-AAA8-2ED85A54AE41}" type="slidenum">
              <a:rPr lang="nl-NL" smtClean="0"/>
              <a:t>‹nr.›</a:t>
            </a:fld>
            <a:endParaRPr lang="nl-NL"/>
          </a:p>
        </p:txBody>
      </p:sp>
    </p:spTree>
    <p:extLst>
      <p:ext uri="{BB962C8B-B14F-4D97-AF65-F5344CB8AC3E}">
        <p14:creationId xmlns:p14="http://schemas.microsoft.com/office/powerpoint/2010/main" val="1148809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D3B6AEC-BB42-2A7F-A05D-BE6A0EDBF0F1}"/>
              </a:ext>
            </a:extLst>
          </p:cNvPr>
          <p:cNvPicPr>
            <a:picLocks noChangeAspect="1"/>
          </p:cNvPicPr>
          <p:nvPr/>
        </p:nvPicPr>
        <p:blipFill>
          <a:blip r:embed="rId2"/>
          <a:stretch>
            <a:fillRect/>
          </a:stretch>
        </p:blipFill>
        <p:spPr>
          <a:xfrm>
            <a:off x="3323493" y="255138"/>
            <a:ext cx="8563120" cy="6283774"/>
          </a:xfrm>
          <a:prstGeom prst="rect">
            <a:avLst/>
          </a:prstGeom>
        </p:spPr>
      </p:pic>
      <p:sp>
        <p:nvSpPr>
          <p:cNvPr id="12" name="Titel 1">
            <a:extLst>
              <a:ext uri="{FF2B5EF4-FFF2-40B4-BE49-F238E27FC236}">
                <a16:creationId xmlns:a16="http://schemas.microsoft.com/office/drawing/2014/main" id="{49608186-038F-42C1-8746-86B05B17C22B}"/>
              </a:ext>
            </a:extLst>
          </p:cNvPr>
          <p:cNvSpPr txBox="1">
            <a:spLocks/>
          </p:cNvSpPr>
          <p:nvPr/>
        </p:nvSpPr>
        <p:spPr>
          <a:xfrm>
            <a:off x="521368" y="2746701"/>
            <a:ext cx="3914777" cy="3792211"/>
          </a:xfrm>
          <a:prstGeom prst="rect">
            <a:avLst/>
          </a:prstGeom>
          <a:solidFill>
            <a:srgbClr val="00ACA3">
              <a:alpha val="82000"/>
            </a:srgbClr>
          </a:solidFill>
        </p:spPr>
        <p:txBody>
          <a:bodyPr vert="horz" lIns="36000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cs typeface="Arial" panose="020B0604020202020204" pitchFamily="34" charset="0"/>
            </a:endParaRPr>
          </a:p>
        </p:txBody>
      </p:sp>
      <p:sp>
        <p:nvSpPr>
          <p:cNvPr id="13" name="Tekstvak 12"/>
          <p:cNvSpPr txBox="1"/>
          <p:nvPr/>
        </p:nvSpPr>
        <p:spPr>
          <a:xfrm>
            <a:off x="828672" y="4348725"/>
            <a:ext cx="3514725" cy="1384995"/>
          </a:xfrm>
          <a:prstGeom prst="rect">
            <a:avLst/>
          </a:prstGeom>
          <a:noFill/>
        </p:spPr>
        <p:txBody>
          <a:bodyPr wrap="square" rtlCol="0">
            <a:spAutoFit/>
          </a:bodyPr>
          <a:lstStyle/>
          <a:p>
            <a:pPr lvl="0"/>
            <a:r>
              <a:rPr lang="nl-NL" sz="2800" b="1" dirty="0">
                <a:solidFill>
                  <a:schemeClr val="bg1"/>
                </a:solidFill>
                <a:latin typeface="Arial" panose="020B0604020202020204" pitchFamily="34" charset="0"/>
                <a:cs typeface="Arial" panose="020B0604020202020204" pitchFamily="34" charset="0"/>
              </a:rPr>
              <a:t>Activiteiten</a:t>
            </a:r>
          </a:p>
          <a:p>
            <a:pPr lvl="0"/>
            <a:r>
              <a:rPr lang="nl-NL" sz="2800" b="1" dirty="0">
                <a:solidFill>
                  <a:schemeClr val="bg1"/>
                </a:solidFill>
                <a:latin typeface="Arial" panose="020B0604020202020204" pitchFamily="34" charset="0"/>
                <a:cs typeface="Arial" panose="020B0604020202020204" pitchFamily="34" charset="0"/>
              </a:rPr>
              <a:t>verslag </a:t>
            </a:r>
          </a:p>
          <a:p>
            <a:pPr lvl="0"/>
            <a:r>
              <a:rPr lang="nl-NL" sz="2800" b="1" dirty="0">
                <a:solidFill>
                  <a:schemeClr val="bg1"/>
                </a:solidFill>
                <a:latin typeface="Arial" panose="020B0604020202020204" pitchFamily="34" charset="0"/>
                <a:cs typeface="Arial" panose="020B0604020202020204" pitchFamily="34" charset="0"/>
              </a:rPr>
              <a:t>2025</a:t>
            </a:r>
            <a:endParaRPr lang="nl-NL" sz="2000" b="1" dirty="0"/>
          </a:p>
        </p:txBody>
      </p:sp>
      <p:sp>
        <p:nvSpPr>
          <p:cNvPr id="3" name="Tijdelijke aanduiding voor dianummer 2"/>
          <p:cNvSpPr>
            <a:spLocks noGrp="1"/>
          </p:cNvSpPr>
          <p:nvPr>
            <p:ph type="sldNum" sz="quarter" idx="12"/>
          </p:nvPr>
        </p:nvSpPr>
        <p:spPr/>
        <p:txBody>
          <a:bodyPr/>
          <a:lstStyle/>
          <a:p>
            <a:fld id="{91C1863C-607D-484A-9BCD-1B1121C4BE42}" type="slidenum">
              <a:rPr lang="nl-NL" smtClean="0"/>
              <a:t>1</a:t>
            </a:fld>
            <a:endParaRPr lang="nl-NL" dirty="0"/>
          </a:p>
        </p:txBody>
      </p:sp>
      <p:pic>
        <p:nvPicPr>
          <p:cNvPr id="4" name="Afbeelding 3">
            <a:extLst>
              <a:ext uri="{FF2B5EF4-FFF2-40B4-BE49-F238E27FC236}">
                <a16:creationId xmlns:a16="http://schemas.microsoft.com/office/drawing/2014/main" id="{AEC2CF80-6473-9645-473D-CB662B6661B2}"/>
              </a:ext>
            </a:extLst>
          </p:cNvPr>
          <p:cNvPicPr>
            <a:picLocks noChangeAspect="1"/>
          </p:cNvPicPr>
          <p:nvPr/>
        </p:nvPicPr>
        <p:blipFill>
          <a:blip r:embed="rId3"/>
          <a:stretch>
            <a:fillRect/>
          </a:stretch>
        </p:blipFill>
        <p:spPr>
          <a:xfrm>
            <a:off x="581255" y="1910672"/>
            <a:ext cx="2091607" cy="709736"/>
          </a:xfrm>
          <a:prstGeom prst="rect">
            <a:avLst/>
          </a:prstGeom>
        </p:spPr>
      </p:pic>
    </p:spTree>
    <p:extLst>
      <p:ext uri="{BB962C8B-B14F-4D97-AF65-F5344CB8AC3E}">
        <p14:creationId xmlns:p14="http://schemas.microsoft.com/office/powerpoint/2010/main" val="3436816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E2B51-1325-2CFE-7967-E15833A0D8F6}"/>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9F528456-C633-4BE9-6F5C-4CCB7232B2CF}"/>
              </a:ext>
            </a:extLst>
          </p:cNvPr>
          <p:cNvSpPr txBox="1">
            <a:spLocks/>
          </p:cNvSpPr>
          <p:nvPr/>
        </p:nvSpPr>
        <p:spPr>
          <a:xfrm>
            <a:off x="1325308" y="406555"/>
            <a:ext cx="84754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163 Fryslân Bloeit</a:t>
            </a:r>
          </a:p>
        </p:txBody>
      </p:sp>
      <p:sp>
        <p:nvSpPr>
          <p:cNvPr id="7" name="Titel 1">
            <a:extLst>
              <a:ext uri="{FF2B5EF4-FFF2-40B4-BE49-F238E27FC236}">
                <a16:creationId xmlns:a16="http://schemas.microsoft.com/office/drawing/2014/main" id="{BB9DD2AA-D706-60A4-EDBE-2F7BC45F1654}"/>
              </a:ext>
            </a:extLst>
          </p:cNvPr>
          <p:cNvSpPr txBox="1">
            <a:spLocks/>
          </p:cNvSpPr>
          <p:nvPr/>
        </p:nvSpPr>
        <p:spPr>
          <a:xfrm>
            <a:off x="7594395" y="292357"/>
            <a:ext cx="2780522" cy="1156357"/>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t">
              <a:lnSpc>
                <a:spcPts val="1500"/>
              </a:lnSpc>
            </a:pPr>
            <a:r>
              <a:rPr lang="nl-NL" sz="1600" dirty="0">
                <a:solidFill>
                  <a:schemeClr val="bg1"/>
                </a:solidFill>
                <a:latin typeface="Arial" panose="020B0604020202020204" pitchFamily="34" charset="0"/>
                <a:ea typeface="+mn-ea"/>
                <a:cs typeface="Arial" panose="020B0604020202020204" pitchFamily="34" charset="0"/>
              </a:rPr>
              <a:t>Dorpen en wijken versterken via Bloeiweken die inwoners verbinden rond gezondheid, duurzaamheid en samenhang</a:t>
            </a:r>
            <a:endParaRPr lang="nl-NL" sz="1600" dirty="0">
              <a:latin typeface="Segoe UI" panose="020B0502040204020203" pitchFamily="34" charset="0"/>
            </a:endParaRPr>
          </a:p>
        </p:txBody>
      </p:sp>
      <p:sp>
        <p:nvSpPr>
          <p:cNvPr id="3" name="Tekstvak 2">
            <a:extLst>
              <a:ext uri="{FF2B5EF4-FFF2-40B4-BE49-F238E27FC236}">
                <a16:creationId xmlns:a16="http://schemas.microsoft.com/office/drawing/2014/main" id="{C5429690-BB88-3F15-80FB-072D1BCFE1D9}"/>
              </a:ext>
            </a:extLst>
          </p:cNvPr>
          <p:cNvSpPr txBox="1"/>
          <p:nvPr/>
        </p:nvSpPr>
        <p:spPr>
          <a:xfrm>
            <a:off x="1392956" y="1600410"/>
            <a:ext cx="8984279" cy="83869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Fryslân Bloeit stimuleert dorpen en wijken om zelf jaarlijks een Bloeiweek te organiseren, gericht op gezondheid, duurzaamheid en sociale verbinding, zodat gemeenschappen sterker, vitaler en meer zelfredzaam worden.</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Voorwaarde toekenning is dat er een samenwerking is met Samen Fitter.</a:t>
            </a:r>
          </a:p>
        </p:txBody>
      </p:sp>
      <p:sp>
        <p:nvSpPr>
          <p:cNvPr id="12" name="Tekstvak 11">
            <a:extLst>
              <a:ext uri="{FF2B5EF4-FFF2-40B4-BE49-F238E27FC236}">
                <a16:creationId xmlns:a16="http://schemas.microsoft.com/office/drawing/2014/main" id="{FA57319F-CC7C-BF5E-924A-EFE81E8CABAA}"/>
              </a:ext>
            </a:extLst>
          </p:cNvPr>
          <p:cNvSpPr txBox="1"/>
          <p:nvPr/>
        </p:nvSpPr>
        <p:spPr>
          <a:xfrm>
            <a:off x="1375955" y="3555275"/>
            <a:ext cx="9011110" cy="64633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Tussen 2025–2028 worden 100 Bloeiweken georganiseerd, met blijvende lokale projecten, actieve kernteams en een geborgde methodiek via het kennisplatform Duurzame Gemeenschappen.</a:t>
            </a:r>
            <a:endParaRPr lang="nl-NL" sz="1100" b="1" dirty="0">
              <a:solidFill>
                <a:schemeClr val="tx2"/>
              </a:solidFill>
              <a:latin typeface="Arial" panose="020B060402020202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1822CAC3-18F5-1142-6469-E619CB0F45C5}"/>
              </a:ext>
            </a:extLst>
          </p:cNvPr>
          <p:cNvSpPr txBox="1"/>
          <p:nvPr/>
        </p:nvSpPr>
        <p:spPr>
          <a:xfrm>
            <a:off x="1362350" y="4368023"/>
            <a:ext cx="3613828" cy="823302"/>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Inwoners ervaren meer verbinding, eigenaarschap, vitaliteit en handelingsperspectief om zelf bij te dragen aan een gezonde leefstijl en een duurzame, sterke leefomgeving.</a:t>
            </a:r>
          </a:p>
        </p:txBody>
      </p:sp>
      <p:sp>
        <p:nvSpPr>
          <p:cNvPr id="14" name="Tekstvak 13">
            <a:extLst>
              <a:ext uri="{FF2B5EF4-FFF2-40B4-BE49-F238E27FC236}">
                <a16:creationId xmlns:a16="http://schemas.microsoft.com/office/drawing/2014/main" id="{833AB567-2A5C-D781-1AE7-86834C31755C}"/>
              </a:ext>
            </a:extLst>
          </p:cNvPr>
          <p:cNvSpPr txBox="1"/>
          <p:nvPr/>
        </p:nvSpPr>
        <p:spPr>
          <a:xfrm>
            <a:off x="5866138" y="4382984"/>
            <a:ext cx="4508779" cy="823302"/>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De aanpak wordt structureel ingebed via lokale kernteams, gemeenten, provinciale partners en het kennisplatform Duurzame Gemeenschappen, waarmee de methode overdraagbaar en blijvend toepasbaar wordt.</a:t>
            </a:r>
          </a:p>
        </p:txBody>
      </p:sp>
      <p:sp>
        <p:nvSpPr>
          <p:cNvPr id="16" name="Tekstvak 15">
            <a:extLst>
              <a:ext uri="{FF2B5EF4-FFF2-40B4-BE49-F238E27FC236}">
                <a16:creationId xmlns:a16="http://schemas.microsoft.com/office/drawing/2014/main" id="{C9F5E1F3-75F0-E0CA-D4C9-1A132178E591}"/>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2026- 2028</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DF00AD5A-138C-54F4-25CE-271369689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1628997"/>
            <a:ext cx="810104" cy="810104"/>
          </a:xfrm>
          <a:prstGeom prst="rect">
            <a:avLst/>
          </a:prstGeom>
        </p:spPr>
      </p:pic>
      <p:pic>
        <p:nvPicPr>
          <p:cNvPr id="18" name="Afbeelding 17">
            <a:extLst>
              <a:ext uri="{FF2B5EF4-FFF2-40B4-BE49-F238E27FC236}">
                <a16:creationId xmlns:a16="http://schemas.microsoft.com/office/drawing/2014/main" id="{69903FED-A0E8-EACF-4351-1175C8F70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87" y="4491723"/>
            <a:ext cx="788143" cy="788143"/>
          </a:xfrm>
          <a:prstGeom prst="rect">
            <a:avLst/>
          </a:prstGeom>
        </p:spPr>
      </p:pic>
      <p:pic>
        <p:nvPicPr>
          <p:cNvPr id="19" name="Afbeelding 18">
            <a:extLst>
              <a:ext uri="{FF2B5EF4-FFF2-40B4-BE49-F238E27FC236}">
                <a16:creationId xmlns:a16="http://schemas.microsoft.com/office/drawing/2014/main" id="{BA841747-221C-336D-0ACF-11192BBF1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06" y="3555275"/>
            <a:ext cx="789145" cy="789145"/>
          </a:xfrm>
          <a:prstGeom prst="rect">
            <a:avLst/>
          </a:prstGeom>
        </p:spPr>
      </p:pic>
      <p:pic>
        <p:nvPicPr>
          <p:cNvPr id="21" name="Afbeelding 20">
            <a:extLst>
              <a:ext uri="{FF2B5EF4-FFF2-40B4-BE49-F238E27FC236}">
                <a16:creationId xmlns:a16="http://schemas.microsoft.com/office/drawing/2014/main" id="{D1856085-45FD-2C57-0675-8B0BFB3FC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58" y="4455400"/>
            <a:ext cx="648547" cy="648547"/>
          </a:xfrm>
          <a:prstGeom prst="rect">
            <a:avLst/>
          </a:prstGeom>
        </p:spPr>
      </p:pic>
      <p:sp>
        <p:nvSpPr>
          <p:cNvPr id="4" name="Tekstvak 3">
            <a:extLst>
              <a:ext uri="{FF2B5EF4-FFF2-40B4-BE49-F238E27FC236}">
                <a16:creationId xmlns:a16="http://schemas.microsoft.com/office/drawing/2014/main" id="{9D71FDB7-904B-F3F5-E5DA-E53EDE54597C}"/>
              </a:ext>
            </a:extLst>
          </p:cNvPr>
          <p:cNvSpPr txBox="1"/>
          <p:nvPr/>
        </p:nvSpPr>
        <p:spPr>
          <a:xfrm>
            <a:off x="1362350" y="2558289"/>
            <a:ext cx="9007576" cy="815608"/>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fontAlgn="t">
              <a:lnSpc>
                <a:spcPts val="1500"/>
              </a:lnSpc>
              <a:buNone/>
            </a:pPr>
            <a:r>
              <a:rPr lang="nl-NL" sz="1000" dirty="0">
                <a:solidFill>
                  <a:schemeClr val="tx2"/>
                </a:solidFill>
                <a:latin typeface="Arial" panose="020B0604020202020204" pitchFamily="34" charset="0"/>
                <a:cs typeface="Arial" panose="020B0604020202020204" pitchFamily="34" charset="0"/>
              </a:rPr>
              <a:t>Het project biedt dorpen begeleiding, een </a:t>
            </a:r>
            <a:r>
              <a:rPr lang="nl-NL" sz="1000" dirty="0" err="1">
                <a:solidFill>
                  <a:schemeClr val="tx2"/>
                </a:solidFill>
                <a:latin typeface="Arial" panose="020B0604020202020204" pitchFamily="34" charset="0"/>
                <a:cs typeface="Arial" panose="020B0604020202020204" pitchFamily="34" charset="0"/>
              </a:rPr>
              <a:t>toolkit</a:t>
            </a:r>
            <a:r>
              <a:rPr lang="nl-NL" sz="1000" dirty="0">
                <a:solidFill>
                  <a:schemeClr val="tx2"/>
                </a:solidFill>
                <a:latin typeface="Arial" panose="020B0604020202020204" pitchFamily="34" charset="0"/>
                <a:cs typeface="Arial" panose="020B0604020202020204" pitchFamily="34" charset="0"/>
              </a:rPr>
              <a:t>, trainings- en kennisbijeenkomsten en communicatiemiddelen. Lokale vrijwilligersinitiatieven worden ondersteund bij organisatie, vergunningen en samenwerking met partners.</a:t>
            </a:r>
          </a:p>
          <a:p>
            <a:endParaRPr lang="nl-NL" sz="1000"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643F0922-BC51-BEAB-0D87-03B47C5CD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287" y="2542572"/>
            <a:ext cx="809101" cy="809101"/>
          </a:xfrm>
          <a:prstGeom prst="rect">
            <a:avLst/>
          </a:prstGeom>
        </p:spPr>
      </p:pic>
    </p:spTree>
    <p:extLst>
      <p:ext uri="{BB962C8B-B14F-4D97-AF65-F5344CB8AC3E}">
        <p14:creationId xmlns:p14="http://schemas.microsoft.com/office/powerpoint/2010/main" val="172747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B49C-A182-BD82-F1BB-3EF845BCEBBB}"/>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8BDCEB2F-189A-0D3E-C42D-2D55E84EF213}"/>
              </a:ext>
            </a:extLst>
          </p:cNvPr>
          <p:cNvSpPr txBox="1">
            <a:spLocks/>
          </p:cNvSpPr>
          <p:nvPr/>
        </p:nvSpPr>
        <p:spPr>
          <a:xfrm>
            <a:off x="1325308" y="406555"/>
            <a:ext cx="84754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164 Sociale robotica</a:t>
            </a:r>
          </a:p>
        </p:txBody>
      </p:sp>
      <p:sp>
        <p:nvSpPr>
          <p:cNvPr id="7" name="Titel 1">
            <a:extLst>
              <a:ext uri="{FF2B5EF4-FFF2-40B4-BE49-F238E27FC236}">
                <a16:creationId xmlns:a16="http://schemas.microsoft.com/office/drawing/2014/main" id="{D34F3DE2-1F7E-3F20-821F-34E3E3445405}"/>
              </a:ext>
            </a:extLst>
          </p:cNvPr>
          <p:cNvSpPr txBox="1">
            <a:spLocks/>
          </p:cNvSpPr>
          <p:nvPr/>
        </p:nvSpPr>
        <p:spPr>
          <a:xfrm>
            <a:off x="8182947" y="220719"/>
            <a:ext cx="2186979" cy="1156357"/>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t">
              <a:lnSpc>
                <a:spcPts val="1500"/>
              </a:lnSpc>
            </a:pPr>
            <a:r>
              <a:rPr lang="nl-NL" sz="1600" dirty="0">
                <a:solidFill>
                  <a:schemeClr val="bg1"/>
                </a:solidFill>
                <a:latin typeface="Arial" panose="020B0604020202020204" pitchFamily="34" charset="0"/>
                <a:ea typeface="+mn-ea"/>
                <a:cs typeface="Arial" panose="020B0604020202020204" pitchFamily="34" charset="0"/>
              </a:rPr>
              <a:t>Sociale robotica in de VVT voor meer zelfredzaamheid en minder werkdruk.</a:t>
            </a:r>
          </a:p>
        </p:txBody>
      </p:sp>
      <p:sp>
        <p:nvSpPr>
          <p:cNvPr id="3" name="Tekstvak 2">
            <a:extLst>
              <a:ext uri="{FF2B5EF4-FFF2-40B4-BE49-F238E27FC236}">
                <a16:creationId xmlns:a16="http://schemas.microsoft.com/office/drawing/2014/main" id="{B79EDD01-7CF4-DF54-1EE6-B47790BCB582}"/>
              </a:ext>
            </a:extLst>
          </p:cNvPr>
          <p:cNvSpPr txBox="1"/>
          <p:nvPr/>
        </p:nvSpPr>
        <p:spPr>
          <a:xfrm>
            <a:off x="1385647" y="1562912"/>
            <a:ext cx="8984279" cy="103105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fontAlgn="t">
              <a:lnSpc>
                <a:spcPts val="1500"/>
              </a:lnSpc>
              <a:buNone/>
            </a:pPr>
            <a:r>
              <a:rPr lang="nl-NL" sz="1000" dirty="0">
                <a:latin typeface="Arial" panose="020B0604020202020204" pitchFamily="34" charset="0"/>
                <a:cs typeface="Arial" panose="020B0604020202020204" pitchFamily="34" charset="0"/>
              </a:rPr>
              <a:t>Het project integreert sociale robotica in het primaire zorgproces binnen de VVT om zelfredzaamheid van cliënten te vergroten, zorgprofessionals te ontlasten en de kwaliteit van zorg en leven duurzaam te verbeteren.</a:t>
            </a:r>
          </a:p>
          <a:p>
            <a:pPr fontAlgn="t">
              <a:lnSpc>
                <a:spcPts val="1500"/>
              </a:lnSpc>
            </a:pPr>
            <a:r>
              <a:rPr lang="nl-NL" sz="1000" dirty="0">
                <a:latin typeface="Arial" panose="020B0604020202020204" pitchFamily="34" charset="0"/>
                <a:cs typeface="Arial" panose="020B0604020202020204" pitchFamily="34" charset="0"/>
              </a:rPr>
              <a:t>Toekenning onder voorwaarde dat Het aantal casussen wordt verhoogd van 10 naar minimaal 30 binnen hetzelfde budget. Aan het eind van het project levert u een kwantitatieve businesscase (ROI) op in plaats van uitsluitend kwalitatieve resultaten.</a:t>
            </a:r>
          </a:p>
        </p:txBody>
      </p:sp>
      <p:sp>
        <p:nvSpPr>
          <p:cNvPr id="12" name="Tekstvak 11">
            <a:extLst>
              <a:ext uri="{FF2B5EF4-FFF2-40B4-BE49-F238E27FC236}">
                <a16:creationId xmlns:a16="http://schemas.microsoft.com/office/drawing/2014/main" id="{5FEB34C1-3B7F-902C-4D63-727BCEBD6E8E}"/>
              </a:ext>
            </a:extLst>
          </p:cNvPr>
          <p:cNvSpPr txBox="1"/>
          <p:nvPr/>
        </p:nvSpPr>
        <p:spPr>
          <a:xfrm>
            <a:off x="1384485" y="3950300"/>
            <a:ext cx="9011110" cy="64633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fontAlgn="t">
              <a:lnSpc>
                <a:spcPts val="1500"/>
              </a:lnSpc>
              <a:buNone/>
            </a:pPr>
            <a:r>
              <a:rPr lang="nl-NL" sz="1000" dirty="0">
                <a:latin typeface="Arial" panose="020B0604020202020204" pitchFamily="34" charset="0"/>
                <a:cs typeface="Arial" panose="020B0604020202020204" pitchFamily="34" charset="0"/>
              </a:rPr>
              <a:t>Na 3 jaar zijn twee volledig functionele modules onderdeel van het </a:t>
            </a:r>
            <a:r>
              <a:rPr lang="nl-NL" sz="1000" dirty="0" err="1">
                <a:latin typeface="Arial" panose="020B0604020202020204" pitchFamily="34" charset="0"/>
                <a:cs typeface="Arial" panose="020B0604020202020204" pitchFamily="34" charset="0"/>
              </a:rPr>
              <a:t>RaaS</a:t>
            </a:r>
            <a:r>
              <a:rPr lang="nl-NL" sz="1000" dirty="0">
                <a:latin typeface="Arial" panose="020B0604020202020204" pitchFamily="34" charset="0"/>
                <a:cs typeface="Arial" panose="020B0604020202020204" pitchFamily="34" charset="0"/>
              </a:rPr>
              <a:t>‑platform, is de inzet van sociale robots bewezen effectief binnen VVT‑zorgprocessen en zijn de robots structureel ingebed in het primaire proces van de deelnemende organisaties.</a:t>
            </a:r>
          </a:p>
        </p:txBody>
      </p:sp>
      <p:sp>
        <p:nvSpPr>
          <p:cNvPr id="13" name="Tekstvak 12">
            <a:extLst>
              <a:ext uri="{FF2B5EF4-FFF2-40B4-BE49-F238E27FC236}">
                <a16:creationId xmlns:a16="http://schemas.microsoft.com/office/drawing/2014/main" id="{0A9076E6-2A2C-2147-935D-F0B3FD5FD6C1}"/>
              </a:ext>
            </a:extLst>
          </p:cNvPr>
          <p:cNvSpPr txBox="1"/>
          <p:nvPr/>
        </p:nvSpPr>
        <p:spPr>
          <a:xfrm>
            <a:off x="1380130" y="4756250"/>
            <a:ext cx="3265634"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fontAlgn="t">
              <a:lnSpc>
                <a:spcPts val="1500"/>
              </a:lnSpc>
              <a:buNone/>
            </a:pPr>
            <a:r>
              <a:rPr lang="nl-NL" sz="1000" dirty="0">
                <a:latin typeface="Arial" panose="020B0604020202020204" pitchFamily="34" charset="0"/>
                <a:cs typeface="Arial" panose="020B0604020202020204" pitchFamily="34" charset="0"/>
              </a:rPr>
              <a:t>Cliënten ervaren meer structuur, veiligheid en aandacht, kunnen langer zelfstandig thuis blijven wonen, en voelen zich minder afhankelijk door passende ondersteuning op het juiste moment.</a:t>
            </a:r>
          </a:p>
        </p:txBody>
      </p:sp>
      <p:sp>
        <p:nvSpPr>
          <p:cNvPr id="14" name="Tekstvak 13">
            <a:extLst>
              <a:ext uri="{FF2B5EF4-FFF2-40B4-BE49-F238E27FC236}">
                <a16:creationId xmlns:a16="http://schemas.microsoft.com/office/drawing/2014/main" id="{AA6E7EBD-247E-7A15-02F9-CC40F769E1E0}"/>
              </a:ext>
            </a:extLst>
          </p:cNvPr>
          <p:cNvSpPr txBox="1"/>
          <p:nvPr/>
        </p:nvSpPr>
        <p:spPr>
          <a:xfrm>
            <a:off x="5952931" y="4736328"/>
            <a:ext cx="4442664"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a:t>
            </a:r>
          </a:p>
          <a:p>
            <a:pPr fontAlgn="t">
              <a:lnSpc>
                <a:spcPts val="1500"/>
              </a:lnSpc>
              <a:buNone/>
            </a:pPr>
            <a:r>
              <a:rPr lang="nl-NL" sz="1000" dirty="0">
                <a:latin typeface="Arial" panose="020B0604020202020204" pitchFamily="34" charset="0"/>
                <a:cs typeface="Arial" panose="020B0604020202020204" pitchFamily="34" charset="0"/>
              </a:rPr>
              <a:t>Financiering is structureel mogelijk via bestaande </a:t>
            </a:r>
            <a:r>
              <a:rPr lang="nl-NL" sz="1000" dirty="0" err="1">
                <a:latin typeface="Arial" panose="020B0604020202020204" pitchFamily="34" charset="0"/>
                <a:cs typeface="Arial" panose="020B0604020202020204" pitchFamily="34" charset="0"/>
              </a:rPr>
              <a:t>Zvw</a:t>
            </a:r>
            <a:r>
              <a:rPr lang="nl-NL" sz="1000" dirty="0">
                <a:latin typeface="Arial" panose="020B0604020202020204" pitchFamily="34" charset="0"/>
                <a:cs typeface="Arial" panose="020B0604020202020204" pitchFamily="34" charset="0"/>
              </a:rPr>
              <a:t>‑ en </a:t>
            </a:r>
            <a:r>
              <a:rPr lang="nl-NL" sz="1000" dirty="0" err="1">
                <a:latin typeface="Arial" panose="020B0604020202020204" pitchFamily="34" charset="0"/>
                <a:cs typeface="Arial" panose="020B0604020202020204" pitchFamily="34" charset="0"/>
              </a:rPr>
              <a:t>Wlz</a:t>
            </a:r>
            <a:r>
              <a:rPr lang="nl-NL" sz="1000" dirty="0">
                <a:latin typeface="Arial" panose="020B0604020202020204" pitchFamily="34" charset="0"/>
                <a:cs typeface="Arial" panose="020B0604020202020204" pitchFamily="34" charset="0"/>
              </a:rPr>
              <a:t>‑tarieven; inzet is kostendekkend bij opschaling. De integratie in werkprocessen en het landelijke ecosysteem zorgt voor blijvende toepasbaarheid en schaalbaarheid</a:t>
            </a:r>
          </a:p>
        </p:txBody>
      </p:sp>
      <p:sp>
        <p:nvSpPr>
          <p:cNvPr id="16" name="Tekstvak 15">
            <a:extLst>
              <a:ext uri="{FF2B5EF4-FFF2-40B4-BE49-F238E27FC236}">
                <a16:creationId xmlns:a16="http://schemas.microsoft.com/office/drawing/2014/main" id="{F9F26A2A-2057-B5C4-C8F4-880A33ABC7B5}"/>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2026- 2028</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243F7281-8548-44CF-E7C7-5B9B96442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1628997"/>
            <a:ext cx="810104" cy="810104"/>
          </a:xfrm>
          <a:prstGeom prst="rect">
            <a:avLst/>
          </a:prstGeom>
        </p:spPr>
      </p:pic>
      <p:pic>
        <p:nvPicPr>
          <p:cNvPr id="18" name="Afbeelding 17">
            <a:extLst>
              <a:ext uri="{FF2B5EF4-FFF2-40B4-BE49-F238E27FC236}">
                <a16:creationId xmlns:a16="http://schemas.microsoft.com/office/drawing/2014/main" id="{37C394C8-FE31-3663-FE90-BEC5AE64D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65" y="4770027"/>
            <a:ext cx="788143" cy="788143"/>
          </a:xfrm>
          <a:prstGeom prst="rect">
            <a:avLst/>
          </a:prstGeom>
        </p:spPr>
      </p:pic>
      <p:pic>
        <p:nvPicPr>
          <p:cNvPr id="19" name="Afbeelding 18">
            <a:extLst>
              <a:ext uri="{FF2B5EF4-FFF2-40B4-BE49-F238E27FC236}">
                <a16:creationId xmlns:a16="http://schemas.microsoft.com/office/drawing/2014/main" id="{E01FFBE4-F7D1-C5CB-8E7A-2C361B20F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16" y="3782945"/>
            <a:ext cx="789145" cy="789145"/>
          </a:xfrm>
          <a:prstGeom prst="rect">
            <a:avLst/>
          </a:prstGeom>
        </p:spPr>
      </p:pic>
      <p:pic>
        <p:nvPicPr>
          <p:cNvPr id="21" name="Afbeelding 20">
            <a:extLst>
              <a:ext uri="{FF2B5EF4-FFF2-40B4-BE49-F238E27FC236}">
                <a16:creationId xmlns:a16="http://schemas.microsoft.com/office/drawing/2014/main" id="{1DC31AA8-8532-69DE-B7EC-CAB27FC64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57" y="4885794"/>
            <a:ext cx="648547" cy="648547"/>
          </a:xfrm>
          <a:prstGeom prst="rect">
            <a:avLst/>
          </a:prstGeom>
        </p:spPr>
      </p:pic>
      <p:sp>
        <p:nvSpPr>
          <p:cNvPr id="4" name="Tekstvak 3">
            <a:extLst>
              <a:ext uri="{FF2B5EF4-FFF2-40B4-BE49-F238E27FC236}">
                <a16:creationId xmlns:a16="http://schemas.microsoft.com/office/drawing/2014/main" id="{5A930167-0B36-2324-06D8-AF0F9C081E7A}"/>
              </a:ext>
            </a:extLst>
          </p:cNvPr>
          <p:cNvSpPr txBox="1"/>
          <p:nvPr/>
        </p:nvSpPr>
        <p:spPr>
          <a:xfrm>
            <a:off x="1375436" y="2801773"/>
            <a:ext cx="9007576" cy="1007968"/>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fontAlgn="t">
              <a:lnSpc>
                <a:spcPts val="1500"/>
              </a:lnSpc>
              <a:buNone/>
            </a:pPr>
            <a:r>
              <a:rPr lang="nl-NL" sz="1000" dirty="0">
                <a:latin typeface="Segoe UI" panose="020B0502040204020203" pitchFamily="34" charset="0"/>
              </a:rPr>
              <a:t>I</a:t>
            </a:r>
            <a:r>
              <a:rPr lang="nl-NL" sz="1000" dirty="0">
                <a:latin typeface="Arial" panose="020B0604020202020204" pitchFamily="34" charset="0"/>
                <a:cs typeface="Arial" panose="020B0604020202020204" pitchFamily="34" charset="0"/>
              </a:rPr>
              <a:t>n co‑creatie met zorgprofessionals worden twee modules (navigatie en leefpatroonmonitoring) ontwikkeld, getest en geïmplementeerd via het </a:t>
            </a:r>
            <a:r>
              <a:rPr lang="nl-NL" sz="1000" dirty="0" err="1">
                <a:latin typeface="Arial" panose="020B0604020202020204" pitchFamily="34" charset="0"/>
                <a:cs typeface="Arial" panose="020B0604020202020204" pitchFamily="34" charset="0"/>
              </a:rPr>
              <a:t>Robotics</a:t>
            </a:r>
            <a:r>
              <a:rPr lang="nl-NL" sz="1000" dirty="0">
                <a:latin typeface="Arial" panose="020B0604020202020204" pitchFamily="34" charset="0"/>
                <a:cs typeface="Arial" panose="020B0604020202020204" pitchFamily="34" charset="0"/>
              </a:rPr>
              <a:t>‑as‑a‑Service‑platform. De inzet wordt continue gemonitord, onderzocht (o.a. via NHL Stenden) en doorontwikkeld op basis van gebruikersfeedback, data en zorginhoudelijke </a:t>
            </a:r>
            <a:r>
              <a:rPr lang="nl-NL" sz="1000" dirty="0" err="1">
                <a:latin typeface="Arial" panose="020B0604020202020204" pitchFamily="34" charset="0"/>
                <a:cs typeface="Arial" panose="020B0604020202020204" pitchFamily="34" charset="0"/>
              </a:rPr>
              <a:t>KPI’s</a:t>
            </a:r>
            <a:r>
              <a:rPr lang="nl-NL" sz="1000" dirty="0">
                <a:latin typeface="Arial" panose="020B0604020202020204" pitchFamily="34" charset="0"/>
                <a:cs typeface="Arial" panose="020B0604020202020204" pitchFamily="34" charset="0"/>
              </a:rPr>
              <a:t>.</a:t>
            </a:r>
          </a:p>
          <a:p>
            <a:endParaRPr lang="nl-NL" sz="1000"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D9DA0E66-3DD2-7DF1-1654-9942F6114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287" y="2775907"/>
            <a:ext cx="809101" cy="809101"/>
          </a:xfrm>
          <a:prstGeom prst="rect">
            <a:avLst/>
          </a:prstGeom>
        </p:spPr>
      </p:pic>
    </p:spTree>
    <p:extLst>
      <p:ext uri="{BB962C8B-B14F-4D97-AF65-F5344CB8AC3E}">
        <p14:creationId xmlns:p14="http://schemas.microsoft.com/office/powerpoint/2010/main" val="231891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8499-B169-3AB3-E324-73DFC3323050}"/>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0BA7BF87-C96E-6412-1EA0-F3991BCA68DD}"/>
              </a:ext>
            </a:extLst>
          </p:cNvPr>
          <p:cNvSpPr txBox="1">
            <a:spLocks/>
          </p:cNvSpPr>
          <p:nvPr/>
        </p:nvSpPr>
        <p:spPr>
          <a:xfrm>
            <a:off x="1325308" y="406555"/>
            <a:ext cx="84754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165 Logeerzorg</a:t>
            </a:r>
          </a:p>
        </p:txBody>
      </p:sp>
      <p:sp>
        <p:nvSpPr>
          <p:cNvPr id="7" name="Titel 1">
            <a:extLst>
              <a:ext uri="{FF2B5EF4-FFF2-40B4-BE49-F238E27FC236}">
                <a16:creationId xmlns:a16="http://schemas.microsoft.com/office/drawing/2014/main" id="{495773F1-7D79-EA84-C042-5BB901CC4C6C}"/>
              </a:ext>
            </a:extLst>
          </p:cNvPr>
          <p:cNvSpPr txBox="1">
            <a:spLocks/>
          </p:cNvSpPr>
          <p:nvPr/>
        </p:nvSpPr>
        <p:spPr>
          <a:xfrm>
            <a:off x="7688424" y="220719"/>
            <a:ext cx="2681502" cy="1156357"/>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t">
              <a:lnSpc>
                <a:spcPts val="1500"/>
              </a:lnSpc>
            </a:pPr>
            <a:r>
              <a:rPr lang="nl-NL" sz="1600" dirty="0">
                <a:solidFill>
                  <a:schemeClr val="bg1"/>
                </a:solidFill>
                <a:latin typeface="Arial" panose="020B0604020202020204" pitchFamily="34" charset="0"/>
                <a:ea typeface="+mn-ea"/>
                <a:cs typeface="Arial" panose="020B0604020202020204" pitchFamily="34" charset="0"/>
              </a:rPr>
              <a:t>Een digitale matchingtool die logeerzorg beter vindbaar maakt en mantelzorgers duurzaam ondersteunt.</a:t>
            </a:r>
          </a:p>
        </p:txBody>
      </p:sp>
      <p:sp>
        <p:nvSpPr>
          <p:cNvPr id="3" name="Tekstvak 2">
            <a:extLst>
              <a:ext uri="{FF2B5EF4-FFF2-40B4-BE49-F238E27FC236}">
                <a16:creationId xmlns:a16="http://schemas.microsoft.com/office/drawing/2014/main" id="{2E726450-CBE9-3AF7-4703-04A16E98C3F7}"/>
              </a:ext>
            </a:extLst>
          </p:cNvPr>
          <p:cNvSpPr txBox="1"/>
          <p:nvPr/>
        </p:nvSpPr>
        <p:spPr>
          <a:xfrm>
            <a:off x="1385647" y="1562912"/>
            <a:ext cx="8984279" cy="667490"/>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fontAlgn="t">
              <a:lnSpc>
                <a:spcPts val="1500"/>
              </a:lnSpc>
              <a:buNone/>
            </a:pPr>
            <a:r>
              <a:rPr lang="nl-NL" sz="1000" dirty="0">
                <a:latin typeface="Arial" panose="020B0604020202020204" pitchFamily="34" charset="0"/>
                <a:cs typeface="Arial" panose="020B0604020202020204" pitchFamily="34" charset="0"/>
              </a:rPr>
              <a:t>Een digitale matchingtool ontwikkelen die vraag en aanbod van logeerzorg in Friesland samenbrengt, om mantelzorgers van mensen met dementie te ontlasten</a:t>
            </a:r>
          </a:p>
        </p:txBody>
      </p:sp>
      <p:sp>
        <p:nvSpPr>
          <p:cNvPr id="12" name="Tekstvak 11">
            <a:extLst>
              <a:ext uri="{FF2B5EF4-FFF2-40B4-BE49-F238E27FC236}">
                <a16:creationId xmlns:a16="http://schemas.microsoft.com/office/drawing/2014/main" id="{E8954857-B7EC-95F0-FA88-7826A3E3F94A}"/>
              </a:ext>
            </a:extLst>
          </p:cNvPr>
          <p:cNvSpPr txBox="1"/>
          <p:nvPr/>
        </p:nvSpPr>
        <p:spPr>
          <a:xfrm>
            <a:off x="1401910" y="3342579"/>
            <a:ext cx="9011110" cy="453970"/>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fontAlgn="t">
              <a:lnSpc>
                <a:spcPts val="1500"/>
              </a:lnSpc>
              <a:buNone/>
            </a:pPr>
            <a:r>
              <a:rPr lang="nl-NL" sz="1000" dirty="0">
                <a:latin typeface="Arial" panose="020B0604020202020204" pitchFamily="34" charset="0"/>
                <a:cs typeface="Arial" panose="020B0604020202020204" pitchFamily="34" charset="0"/>
              </a:rPr>
              <a:t>Een werkende digitale tool en website, ondersteunend materiaal en afspraken over beheer en eigenaarschap binnen Coördinatiepunt Ouderenzorg Friesland. </a:t>
            </a:r>
          </a:p>
        </p:txBody>
      </p:sp>
      <p:sp>
        <p:nvSpPr>
          <p:cNvPr id="13" name="Tekstvak 12">
            <a:extLst>
              <a:ext uri="{FF2B5EF4-FFF2-40B4-BE49-F238E27FC236}">
                <a16:creationId xmlns:a16="http://schemas.microsoft.com/office/drawing/2014/main" id="{EF80ECD4-D2B6-3375-95DC-9800DA3EAA98}"/>
              </a:ext>
            </a:extLst>
          </p:cNvPr>
          <p:cNvSpPr txBox="1"/>
          <p:nvPr/>
        </p:nvSpPr>
        <p:spPr>
          <a:xfrm>
            <a:off x="1387965" y="4017612"/>
            <a:ext cx="3265634" cy="823302"/>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fontAlgn="t">
              <a:lnSpc>
                <a:spcPts val="1500"/>
              </a:lnSpc>
              <a:buNone/>
            </a:pPr>
            <a:r>
              <a:rPr lang="nl-NL" sz="1000" dirty="0">
                <a:latin typeface="Arial" panose="020B0604020202020204" pitchFamily="34" charset="0"/>
                <a:cs typeface="Arial" panose="020B0604020202020204" pitchFamily="34" charset="0"/>
              </a:rPr>
              <a:t>Mantelzorgers vinden logeerzorg makkelijker, worden eerder ontlast en krijgen meer ruimte voor herstel, waardoor overbelasting en crisissituaties afnemen</a:t>
            </a:r>
          </a:p>
        </p:txBody>
      </p:sp>
      <p:sp>
        <p:nvSpPr>
          <p:cNvPr id="14" name="Tekstvak 13">
            <a:extLst>
              <a:ext uri="{FF2B5EF4-FFF2-40B4-BE49-F238E27FC236}">
                <a16:creationId xmlns:a16="http://schemas.microsoft.com/office/drawing/2014/main" id="{0DA73C5D-356B-7ABF-9EB8-55E49C060BC5}"/>
              </a:ext>
            </a:extLst>
          </p:cNvPr>
          <p:cNvSpPr txBox="1"/>
          <p:nvPr/>
        </p:nvSpPr>
        <p:spPr>
          <a:xfrm>
            <a:off x="5970356" y="3976391"/>
            <a:ext cx="4442664" cy="823302"/>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a:t>
            </a:r>
          </a:p>
          <a:p>
            <a:pPr fontAlgn="t">
              <a:lnSpc>
                <a:spcPts val="1500"/>
              </a:lnSpc>
              <a:buNone/>
            </a:pPr>
            <a:r>
              <a:rPr lang="nl-NL" sz="1000" dirty="0">
                <a:latin typeface="Arial" panose="020B0604020202020204" pitchFamily="34" charset="0"/>
                <a:cs typeface="Arial" panose="020B0604020202020204" pitchFamily="34" charset="0"/>
              </a:rPr>
              <a:t>Structurele inbedding via COF, passend binnen landelijk beleid (</a:t>
            </a:r>
            <a:r>
              <a:rPr lang="nl-NL" sz="1000" dirty="0" err="1">
                <a:latin typeface="Arial" panose="020B0604020202020204" pitchFamily="34" charset="0"/>
                <a:cs typeface="Arial" panose="020B0604020202020204" pitchFamily="34" charset="0"/>
              </a:rPr>
              <a:t>Wlz</a:t>
            </a:r>
            <a:r>
              <a:rPr lang="nl-NL" sz="1000" dirty="0">
                <a:latin typeface="Arial" panose="020B0604020202020204" pitchFamily="34" charset="0"/>
                <a:cs typeface="Arial" panose="020B0604020202020204" pitchFamily="34" charset="0"/>
              </a:rPr>
              <a:t>/</a:t>
            </a:r>
            <a:r>
              <a:rPr lang="nl-NL" sz="1000" dirty="0" err="1">
                <a:latin typeface="Arial" panose="020B0604020202020204" pitchFamily="34" charset="0"/>
                <a:cs typeface="Arial" panose="020B0604020202020204" pitchFamily="34" charset="0"/>
              </a:rPr>
              <a:t>Zvw</a:t>
            </a:r>
            <a:r>
              <a:rPr lang="nl-NL" sz="1000" dirty="0">
                <a:latin typeface="Arial" panose="020B0604020202020204" pitchFamily="34" charset="0"/>
                <a:cs typeface="Arial" panose="020B0604020202020204" pitchFamily="34" charset="0"/>
              </a:rPr>
              <a:t>). Slagkracht afhankelijk van blijvende financiering en actieve deelname van aanbieders</a:t>
            </a:r>
          </a:p>
        </p:txBody>
      </p:sp>
      <p:sp>
        <p:nvSpPr>
          <p:cNvPr id="16" name="Tekstvak 15">
            <a:extLst>
              <a:ext uri="{FF2B5EF4-FFF2-40B4-BE49-F238E27FC236}">
                <a16:creationId xmlns:a16="http://schemas.microsoft.com/office/drawing/2014/main" id="{F833818E-BF8B-F6EA-5732-EC17F615B999}"/>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2026- 2026</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584DAF4C-006C-80A6-7AB4-D5BD525F6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02" y="1377076"/>
            <a:ext cx="810104" cy="810104"/>
          </a:xfrm>
          <a:prstGeom prst="rect">
            <a:avLst/>
          </a:prstGeom>
        </p:spPr>
      </p:pic>
      <p:pic>
        <p:nvPicPr>
          <p:cNvPr id="18" name="Afbeelding 17">
            <a:extLst>
              <a:ext uri="{FF2B5EF4-FFF2-40B4-BE49-F238E27FC236}">
                <a16:creationId xmlns:a16="http://schemas.microsoft.com/office/drawing/2014/main" id="{67322A3E-895F-7BD7-F68C-4143A477A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02" y="4191529"/>
            <a:ext cx="788143" cy="788143"/>
          </a:xfrm>
          <a:prstGeom prst="rect">
            <a:avLst/>
          </a:prstGeom>
        </p:spPr>
      </p:pic>
      <p:pic>
        <p:nvPicPr>
          <p:cNvPr id="19" name="Afbeelding 18">
            <a:extLst>
              <a:ext uri="{FF2B5EF4-FFF2-40B4-BE49-F238E27FC236}">
                <a16:creationId xmlns:a16="http://schemas.microsoft.com/office/drawing/2014/main" id="{85658D57-D445-4D51-D07C-CC0400554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61" y="3227457"/>
            <a:ext cx="789145" cy="789145"/>
          </a:xfrm>
          <a:prstGeom prst="rect">
            <a:avLst/>
          </a:prstGeom>
        </p:spPr>
      </p:pic>
      <p:pic>
        <p:nvPicPr>
          <p:cNvPr id="21" name="Afbeelding 20">
            <a:extLst>
              <a:ext uri="{FF2B5EF4-FFF2-40B4-BE49-F238E27FC236}">
                <a16:creationId xmlns:a16="http://schemas.microsoft.com/office/drawing/2014/main" id="{A21331FA-F9EF-F1BB-5083-E81DBF213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57" y="4077470"/>
            <a:ext cx="648547" cy="648547"/>
          </a:xfrm>
          <a:prstGeom prst="rect">
            <a:avLst/>
          </a:prstGeom>
        </p:spPr>
      </p:pic>
      <p:sp>
        <p:nvSpPr>
          <p:cNvPr id="4" name="Tekstvak 3">
            <a:extLst>
              <a:ext uri="{FF2B5EF4-FFF2-40B4-BE49-F238E27FC236}">
                <a16:creationId xmlns:a16="http://schemas.microsoft.com/office/drawing/2014/main" id="{0781F8EE-0536-FA5A-8D3F-DF1908CE1B35}"/>
              </a:ext>
            </a:extLst>
          </p:cNvPr>
          <p:cNvSpPr txBox="1"/>
          <p:nvPr/>
        </p:nvSpPr>
        <p:spPr>
          <a:xfrm>
            <a:off x="1405525" y="2359363"/>
            <a:ext cx="9007576" cy="815608"/>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fontAlgn="t">
              <a:lnSpc>
                <a:spcPts val="1500"/>
              </a:lnSpc>
              <a:buNone/>
            </a:pPr>
            <a:r>
              <a:rPr lang="nl-NL" sz="1000" dirty="0">
                <a:latin typeface="Arial" panose="020B0604020202020204" pitchFamily="34" charset="0"/>
                <a:cs typeface="Arial" panose="020B0604020202020204" pitchFamily="34" charset="0"/>
              </a:rPr>
              <a:t>Ontwikkelen, testen en implementeren van de tool met mantelzorgers en professionals; inventarisatie van aanbod, focusgroepen, scholing, communicatie en structurele inbedding bij Coördinatiepunt Ouderenzorg Friesland.</a:t>
            </a:r>
          </a:p>
          <a:p>
            <a:endParaRPr lang="nl-NL" sz="1000"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08E94EF6-A617-AEE2-389B-202AAEE60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961" y="2334511"/>
            <a:ext cx="809101" cy="809101"/>
          </a:xfrm>
          <a:prstGeom prst="rect">
            <a:avLst/>
          </a:prstGeom>
        </p:spPr>
      </p:pic>
    </p:spTree>
    <p:extLst>
      <p:ext uri="{BB962C8B-B14F-4D97-AF65-F5344CB8AC3E}">
        <p14:creationId xmlns:p14="http://schemas.microsoft.com/office/powerpoint/2010/main" val="390556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722F-B19B-E587-CEB0-208C6440895E}"/>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3A558022-17C5-41FB-2220-8165FD230FA5}"/>
              </a:ext>
            </a:extLst>
          </p:cNvPr>
          <p:cNvSpPr txBox="1">
            <a:spLocks/>
          </p:cNvSpPr>
          <p:nvPr/>
        </p:nvSpPr>
        <p:spPr>
          <a:xfrm>
            <a:off x="1325308" y="406555"/>
            <a:ext cx="84754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166 Sociale Bouwmarkt</a:t>
            </a:r>
            <a:endParaRPr lang="nl-NL" sz="1600" b="1" dirty="0">
              <a:solidFill>
                <a:schemeClr val="tx2"/>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33D810BF-57A4-AF49-CF5E-E1A12F989096}"/>
              </a:ext>
            </a:extLst>
          </p:cNvPr>
          <p:cNvSpPr txBox="1">
            <a:spLocks/>
          </p:cNvSpPr>
          <p:nvPr/>
        </p:nvSpPr>
        <p:spPr>
          <a:xfrm>
            <a:off x="7758760" y="220719"/>
            <a:ext cx="2681502" cy="1156357"/>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t">
              <a:lnSpc>
                <a:spcPts val="1500"/>
              </a:lnSpc>
            </a:pPr>
            <a:r>
              <a:rPr lang="nl-NL" sz="1600" dirty="0">
                <a:solidFill>
                  <a:schemeClr val="bg1"/>
                </a:solidFill>
                <a:latin typeface="Arial" panose="020B0604020202020204" pitchFamily="34" charset="0"/>
                <a:ea typeface="+mn-ea"/>
                <a:cs typeface="Arial" panose="020B0604020202020204" pitchFamily="34" charset="0"/>
              </a:rPr>
              <a:t>Een</a:t>
            </a:r>
            <a:r>
              <a:rPr lang="nl-NL" sz="1600" dirty="0">
                <a:latin typeface="Segoe UI" panose="020B0502040204020203" pitchFamily="34" charset="0"/>
              </a:rPr>
              <a:t> </a:t>
            </a:r>
            <a:r>
              <a:rPr lang="nl-NL" sz="1600" dirty="0">
                <a:solidFill>
                  <a:schemeClr val="bg1"/>
                </a:solidFill>
                <a:latin typeface="Arial" panose="020B0604020202020204" pitchFamily="34" charset="0"/>
                <a:ea typeface="+mn-ea"/>
                <a:cs typeface="Arial" panose="020B0604020202020204" pitchFamily="34" charset="0"/>
              </a:rPr>
              <a:t>digitaal platform dat inwoners snel en eenvoudig naar passende ondersteuning leidt.</a:t>
            </a:r>
          </a:p>
          <a:p>
            <a:pPr algn="l" fontAlgn="t">
              <a:lnSpc>
                <a:spcPts val="1500"/>
              </a:lnSpc>
            </a:pPr>
            <a:r>
              <a:rPr lang="nl-NL" sz="1600" dirty="0">
                <a:solidFill>
                  <a:schemeClr val="bg1"/>
                </a:solidFill>
                <a:latin typeface="Arial" panose="020B0604020202020204" pitchFamily="34" charset="0"/>
                <a:ea typeface="+mn-ea"/>
                <a:cs typeface="Arial" panose="020B0604020202020204" pitchFamily="34" charset="0"/>
              </a:rPr>
              <a:t>    </a:t>
            </a:r>
          </a:p>
        </p:txBody>
      </p:sp>
      <p:sp>
        <p:nvSpPr>
          <p:cNvPr id="3" name="Tekstvak 2">
            <a:extLst>
              <a:ext uri="{FF2B5EF4-FFF2-40B4-BE49-F238E27FC236}">
                <a16:creationId xmlns:a16="http://schemas.microsoft.com/office/drawing/2014/main" id="{C5382C52-28DA-CA1F-FC39-9F7115AD162B}"/>
              </a:ext>
            </a:extLst>
          </p:cNvPr>
          <p:cNvSpPr txBox="1"/>
          <p:nvPr/>
        </p:nvSpPr>
        <p:spPr>
          <a:xfrm>
            <a:off x="1478297" y="1468299"/>
            <a:ext cx="8984279" cy="1261884"/>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fontAlgn="t">
              <a:lnSpc>
                <a:spcPts val="1500"/>
              </a:lnSpc>
              <a:buNone/>
            </a:pPr>
            <a:r>
              <a:rPr lang="nl-NL" sz="1000" dirty="0">
                <a:latin typeface="Arial" panose="020B0604020202020204" pitchFamily="34" charset="0"/>
                <a:cs typeface="Arial" panose="020B0604020202020204" pitchFamily="34" charset="0"/>
              </a:rPr>
              <a:t>Een gebruiksvriendelijk digitaal inwonersplatform ontwikkelen dat zorg‑ en welzijnsaanbod (formeel en informeel) toegankelijk, vindbaar en begrijpelijk maakt, zodat inwoners sneller de juiste ondersteuning vinden.</a:t>
            </a:r>
          </a:p>
          <a:p>
            <a:pPr marL="171450" lvl="0" indent="-171450">
              <a:buFont typeface="Arial" panose="020B0604020202020204" pitchFamily="34" charset="0"/>
              <a:buChar char="•"/>
            </a:pPr>
            <a:r>
              <a:rPr lang="nl-NL" sz="1000" dirty="0">
                <a:latin typeface="Arial" panose="020B0604020202020204" pitchFamily="34" charset="0"/>
                <a:cs typeface="Arial" panose="020B0604020202020204" pitchFamily="34" charset="0"/>
              </a:rPr>
              <a:t>Bouwplaats 1: Richt zich op het zichtbaar en toegankelijk maken van </a:t>
            </a:r>
            <a:r>
              <a:rPr lang="nl-NL" sz="1000" dirty="0" err="1">
                <a:latin typeface="Arial" panose="020B0604020202020204" pitchFamily="34" charset="0"/>
                <a:cs typeface="Arial" panose="020B0604020202020204" pitchFamily="34" charset="0"/>
              </a:rPr>
              <a:t>dagontmoetingsactiviteiten</a:t>
            </a:r>
            <a:r>
              <a:rPr lang="nl-NL" sz="1000" dirty="0">
                <a:latin typeface="Arial" panose="020B0604020202020204" pitchFamily="34" charset="0"/>
                <a:cs typeface="Arial" panose="020B0604020202020204" pitchFamily="34" charset="0"/>
              </a:rPr>
              <a:t> voor ouderen, zodat inwoners en professionals laagdrempelig passende activiteiten kunnen vinden en gebruiken in </a:t>
            </a:r>
            <a:r>
              <a:rPr lang="nl-NL" sz="1000" dirty="0" err="1">
                <a:latin typeface="Arial" panose="020B0604020202020204" pitchFamily="34" charset="0"/>
                <a:cs typeface="Arial" panose="020B0604020202020204" pitchFamily="34" charset="0"/>
              </a:rPr>
              <a:t>Noardeast</a:t>
            </a:r>
            <a:r>
              <a:rPr lang="nl-NL" sz="1000" dirty="0">
                <a:latin typeface="Arial" panose="020B0604020202020204" pitchFamily="34" charset="0"/>
                <a:cs typeface="Arial" panose="020B0604020202020204" pitchFamily="34" charset="0"/>
              </a:rPr>
              <a:t>‑Fryslân.</a:t>
            </a:r>
          </a:p>
          <a:p>
            <a:pPr marL="171450" lvl="0" indent="-171450">
              <a:buFont typeface="Arial" panose="020B0604020202020204" pitchFamily="34" charset="0"/>
              <a:buChar char="•"/>
            </a:pPr>
            <a:r>
              <a:rPr lang="nl-NL" sz="1000" dirty="0">
                <a:latin typeface="Arial" panose="020B0604020202020204" pitchFamily="34" charset="0"/>
                <a:cs typeface="Arial" panose="020B0604020202020204" pitchFamily="34" charset="0"/>
              </a:rPr>
              <a:t>Bouwplaats 3: Versterken positie lokale Wegwijzers Smallingerland als herkenbaar en toegankelijk startpunt voor inwoners met sociale of gezondheidsvragen, door fysieke en digitale dienstverlening te verbinden.</a:t>
            </a:r>
          </a:p>
        </p:txBody>
      </p:sp>
      <p:sp>
        <p:nvSpPr>
          <p:cNvPr id="12" name="Tekstvak 11">
            <a:extLst>
              <a:ext uri="{FF2B5EF4-FFF2-40B4-BE49-F238E27FC236}">
                <a16:creationId xmlns:a16="http://schemas.microsoft.com/office/drawing/2014/main" id="{A34A3924-CF68-3E75-6808-1E18902068D5}"/>
              </a:ext>
            </a:extLst>
          </p:cNvPr>
          <p:cNvSpPr txBox="1"/>
          <p:nvPr/>
        </p:nvSpPr>
        <p:spPr>
          <a:xfrm>
            <a:off x="1463332" y="3618447"/>
            <a:ext cx="9011110" cy="64633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fontAlgn="t">
              <a:lnSpc>
                <a:spcPts val="1500"/>
              </a:lnSpc>
              <a:buNone/>
            </a:pPr>
            <a:r>
              <a:rPr lang="nl-NL" sz="1000" dirty="0">
                <a:latin typeface="Arial" panose="020B0604020202020204" pitchFamily="34" charset="0"/>
                <a:cs typeface="Arial" panose="020B0604020202020204" pitchFamily="34" charset="0"/>
              </a:rPr>
              <a:t>Een werkend platform 2.0, een overdraagbaar implementatie‑ en opschalingsmodel, en uitgewerkte </a:t>
            </a:r>
            <a:r>
              <a:rPr lang="nl-NL" sz="1000" dirty="0" err="1">
                <a:latin typeface="Arial" panose="020B0604020202020204" pitchFamily="34" charset="0"/>
                <a:cs typeface="Arial" panose="020B0604020202020204" pitchFamily="34" charset="0"/>
              </a:rPr>
              <a:t>governance</a:t>
            </a:r>
            <a:r>
              <a:rPr lang="nl-NL" sz="1000" dirty="0">
                <a:latin typeface="Arial" panose="020B0604020202020204" pitchFamily="34" charset="0"/>
                <a:cs typeface="Arial" panose="020B0604020202020204" pitchFamily="34" charset="0"/>
              </a:rPr>
              <a:t> en marktmeester‑rollen. Twee bouwplaatsen (Smallingerland en Harlingen) worden concreet gerealiseerd met meetbare lokale verbeteringen.</a:t>
            </a:r>
          </a:p>
        </p:txBody>
      </p:sp>
      <p:sp>
        <p:nvSpPr>
          <p:cNvPr id="13" name="Tekstvak 12">
            <a:extLst>
              <a:ext uri="{FF2B5EF4-FFF2-40B4-BE49-F238E27FC236}">
                <a16:creationId xmlns:a16="http://schemas.microsoft.com/office/drawing/2014/main" id="{A1C3832E-E7E8-5004-42E6-3F2409A84669}"/>
              </a:ext>
            </a:extLst>
          </p:cNvPr>
          <p:cNvSpPr txBox="1"/>
          <p:nvPr/>
        </p:nvSpPr>
        <p:spPr>
          <a:xfrm>
            <a:off x="1480833" y="4398266"/>
            <a:ext cx="3265634"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fontAlgn="t">
              <a:lnSpc>
                <a:spcPts val="1500"/>
              </a:lnSpc>
              <a:buNone/>
            </a:pPr>
            <a:r>
              <a:rPr lang="nl-NL" sz="1000" dirty="0">
                <a:latin typeface="Arial" panose="020B0604020202020204" pitchFamily="34" charset="0"/>
                <a:cs typeface="Arial" panose="020B0604020202020204" pitchFamily="34" charset="0"/>
              </a:rPr>
              <a:t>Inwoners vinden sneller passende ondersteuning, ervaren minder zoekbelasting, meer duidelijkheid en betere toegang tot activiteiten, voorzieningen en hulp dichtbij hun eigen leefwereld.</a:t>
            </a:r>
          </a:p>
        </p:txBody>
      </p:sp>
      <p:sp>
        <p:nvSpPr>
          <p:cNvPr id="14" name="Tekstvak 13">
            <a:extLst>
              <a:ext uri="{FF2B5EF4-FFF2-40B4-BE49-F238E27FC236}">
                <a16:creationId xmlns:a16="http://schemas.microsoft.com/office/drawing/2014/main" id="{33DEB2ED-D6C1-D86F-0F49-5B734CAB86BC}"/>
              </a:ext>
            </a:extLst>
          </p:cNvPr>
          <p:cNvSpPr txBox="1"/>
          <p:nvPr/>
        </p:nvSpPr>
        <p:spPr>
          <a:xfrm>
            <a:off x="6044568" y="4432952"/>
            <a:ext cx="4442664"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a:t>
            </a:r>
          </a:p>
          <a:p>
            <a:pPr fontAlgn="t">
              <a:lnSpc>
                <a:spcPts val="1500"/>
              </a:lnSpc>
              <a:buNone/>
            </a:pPr>
            <a:r>
              <a:rPr lang="nl-NL" sz="1000" dirty="0">
                <a:latin typeface="Arial" panose="020B0604020202020204" pitchFamily="34" charset="0"/>
                <a:cs typeface="Arial" panose="020B0604020202020204" pitchFamily="34" charset="0"/>
              </a:rPr>
              <a:t>Borging via een groeimodel en beheersstructuur onder Stichting Sociale Bouwmarkt, in samenwerking met regionale digitale ecosystemen (GERRIT/DHENN/FPA). Structurele afspraken worden doorontwikkeld en gekoppeld aan bestuurlijke en regionale transformatieagenda’s</a:t>
            </a:r>
          </a:p>
        </p:txBody>
      </p:sp>
      <p:sp>
        <p:nvSpPr>
          <p:cNvPr id="16" name="Tekstvak 15">
            <a:extLst>
              <a:ext uri="{FF2B5EF4-FFF2-40B4-BE49-F238E27FC236}">
                <a16:creationId xmlns:a16="http://schemas.microsoft.com/office/drawing/2014/main" id="{8894B7DC-9D25-4A9B-A626-EE418E8C06B6}"/>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2026- 2028</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E8647B38-C62F-CC9F-B752-203201C6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84" y="1607039"/>
            <a:ext cx="810104" cy="810104"/>
          </a:xfrm>
          <a:prstGeom prst="rect">
            <a:avLst/>
          </a:prstGeom>
        </p:spPr>
      </p:pic>
      <p:pic>
        <p:nvPicPr>
          <p:cNvPr id="18" name="Afbeelding 17">
            <a:extLst>
              <a:ext uri="{FF2B5EF4-FFF2-40B4-BE49-F238E27FC236}">
                <a16:creationId xmlns:a16="http://schemas.microsoft.com/office/drawing/2014/main" id="{8CC93429-AD1C-DCEF-E0E3-BA1F05CC1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45" y="4398266"/>
            <a:ext cx="788143" cy="788143"/>
          </a:xfrm>
          <a:prstGeom prst="rect">
            <a:avLst/>
          </a:prstGeom>
        </p:spPr>
      </p:pic>
      <p:pic>
        <p:nvPicPr>
          <p:cNvPr id="19" name="Afbeelding 18">
            <a:extLst>
              <a:ext uri="{FF2B5EF4-FFF2-40B4-BE49-F238E27FC236}">
                <a16:creationId xmlns:a16="http://schemas.microsoft.com/office/drawing/2014/main" id="{C259096F-9BE7-D120-1AA5-49764FB64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163" y="3508162"/>
            <a:ext cx="789145" cy="789145"/>
          </a:xfrm>
          <a:prstGeom prst="rect">
            <a:avLst/>
          </a:prstGeom>
        </p:spPr>
      </p:pic>
      <p:pic>
        <p:nvPicPr>
          <p:cNvPr id="21" name="Afbeelding 20">
            <a:extLst>
              <a:ext uri="{FF2B5EF4-FFF2-40B4-BE49-F238E27FC236}">
                <a16:creationId xmlns:a16="http://schemas.microsoft.com/office/drawing/2014/main" id="{44808617-9CB3-CE7F-D75B-278F6BC98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57" y="4645857"/>
            <a:ext cx="648547" cy="648547"/>
          </a:xfrm>
          <a:prstGeom prst="rect">
            <a:avLst/>
          </a:prstGeom>
        </p:spPr>
      </p:pic>
      <p:sp>
        <p:nvSpPr>
          <p:cNvPr id="4" name="Tekstvak 3">
            <a:extLst>
              <a:ext uri="{FF2B5EF4-FFF2-40B4-BE49-F238E27FC236}">
                <a16:creationId xmlns:a16="http://schemas.microsoft.com/office/drawing/2014/main" id="{CFCB759C-8677-C473-3E2D-6AF328EB8123}"/>
              </a:ext>
            </a:extLst>
          </p:cNvPr>
          <p:cNvSpPr txBox="1"/>
          <p:nvPr/>
        </p:nvSpPr>
        <p:spPr>
          <a:xfrm>
            <a:off x="1463332" y="2846442"/>
            <a:ext cx="9007576" cy="661720"/>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fontAlgn="t">
              <a:lnSpc>
                <a:spcPts val="1500"/>
              </a:lnSpc>
              <a:buNone/>
            </a:pPr>
            <a:r>
              <a:rPr lang="nl-NL" sz="1000" dirty="0">
                <a:latin typeface="Arial" panose="020B0604020202020204" pitchFamily="34" charset="0"/>
                <a:cs typeface="Arial" panose="020B0604020202020204" pitchFamily="34" charset="0"/>
              </a:rPr>
              <a:t>Het platform wordt gevuld, getest en doorontwikkeld in vijf (waarvan er twee ondersteund worden door SDF) lokale bouwplaatsen samen met gemeenten, aanbieders en inwoners; inclusief doorontwikkeling naar versie 2.0, </a:t>
            </a:r>
            <a:r>
              <a:rPr lang="nl-NL" sz="1000" dirty="0" err="1">
                <a:latin typeface="Arial" panose="020B0604020202020204" pitchFamily="34" charset="0"/>
                <a:cs typeface="Arial" panose="020B0604020202020204" pitchFamily="34" charset="0"/>
              </a:rPr>
              <a:t>governance</a:t>
            </a:r>
            <a:r>
              <a:rPr lang="nl-NL" sz="1000" dirty="0">
                <a:latin typeface="Arial" panose="020B0604020202020204" pitchFamily="34" charset="0"/>
                <a:cs typeface="Arial" panose="020B0604020202020204" pitchFamily="34" charset="0"/>
              </a:rPr>
              <a:t>‑ontwikkeling en aansluiting op regionale digitale initiatieven.</a:t>
            </a:r>
            <a:endParaRPr lang="nl-NL" sz="1000"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49C188E5-EEDF-20D7-43C8-FC69B3456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965" y="2598102"/>
            <a:ext cx="809101" cy="809101"/>
          </a:xfrm>
          <a:prstGeom prst="rect">
            <a:avLst/>
          </a:prstGeom>
        </p:spPr>
      </p:pic>
    </p:spTree>
    <p:extLst>
      <p:ext uri="{BB962C8B-B14F-4D97-AF65-F5344CB8AC3E}">
        <p14:creationId xmlns:p14="http://schemas.microsoft.com/office/powerpoint/2010/main" val="196925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CB75498-00B8-96DE-3E06-EFC28C967271}"/>
              </a:ext>
            </a:extLst>
          </p:cNvPr>
          <p:cNvPicPr>
            <a:picLocks noChangeAspect="1"/>
          </p:cNvPicPr>
          <p:nvPr/>
        </p:nvPicPr>
        <p:blipFill>
          <a:blip r:embed="rId2"/>
          <a:stretch>
            <a:fillRect/>
          </a:stretch>
        </p:blipFill>
        <p:spPr>
          <a:xfrm>
            <a:off x="3069202" y="211015"/>
            <a:ext cx="8913563" cy="6510460"/>
          </a:xfrm>
          <a:prstGeom prst="rect">
            <a:avLst/>
          </a:prstGeom>
        </p:spPr>
      </p:pic>
      <p:sp>
        <p:nvSpPr>
          <p:cNvPr id="6" name="Tekstvak 5"/>
          <p:cNvSpPr txBox="1"/>
          <p:nvPr/>
        </p:nvSpPr>
        <p:spPr>
          <a:xfrm>
            <a:off x="742950" y="671513"/>
            <a:ext cx="8896350" cy="1015663"/>
          </a:xfrm>
          <a:prstGeom prst="rect">
            <a:avLst/>
          </a:prstGeom>
          <a:noFill/>
        </p:spPr>
        <p:txBody>
          <a:bodyPr wrap="square" rtlCol="0">
            <a:spAutoFit/>
          </a:bodyPr>
          <a:lstStyle/>
          <a:p>
            <a:endParaRPr lang="nl-NL" sz="6000" dirty="0">
              <a:latin typeface="Arial Black" panose="020B0A04020102020204" pitchFamily="34" charset="0"/>
            </a:endParaRPr>
          </a:p>
        </p:txBody>
      </p:sp>
      <p:sp>
        <p:nvSpPr>
          <p:cNvPr id="8" name="Titel 1">
            <a:extLst>
              <a:ext uri="{FF2B5EF4-FFF2-40B4-BE49-F238E27FC236}">
                <a16:creationId xmlns:a16="http://schemas.microsoft.com/office/drawing/2014/main" id="{49608186-038F-42C1-8746-86B05B17C22B}"/>
              </a:ext>
            </a:extLst>
          </p:cNvPr>
          <p:cNvSpPr txBox="1">
            <a:spLocks/>
          </p:cNvSpPr>
          <p:nvPr/>
        </p:nvSpPr>
        <p:spPr>
          <a:xfrm>
            <a:off x="714483" y="1328705"/>
            <a:ext cx="3914777" cy="3792211"/>
          </a:xfrm>
          <a:prstGeom prst="rect">
            <a:avLst/>
          </a:prstGeom>
          <a:solidFill>
            <a:srgbClr val="85B3DE">
              <a:alpha val="82000"/>
            </a:srgbClr>
          </a:solidFill>
        </p:spPr>
        <p:txBody>
          <a:bodyPr vert="horz" lIns="36000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cs typeface="Arial" panose="020B0604020202020204" pitchFamily="34" charset="0"/>
            </a:endParaRPr>
          </a:p>
        </p:txBody>
      </p:sp>
      <p:sp>
        <p:nvSpPr>
          <p:cNvPr id="9" name="Tekstvak 8"/>
          <p:cNvSpPr txBox="1"/>
          <p:nvPr/>
        </p:nvSpPr>
        <p:spPr>
          <a:xfrm>
            <a:off x="981070" y="2656761"/>
            <a:ext cx="3438525" cy="2062103"/>
          </a:xfrm>
          <a:prstGeom prst="rect">
            <a:avLst/>
          </a:prstGeom>
          <a:noFill/>
        </p:spPr>
        <p:txBody>
          <a:bodyPr wrap="square" rtlCol="0">
            <a:spAutoFit/>
          </a:bodyPr>
          <a:lstStyle/>
          <a:p>
            <a:r>
              <a:rPr lang="nl-NL" sz="3200" b="1" dirty="0">
                <a:solidFill>
                  <a:schemeClr val="tx2"/>
                </a:solidFill>
                <a:latin typeface="Arial Black" panose="020B0A04020102020204" pitchFamily="34" charset="0"/>
              </a:rPr>
              <a:t>Toegekende kleinschalige initiatieven in</a:t>
            </a:r>
          </a:p>
          <a:p>
            <a:r>
              <a:rPr lang="nl-NL" sz="3200" b="1" dirty="0">
                <a:solidFill>
                  <a:schemeClr val="tx2"/>
                </a:solidFill>
                <a:latin typeface="Arial Black" panose="020B0A04020102020204" pitchFamily="34" charset="0"/>
              </a:rPr>
              <a:t>2025</a:t>
            </a:r>
            <a:endParaRPr lang="nl-NL" sz="1400" dirty="0">
              <a:solidFill>
                <a:schemeClr val="tx2"/>
              </a:solidFill>
            </a:endParaRPr>
          </a:p>
        </p:txBody>
      </p:sp>
      <p:sp>
        <p:nvSpPr>
          <p:cNvPr id="3" name="Tijdelijke aanduiding voor dianummer 2"/>
          <p:cNvSpPr>
            <a:spLocks noGrp="1"/>
          </p:cNvSpPr>
          <p:nvPr>
            <p:ph type="sldNum" sz="quarter" idx="12"/>
          </p:nvPr>
        </p:nvSpPr>
        <p:spPr/>
        <p:txBody>
          <a:bodyPr/>
          <a:lstStyle/>
          <a:p>
            <a:fld id="{91C1863C-607D-484A-9BCD-1B1121C4BE42}" type="slidenum">
              <a:rPr lang="nl-NL" smtClean="0"/>
              <a:t>14</a:t>
            </a:fld>
            <a:endParaRPr lang="nl-NL" dirty="0"/>
          </a:p>
        </p:txBody>
      </p:sp>
      <p:pic>
        <p:nvPicPr>
          <p:cNvPr id="2" name="Afbeelding 1">
            <a:extLst>
              <a:ext uri="{FF2B5EF4-FFF2-40B4-BE49-F238E27FC236}">
                <a16:creationId xmlns:a16="http://schemas.microsoft.com/office/drawing/2014/main" id="{B15D3C93-9C59-D815-9EBA-BB183AE8464A}"/>
              </a:ext>
            </a:extLst>
          </p:cNvPr>
          <p:cNvPicPr>
            <a:picLocks noChangeAspect="1"/>
          </p:cNvPicPr>
          <p:nvPr/>
        </p:nvPicPr>
        <p:blipFill>
          <a:blip r:embed="rId3"/>
          <a:stretch>
            <a:fillRect/>
          </a:stretch>
        </p:blipFill>
        <p:spPr>
          <a:xfrm>
            <a:off x="711008" y="5174427"/>
            <a:ext cx="2091607" cy="709736"/>
          </a:xfrm>
          <a:prstGeom prst="rect">
            <a:avLst/>
          </a:prstGeom>
        </p:spPr>
      </p:pic>
    </p:spTree>
    <p:extLst>
      <p:ext uri="{BB962C8B-B14F-4D97-AF65-F5344CB8AC3E}">
        <p14:creationId xmlns:p14="http://schemas.microsoft.com/office/powerpoint/2010/main" val="561405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2B7B7-D66A-FF89-7214-ED5733C962D4}"/>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E97EAAFD-75FD-8CC3-39EE-1E7C56955EAB}"/>
              </a:ext>
            </a:extLst>
          </p:cNvPr>
          <p:cNvSpPr txBox="1">
            <a:spLocks/>
          </p:cNvSpPr>
          <p:nvPr/>
        </p:nvSpPr>
        <p:spPr>
          <a:xfrm>
            <a:off x="751937" y="154907"/>
            <a:ext cx="10643152"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400" b="1" dirty="0">
                <a:solidFill>
                  <a:srgbClr val="2DB5B2"/>
                </a:solidFill>
                <a:latin typeface="Arial" panose="020B0604020202020204" pitchFamily="34" charset="0"/>
                <a:cs typeface="Arial" panose="020B0604020202020204" pitchFamily="34" charset="0"/>
              </a:rPr>
              <a:t>Inhoudsopgave toegekende Kleinschalige initiatieven in 2025</a:t>
            </a:r>
          </a:p>
        </p:txBody>
      </p:sp>
      <p:sp>
        <p:nvSpPr>
          <p:cNvPr id="2" name="Tijdelijke aanduiding voor dianummer 1">
            <a:extLst>
              <a:ext uri="{FF2B5EF4-FFF2-40B4-BE49-F238E27FC236}">
                <a16:creationId xmlns:a16="http://schemas.microsoft.com/office/drawing/2014/main" id="{73D229DD-EE30-E835-5EA5-ED5ABD9B21DA}"/>
              </a:ext>
            </a:extLst>
          </p:cNvPr>
          <p:cNvSpPr>
            <a:spLocks noGrp="1"/>
          </p:cNvSpPr>
          <p:nvPr>
            <p:ph type="sldNum" sz="quarter" idx="12"/>
          </p:nvPr>
        </p:nvSpPr>
        <p:spPr>
          <a:xfrm>
            <a:off x="10896600" y="6356350"/>
            <a:ext cx="457200" cy="231825"/>
          </a:xfrm>
        </p:spPr>
        <p:txBody>
          <a:bodyPr/>
          <a:lstStyle/>
          <a:p>
            <a:fld id="{91C1863C-607D-484A-9BCD-1B1121C4BE42}" type="slidenum">
              <a:rPr lang="nl-NL" smtClean="0"/>
              <a:t>15</a:t>
            </a:fld>
            <a:endParaRPr lang="nl-NL" dirty="0"/>
          </a:p>
        </p:txBody>
      </p:sp>
      <p:graphicFrame>
        <p:nvGraphicFramePr>
          <p:cNvPr id="11" name="Tabel 10">
            <a:extLst>
              <a:ext uri="{FF2B5EF4-FFF2-40B4-BE49-F238E27FC236}">
                <a16:creationId xmlns:a16="http://schemas.microsoft.com/office/drawing/2014/main" id="{78B036D2-B011-1EB1-E708-753448AAA20E}"/>
              </a:ext>
            </a:extLst>
          </p:cNvPr>
          <p:cNvGraphicFramePr>
            <a:graphicFrameLocks noGrp="1"/>
          </p:cNvGraphicFramePr>
          <p:nvPr>
            <p:extLst>
              <p:ext uri="{D42A27DB-BD31-4B8C-83A1-F6EECF244321}">
                <p14:modId xmlns:p14="http://schemas.microsoft.com/office/powerpoint/2010/main" val="1459278436"/>
              </p:ext>
            </p:extLst>
          </p:nvPr>
        </p:nvGraphicFramePr>
        <p:xfrm>
          <a:off x="579343" y="1198487"/>
          <a:ext cx="10472970" cy="4851400"/>
        </p:xfrm>
        <a:graphic>
          <a:graphicData uri="http://schemas.openxmlformats.org/drawingml/2006/table">
            <a:tbl>
              <a:tblPr firstRow="1" bandRow="1">
                <a:tableStyleId>{8799B23B-EC83-4686-B30A-512413B5E67A}</a:tableStyleId>
              </a:tblPr>
              <a:tblGrid>
                <a:gridCol w="692866">
                  <a:extLst>
                    <a:ext uri="{9D8B030D-6E8A-4147-A177-3AD203B41FA5}">
                      <a16:colId xmlns:a16="http://schemas.microsoft.com/office/drawing/2014/main" val="2903534317"/>
                    </a:ext>
                  </a:extLst>
                </a:gridCol>
                <a:gridCol w="1608633">
                  <a:extLst>
                    <a:ext uri="{9D8B030D-6E8A-4147-A177-3AD203B41FA5}">
                      <a16:colId xmlns:a16="http://schemas.microsoft.com/office/drawing/2014/main" val="1699336049"/>
                    </a:ext>
                  </a:extLst>
                </a:gridCol>
                <a:gridCol w="2118541">
                  <a:extLst>
                    <a:ext uri="{9D8B030D-6E8A-4147-A177-3AD203B41FA5}">
                      <a16:colId xmlns:a16="http://schemas.microsoft.com/office/drawing/2014/main" val="3890195151"/>
                    </a:ext>
                  </a:extLst>
                </a:gridCol>
                <a:gridCol w="6052930">
                  <a:extLst>
                    <a:ext uri="{9D8B030D-6E8A-4147-A177-3AD203B41FA5}">
                      <a16:colId xmlns:a16="http://schemas.microsoft.com/office/drawing/2014/main" val="2773346570"/>
                    </a:ext>
                  </a:extLst>
                </a:gridCol>
              </a:tblGrid>
              <a:tr h="370840">
                <a:tc>
                  <a:txBody>
                    <a:bodyPr/>
                    <a:lstStyle/>
                    <a:p>
                      <a:pPr algn="ctr"/>
                      <a:r>
                        <a:rPr lang="nl-NL" sz="1200" dirty="0">
                          <a:solidFill>
                            <a:schemeClr val="bg1"/>
                          </a:solidFill>
                          <a:latin typeface="Arial" panose="020B0604020202020204" pitchFamily="34" charset="0"/>
                          <a:cs typeface="Arial" panose="020B0604020202020204" pitchFamily="34" charset="0"/>
                        </a:rPr>
                        <a:t>Nr. </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Project</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Wie </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Omschrijving</a:t>
                      </a:r>
                    </a:p>
                  </a:txBody>
                  <a:tcPr>
                    <a:solidFill>
                      <a:srgbClr val="2DB5B2"/>
                    </a:solidFill>
                  </a:tcPr>
                </a:tc>
                <a:extLst>
                  <a:ext uri="{0D108BD9-81ED-4DB2-BD59-A6C34878D82A}">
                    <a16:rowId xmlns:a16="http://schemas.microsoft.com/office/drawing/2014/main" val="2187346991"/>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150</a:t>
                      </a:r>
                    </a:p>
                    <a:p>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a:solidFill>
                            <a:schemeClr val="tx2"/>
                          </a:solidFill>
                          <a:latin typeface="Arial" panose="020B0604020202020204" pitchFamily="34" charset="0"/>
                          <a:ea typeface="+mn-ea"/>
                          <a:cs typeface="Arial" panose="020B0604020202020204" pitchFamily="34" charset="0"/>
                        </a:rPr>
                        <a:t>Bijeenkomst Stichting Ouderen Fondsen SFO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€ 14.6</a:t>
                      </a:r>
                      <a:r>
                        <a:rPr lang="nl-NL" sz="1000" b="0" i="0" kern="1200" dirty="0">
                          <a:solidFill>
                            <a:schemeClr val="tx2"/>
                          </a:solidFill>
                          <a:effectLst/>
                          <a:latin typeface="Arial" panose="020B0604020202020204" pitchFamily="34" charset="0"/>
                          <a:ea typeface="+mn-ea"/>
                          <a:cs typeface="Arial" panose="020B0604020202020204" pitchFamily="34" charset="0"/>
                        </a:rPr>
                        <a:t>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Stichting Friese Ouderenbonden.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Organiseren van netwerkbijeenkomsten gericht op versterking van de sociale basis en bewustwording rond het thema “Gezond ouder worden”.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De bijeenkomsten zijn gericht op bewustwording, kennisdeling, netwerkvorming, en participatie.</a:t>
                      </a:r>
                    </a:p>
                    <a:p>
                      <a:pPr marL="171450" marR="0" lvl="0" indent="-171450" algn="l" defTabSz="914400" rtl="0" eaLnBrk="1" latinLnBrk="0" hangingPunct="1">
                        <a:lnSpc>
                          <a:spcPct val="100000"/>
                        </a:lnSpc>
                        <a:spcBef>
                          <a:spcPts val="0"/>
                        </a:spcBef>
                        <a:spcAft>
                          <a:spcPts val="0"/>
                        </a:spcAft>
                        <a:buClrTx/>
                        <a:buSzTx/>
                        <a:buFont typeface="Arial" panose="020B0604020202020204" pitchFamily="34" charset="0"/>
                        <a:buChar char="•"/>
                      </a:pP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Er is contact met </a:t>
                      </a:r>
                      <a:r>
                        <a:rPr lang="nl-NL" sz="1000" b="0" i="0" u="none" strike="noStrike" kern="1200" baseline="0" dirty="0" err="1">
                          <a:solidFill>
                            <a:schemeClr val="tx2"/>
                          </a:solidFill>
                          <a:latin typeface="Arial" panose="020B0604020202020204" pitchFamily="34" charset="0"/>
                          <a:ea typeface="+mn-ea"/>
                          <a:cs typeface="Arial" panose="020B0604020202020204" pitchFamily="34" charset="0"/>
                        </a:rPr>
                        <a:t>FriZa</a:t>
                      </a: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 en er wordt aangesloten bij de bestaande netwerken in de regio om de doelgroep te bereiken</a:t>
                      </a:r>
                      <a:endParaRPr lang="nl-NL" sz="1000" b="0" kern="1200" dirty="0">
                        <a:solidFill>
                          <a:schemeClr val="tx2"/>
                        </a:solidFill>
                        <a:latin typeface="Arial"/>
                        <a:ea typeface="+mn-ea"/>
                        <a:cs typeface="Arial"/>
                      </a:endParaRPr>
                    </a:p>
                  </a:txBody>
                  <a:tcPr/>
                </a:tc>
                <a:extLst>
                  <a:ext uri="{0D108BD9-81ED-4DB2-BD59-A6C34878D82A}">
                    <a16:rowId xmlns:a16="http://schemas.microsoft.com/office/drawing/2014/main" val="2259038788"/>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a:solidFill>
                            <a:schemeClr val="tx2"/>
                          </a:solidFill>
                          <a:latin typeface="Arial" panose="020B0604020202020204" pitchFamily="34" charset="0"/>
                          <a:ea typeface="+mn-ea"/>
                          <a:cs typeface="Arial" panose="020B0604020202020204" pitchFamily="34" charset="0"/>
                        </a:rPr>
                        <a:t>Documentaire palliatieve zorg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a:t>
                      </a:r>
                      <a:r>
                        <a:rPr lang="nl-NL" sz="1000" b="0" i="0" kern="1200" dirty="0">
                          <a:solidFill>
                            <a:schemeClr val="tx2"/>
                          </a:solidFill>
                          <a:effectLst/>
                          <a:latin typeface="Arial" panose="020B0604020202020204" pitchFamily="34" charset="0"/>
                          <a:ea typeface="+mn-ea"/>
                          <a:cs typeface="Arial" panose="020B0604020202020204" pitchFamily="34" charset="0"/>
                        </a:rPr>
                        <a:t>10.000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err="1">
                          <a:solidFill>
                            <a:schemeClr val="tx2"/>
                          </a:solidFill>
                          <a:latin typeface="Arial" panose="020B0604020202020204" pitchFamily="34" charset="0"/>
                          <a:ea typeface="+mn-ea"/>
                          <a:cs typeface="Arial" panose="020B0604020202020204" pitchFamily="34" charset="0"/>
                        </a:rPr>
                        <a:t>KwadrantGroep</a:t>
                      </a:r>
                      <a:r>
                        <a:rPr lang="nl-NL" sz="1000" b="0" kern="1200" dirty="0">
                          <a:solidFill>
                            <a:schemeClr val="tx2"/>
                          </a:solidFill>
                          <a:latin typeface="Arial" panose="020B0604020202020204" pitchFamily="34" charset="0"/>
                          <a:ea typeface="+mn-ea"/>
                          <a:cs typeface="Arial" panose="020B0604020202020204" pitchFamily="34" charset="0"/>
                        </a:rPr>
                        <a:t> (als initiatiefnemer) samen met Netwerken Palliatieve zorg Friesland en </a:t>
                      </a:r>
                      <a:r>
                        <a:rPr lang="nl-NL" sz="1000" b="0" kern="1200" dirty="0" err="1">
                          <a:solidFill>
                            <a:schemeClr val="tx2"/>
                          </a:solidFill>
                          <a:latin typeface="Arial" panose="020B0604020202020204" pitchFamily="34" charset="0"/>
                          <a:ea typeface="+mn-ea"/>
                          <a:cs typeface="Arial" panose="020B0604020202020204" pitchFamily="34" charset="0"/>
                        </a:rPr>
                        <a:t>Omrop</a:t>
                      </a:r>
                      <a:r>
                        <a:rPr lang="nl-NL" sz="1000" b="0" kern="1200" dirty="0">
                          <a:solidFill>
                            <a:schemeClr val="tx2"/>
                          </a:solidFill>
                          <a:latin typeface="Arial" panose="020B0604020202020204" pitchFamily="34" charset="0"/>
                          <a:ea typeface="+mn-ea"/>
                          <a:cs typeface="Arial" panose="020B0604020202020204" pitchFamily="34" charset="0"/>
                        </a:rPr>
                        <a:t> Fryslân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nl-NL" sz="1000" b="0" kern="1200" dirty="0" err="1">
                          <a:solidFill>
                            <a:schemeClr val="tx2"/>
                          </a:solidFill>
                          <a:latin typeface="Arial" panose="020B0604020202020204" pitchFamily="34" charset="0"/>
                          <a:ea typeface="+mn-ea"/>
                          <a:cs typeface="Arial" panose="020B0604020202020204" pitchFamily="34" charset="0"/>
                        </a:rPr>
                        <a:t>KwadrantGroep</a:t>
                      </a:r>
                      <a:r>
                        <a:rPr lang="nl-NL" sz="1000" b="0" kern="1200" dirty="0">
                          <a:solidFill>
                            <a:schemeClr val="tx2"/>
                          </a:solidFill>
                          <a:latin typeface="Arial" panose="020B0604020202020204" pitchFamily="34" charset="0"/>
                          <a:ea typeface="+mn-ea"/>
                          <a:cs typeface="Arial" panose="020B0604020202020204" pitchFamily="34" charset="0"/>
                        </a:rPr>
                        <a:t> wil samen met Netwerken Palliatieve zorg Friesland en </a:t>
                      </a:r>
                      <a:r>
                        <a:rPr lang="nl-NL" sz="1000" b="0" kern="1200" dirty="0" err="1">
                          <a:solidFill>
                            <a:schemeClr val="tx2"/>
                          </a:solidFill>
                          <a:latin typeface="Arial" panose="020B0604020202020204" pitchFamily="34" charset="0"/>
                          <a:ea typeface="+mn-ea"/>
                          <a:cs typeface="Arial" panose="020B0604020202020204" pitchFamily="34" charset="0"/>
                        </a:rPr>
                        <a:t>Omrop</a:t>
                      </a:r>
                      <a:r>
                        <a:rPr lang="nl-NL" sz="1000" b="0" kern="1200" dirty="0">
                          <a:solidFill>
                            <a:schemeClr val="tx2"/>
                          </a:solidFill>
                          <a:latin typeface="Arial" panose="020B0604020202020204" pitchFamily="34" charset="0"/>
                          <a:ea typeface="+mn-ea"/>
                          <a:cs typeface="Arial" panose="020B0604020202020204" pitchFamily="34" charset="0"/>
                        </a:rPr>
                        <a:t> Fryslân een 6-delige documentaire serie realiseren. Men wil  persoonlijke, ontroerende en inspirerende verhalen in beeld brengen van mensen die zich voorbereiden op het einde van hun leven .</a:t>
                      </a:r>
                    </a:p>
                    <a:p>
                      <a:pPr marL="171450" indent="-171450">
                        <a:buFont typeface="Arial" panose="020B0604020202020204" pitchFamily="34" charset="0"/>
                        <a:buChar char="•"/>
                      </a:pPr>
                      <a:r>
                        <a:rPr lang="nl-NL" sz="1000" b="0" kern="1200" dirty="0">
                          <a:solidFill>
                            <a:schemeClr val="tx2"/>
                          </a:solidFill>
                          <a:latin typeface="Arial" panose="020B0604020202020204" pitchFamily="34" charset="0"/>
                          <a:ea typeface="+mn-ea"/>
                          <a:cs typeface="Arial" panose="020B0604020202020204" pitchFamily="34" charset="0"/>
                        </a:rPr>
                        <a:t>Palliatieve zorg is een belangrijk, maar vaak lastig bespreekbaar onderwerp. Met 6 intieme afleveringen wil men bewustwording creëren en mensen aanmoedigen om tijdig na te denken over hun eigen wensen rondom het levenseinde.</a:t>
                      </a:r>
                    </a:p>
                  </a:txBody>
                  <a:tcPr/>
                </a:tc>
                <a:extLst>
                  <a:ext uri="{0D108BD9-81ED-4DB2-BD59-A6C34878D82A}">
                    <a16:rowId xmlns:a16="http://schemas.microsoft.com/office/drawing/2014/main" val="2671485911"/>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152 </a:t>
                      </a:r>
                    </a:p>
                  </a:txBody>
                  <a:tcPr/>
                </a:tc>
                <a:tc>
                  <a:txBody>
                    <a:bodyPr/>
                    <a:lstStyle/>
                    <a:p>
                      <a:pPr marL="0" marR="0" lvl="0" indent="0" algn="l" defTabSz="914400" rtl="0" eaLnBrk="1" latinLnBrk="0" hangingPunct="1">
                        <a:lnSpc>
                          <a:spcPct val="100000"/>
                        </a:lnSpc>
                        <a:spcBef>
                          <a:spcPts val="0"/>
                        </a:spcBef>
                        <a:spcAft>
                          <a:spcPts val="0"/>
                        </a:spcAft>
                        <a:buClrTx/>
                        <a:buSzTx/>
                        <a:buFont typeface="Arial" panose="020B0604020202020204" pitchFamily="34" charset="0"/>
                        <a:buNone/>
                      </a:pPr>
                      <a:r>
                        <a:rPr lang="nl-NL" sz="1000" b="1" kern="1200" dirty="0">
                          <a:solidFill>
                            <a:schemeClr val="tx2"/>
                          </a:solidFill>
                          <a:latin typeface="Arial" panose="020B0604020202020204" pitchFamily="34" charset="0"/>
                          <a:ea typeface="+mn-ea"/>
                          <a:cs typeface="Arial" panose="020B0604020202020204" pitchFamily="34" charset="0"/>
                        </a:rPr>
                        <a:t>En ik dan? Voorstelling over mantelzorg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a:t>
                      </a:r>
                      <a:r>
                        <a:rPr lang="nl-NL" sz="1000" b="0" i="0" kern="1200" dirty="0">
                          <a:solidFill>
                            <a:schemeClr val="tx2"/>
                          </a:solidFill>
                          <a:effectLst/>
                          <a:latin typeface="Arial" panose="020B0604020202020204" pitchFamily="34" charset="0"/>
                          <a:ea typeface="+mn-ea"/>
                          <a:cs typeface="Arial" panose="020B0604020202020204" pitchFamily="34" charset="0"/>
                        </a:rPr>
                        <a:t>15.000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latinLnBrk="0" hangingPunct="1">
                        <a:lnSpc>
                          <a:spcPct val="100000"/>
                        </a:lnSpc>
                        <a:spcBef>
                          <a:spcPts val="0"/>
                        </a:spcBef>
                        <a:spcAft>
                          <a:spcPts val="0"/>
                        </a:spcAft>
                        <a:buClrTx/>
                        <a:buSzTx/>
                        <a:buFont typeface="Arial" panose="020B0604020202020204" pitchFamily="34" charset="0"/>
                        <a:buNone/>
                      </a:pPr>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latinLnBrk="0" hangingPunct="1">
                        <a:lnSpc>
                          <a:spcPct val="100000"/>
                        </a:lnSpc>
                        <a:spcBef>
                          <a:spcPts val="0"/>
                        </a:spcBef>
                        <a:spcAft>
                          <a:spcPts val="0"/>
                        </a:spcAft>
                        <a:buClrTx/>
                        <a:buSzTx/>
                        <a:buFont typeface="Arial" panose="020B0604020202020204" pitchFamily="34" charset="0"/>
                        <a:buNone/>
                      </a:pPr>
                      <a:r>
                        <a:rPr lang="nl-NL" sz="1000" b="0" kern="1200" dirty="0">
                          <a:solidFill>
                            <a:schemeClr val="tx2"/>
                          </a:solidFill>
                          <a:latin typeface="Arial" panose="020B0604020202020204" pitchFamily="34" charset="0"/>
                          <a:ea typeface="+mn-ea"/>
                          <a:cs typeface="Arial" panose="020B0604020202020204" pitchFamily="34" charset="0"/>
                        </a:rPr>
                        <a:t>Stichting Pier21</a:t>
                      </a:r>
                    </a:p>
                    <a:p>
                      <a:pPr marL="0" marR="0" lvl="0" indent="0" algn="l" defTabSz="914400" rtl="0" eaLnBrk="1" latinLnBrk="0" hangingPunct="1">
                        <a:lnSpc>
                          <a:spcPct val="100000"/>
                        </a:lnSpc>
                        <a:spcBef>
                          <a:spcPts val="0"/>
                        </a:spcBef>
                        <a:spcAft>
                          <a:spcPts val="0"/>
                        </a:spcAft>
                        <a:buClrTx/>
                        <a:buSzTx/>
                        <a:buFont typeface="Arial" panose="020B0604020202020204" pitchFamily="34" charset="0"/>
                        <a:buNone/>
                      </a:pPr>
                      <a:r>
                        <a:rPr lang="nl-NL" sz="1000" b="0" kern="1200" dirty="0">
                          <a:solidFill>
                            <a:schemeClr val="tx2"/>
                          </a:solidFill>
                          <a:latin typeface="Arial" panose="020B0604020202020204" pitchFamily="34" charset="0"/>
                          <a:ea typeface="+mn-ea"/>
                          <a:cs typeface="Arial" panose="020B0604020202020204" pitchFamily="34" charset="0"/>
                        </a:rPr>
                        <a:t>Zij  realiseren theaterprojecten waarin  sociale- en maatschappelijke thema’s met verschillende kunstdisciplines zoals dans, muziek, film en theater worden gecombineerd. </a:t>
                      </a:r>
                    </a:p>
                    <a:p>
                      <a:pPr marL="0" marR="0" lvl="0" indent="0" algn="l" defTabSz="914400" rtl="0" eaLnBrk="1" latinLnBrk="0" hangingPunct="1">
                        <a:lnSpc>
                          <a:spcPct val="100000"/>
                        </a:lnSpc>
                        <a:spcBef>
                          <a:spcPts val="0"/>
                        </a:spcBef>
                        <a:spcAft>
                          <a:spcPts val="0"/>
                        </a:spcAft>
                        <a:buClrTx/>
                        <a:buSzTx/>
                        <a:buFont typeface="Arial" panose="020B0604020202020204" pitchFamily="34" charset="0"/>
                        <a:buNone/>
                      </a:pPr>
                      <a:r>
                        <a:rPr lang="nl-NL" sz="1000" b="0" kern="1200" dirty="0">
                          <a:solidFill>
                            <a:schemeClr val="tx2"/>
                          </a:solidFill>
                          <a:latin typeface="Arial" panose="020B0604020202020204" pitchFamily="34" charset="0"/>
                          <a:ea typeface="+mn-ea"/>
                          <a:cs typeface="Arial" panose="020B0604020202020204" pitchFamily="34" charset="0"/>
                        </a:rPr>
                        <a:t>Pier 21 heeft een ANBI status en geen winstoogmerk</a:t>
                      </a:r>
                    </a:p>
                  </a:txBody>
                  <a:tcPr/>
                </a:tc>
                <a:tc>
                  <a:txBody>
                    <a:bodyPr/>
                    <a:lstStyle/>
                    <a:p>
                      <a:pPr marL="171450" indent="-171450">
                        <a:buFont typeface="Arial" panose="020B0604020202020204" pitchFamily="34" charset="0"/>
                        <a:buChar char="•"/>
                      </a:pPr>
                      <a:r>
                        <a:rPr lang="nl-NL" sz="1000" b="0" kern="1200" dirty="0">
                          <a:solidFill>
                            <a:schemeClr val="tx2"/>
                          </a:solidFill>
                          <a:latin typeface="Arial" panose="020B0604020202020204" pitchFamily="34" charset="0"/>
                          <a:ea typeface="+mn-ea"/>
                          <a:cs typeface="Arial" panose="020B0604020202020204" pitchFamily="34" charset="0"/>
                        </a:rPr>
                        <a:t>Een muziektheatervoorstelling ontwikkelen en spelen over de grens en balans tussen (mantel)zorg in dorpshuizen/theaters in Fryslân. </a:t>
                      </a:r>
                    </a:p>
                    <a:p>
                      <a:pPr marL="171450" indent="-171450">
                        <a:buFont typeface="Arial" panose="020B0604020202020204" pitchFamily="34" charset="0"/>
                        <a:buChar char="•"/>
                      </a:pPr>
                      <a:r>
                        <a:rPr lang="nl-NL" sz="1000" b="0" kern="1200" dirty="0">
                          <a:solidFill>
                            <a:schemeClr val="tx2"/>
                          </a:solidFill>
                          <a:latin typeface="Arial" panose="020B0604020202020204" pitchFamily="34" charset="0"/>
                          <a:ea typeface="+mn-ea"/>
                          <a:cs typeface="Arial" panose="020B0604020202020204" pitchFamily="34" charset="0"/>
                        </a:rPr>
                        <a:t>Met deze voorstelling wil men de bezoekers bewust maken van hoe het is om mantelzorger of zorgverlener te zijn en welke emotionele gevolgen dat kan hebben. Men laat die worsteling zien en het gesprek daarover openen. </a:t>
                      </a:r>
                    </a:p>
                    <a:p>
                      <a:pPr marL="171450" indent="-171450">
                        <a:buFont typeface="Arial" panose="020B0604020202020204" pitchFamily="34" charset="0"/>
                        <a:buChar char="•"/>
                      </a:pPr>
                      <a:r>
                        <a:rPr lang="nl-NL" sz="1000" b="0" kern="1200" dirty="0">
                          <a:solidFill>
                            <a:schemeClr val="tx2"/>
                          </a:solidFill>
                          <a:latin typeface="Arial" panose="020B0604020202020204" pitchFamily="34" charset="0"/>
                          <a:ea typeface="+mn-ea"/>
                          <a:cs typeface="Arial" panose="020B0604020202020204" pitchFamily="34" charset="0"/>
                        </a:rPr>
                        <a:t>Voor deze productie richt men zich specifiek op de doelgroep mantelzorgers, die o.a. samen met de gemeenten wordt benaderd om de voorstelling te komen bekijken. </a:t>
                      </a:r>
                    </a:p>
                    <a:p>
                      <a:pPr marL="171450" indent="-171450">
                        <a:buFont typeface="Arial" panose="020B0604020202020204" pitchFamily="34" charset="0"/>
                        <a:buChar char="•"/>
                      </a:pPr>
                      <a:r>
                        <a:rPr lang="nl-NL" sz="1000" b="0" kern="1200" dirty="0">
                          <a:solidFill>
                            <a:schemeClr val="tx2"/>
                          </a:solidFill>
                          <a:latin typeface="Arial" panose="020B0604020202020204" pitchFamily="34" charset="0"/>
                          <a:ea typeface="+mn-ea"/>
                          <a:cs typeface="Arial" panose="020B0604020202020204" pitchFamily="34" charset="0"/>
                        </a:rPr>
                        <a:t>Er wordt minimaal 30 keer door heel Fryslân gespeeld voor minimaal 5.000 bezoekers.</a:t>
                      </a:r>
                    </a:p>
                  </a:txBody>
                  <a:tcPr/>
                </a:tc>
                <a:extLst>
                  <a:ext uri="{0D108BD9-81ED-4DB2-BD59-A6C34878D82A}">
                    <a16:rowId xmlns:a16="http://schemas.microsoft.com/office/drawing/2014/main" val="1788116594"/>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a:solidFill>
                            <a:schemeClr val="tx2"/>
                          </a:solidFill>
                          <a:latin typeface="Arial" panose="020B0604020202020204" pitchFamily="34" charset="0"/>
                          <a:ea typeface="+mn-ea"/>
                          <a:cs typeface="Arial" panose="020B0604020202020204" pitchFamily="34" charset="0"/>
                        </a:rPr>
                        <a:t>Speeltuin </a:t>
                      </a:r>
                      <a:r>
                        <a:rPr lang="nl-NL" sz="1000" b="1" kern="1200" dirty="0" err="1">
                          <a:solidFill>
                            <a:schemeClr val="tx2"/>
                          </a:solidFill>
                          <a:latin typeface="Arial" panose="020B0604020202020204" pitchFamily="34" charset="0"/>
                          <a:ea typeface="+mn-ea"/>
                          <a:cs typeface="Arial" panose="020B0604020202020204" pitchFamily="34" charset="0"/>
                        </a:rPr>
                        <a:t>Frisius</a:t>
                      </a:r>
                      <a:r>
                        <a:rPr lang="nl-NL" sz="1000" b="1" kern="1200" dirty="0">
                          <a:solidFill>
                            <a:schemeClr val="tx2"/>
                          </a:solidFill>
                          <a:latin typeface="Arial" panose="020B0604020202020204" pitchFamily="34" charset="0"/>
                          <a:ea typeface="+mn-ea"/>
                          <a:cs typeface="Arial" panose="020B0604020202020204" pitchFamily="34" charset="0"/>
                        </a:rPr>
                        <a:t> MC</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€ 10.</a:t>
                      </a:r>
                      <a:r>
                        <a:rPr lang="nl-NL" sz="1000" b="0" i="0" kern="1200" dirty="0">
                          <a:solidFill>
                            <a:schemeClr val="tx2"/>
                          </a:solidFill>
                          <a:effectLst/>
                          <a:latin typeface="Arial" panose="020B0604020202020204" pitchFamily="34" charset="0"/>
                          <a:ea typeface="+mn-ea"/>
                          <a:cs typeface="Arial" panose="020B0604020202020204" pitchFamily="34" charset="0"/>
                        </a:rPr>
                        <a:t>000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2"/>
                          </a:solidFill>
                          <a:effectLst/>
                          <a:latin typeface="Arial" panose="020B0604020202020204" pitchFamily="34" charset="0"/>
                          <a:ea typeface="+mn-ea"/>
                          <a:cs typeface="Arial" panose="020B0604020202020204" pitchFamily="34" charset="0"/>
                        </a:rPr>
                        <a:t>Stichting Vrienden van ONS ziekenhuis.</a:t>
                      </a:r>
                    </a:p>
                  </a:txBody>
                  <a:tcPr/>
                </a:tc>
                <a:tc>
                  <a:txBody>
                    <a:bodyPr/>
                    <a:lstStyle/>
                    <a:p>
                      <a:pPr marL="171450" indent="-171450" algn="l" defTabSz="914400" rtl="0" eaLnBrk="1" latinLnBrk="0" hangingPunct="1">
                        <a:buFont typeface="Arial" panose="020B0604020202020204" pitchFamily="34" charset="0"/>
                        <a:buChar char="•"/>
                      </a:pPr>
                      <a:r>
                        <a:rPr lang="nl-NL" sz="1000" kern="1200" dirty="0">
                          <a:solidFill>
                            <a:schemeClr val="tx2"/>
                          </a:solidFill>
                          <a:effectLst/>
                          <a:latin typeface="Arial" panose="020B0604020202020204" pitchFamily="34" charset="0"/>
                          <a:ea typeface="+mn-ea"/>
                          <a:cs typeface="Arial" panose="020B0604020202020204" pitchFamily="34" charset="0"/>
                        </a:rPr>
                        <a:t>De kinderafdeling van </a:t>
                      </a:r>
                      <a:r>
                        <a:rPr lang="nl-NL" sz="1000" kern="1200" dirty="0" err="1">
                          <a:solidFill>
                            <a:schemeClr val="tx2"/>
                          </a:solidFill>
                          <a:effectLst/>
                          <a:latin typeface="Arial" panose="020B0604020202020204" pitchFamily="34" charset="0"/>
                          <a:ea typeface="+mn-ea"/>
                          <a:cs typeface="Arial" panose="020B0604020202020204" pitchFamily="34" charset="0"/>
                        </a:rPr>
                        <a:t>Frisius</a:t>
                      </a:r>
                      <a:r>
                        <a:rPr lang="nl-NL" sz="1000" kern="1200" dirty="0">
                          <a:solidFill>
                            <a:schemeClr val="tx2"/>
                          </a:solidFill>
                          <a:effectLst/>
                          <a:latin typeface="Arial" panose="020B0604020202020204" pitchFamily="34" charset="0"/>
                          <a:ea typeface="+mn-ea"/>
                          <a:cs typeface="Arial" panose="020B0604020202020204" pitchFamily="34" charset="0"/>
                        </a:rPr>
                        <a:t> MC Leeuwarden bevindt zich op de 1e etage. Men zou graag over buiten speeltuin beschikken. Een plek om te spelen en ontspannen voor zieke kinderen, hun broertjes en zusjes, ouders, zwangere moeders maar ook zorgprofessionals. Van spelen, ontspannen en frisse buitenlucht wordt iedereen beter. </a:t>
                      </a:r>
                    </a:p>
                    <a:p>
                      <a:pPr marL="171450" indent="-171450" algn="l" defTabSz="914400" rtl="0" eaLnBrk="1" latinLnBrk="0" hangingPunct="1">
                        <a:buFont typeface="Arial" panose="020B0604020202020204" pitchFamily="34" charset="0"/>
                        <a:buChar char="•"/>
                      </a:pPr>
                      <a:r>
                        <a:rPr lang="nl-NL" sz="1000" kern="1200" dirty="0">
                          <a:solidFill>
                            <a:schemeClr val="tx2"/>
                          </a:solidFill>
                          <a:effectLst/>
                          <a:latin typeface="Arial" panose="020B0604020202020204" pitchFamily="34" charset="0"/>
                          <a:ea typeface="+mn-ea"/>
                          <a:cs typeface="Arial" panose="020B0604020202020204" pitchFamily="34" charset="0"/>
                        </a:rPr>
                        <a:t>Doelgroep is betrokken bij het voortraject en wordt betrokken bij de aanleg. Het ontwerp ‘slingert’ van de eerste etage naar de begane grond, waarin speeltoestellen zijn geïntegreerd, een echte avonturenbaan ook voor kinderen in bed of rolstoel. De speeltuin wordt in 2026 geopend.</a:t>
                      </a:r>
                      <a:endParaRPr lang="nl-NL" sz="1000" b="0" kern="1200" dirty="0">
                        <a:solidFill>
                          <a:schemeClr val="tx2"/>
                        </a:solidFill>
                        <a:latin typeface="Arial"/>
                        <a:ea typeface="+mn-ea"/>
                        <a:cs typeface="Arial"/>
                      </a:endParaRPr>
                    </a:p>
                  </a:txBody>
                  <a:tcPr/>
                </a:tc>
                <a:extLst>
                  <a:ext uri="{0D108BD9-81ED-4DB2-BD59-A6C34878D82A}">
                    <a16:rowId xmlns:a16="http://schemas.microsoft.com/office/drawing/2014/main" val="2592995045"/>
                  </a:ext>
                </a:extLst>
              </a:tr>
            </a:tbl>
          </a:graphicData>
        </a:graphic>
      </p:graphicFrame>
    </p:spTree>
    <p:extLst>
      <p:ext uri="{BB962C8B-B14F-4D97-AF65-F5344CB8AC3E}">
        <p14:creationId xmlns:p14="http://schemas.microsoft.com/office/powerpoint/2010/main" val="17050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4723-4B1B-1060-C304-4BE77C1F7EBE}"/>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E1F40283-5915-4B95-587A-675B38F90C2F}"/>
              </a:ext>
            </a:extLst>
          </p:cNvPr>
          <p:cNvSpPr txBox="1">
            <a:spLocks/>
          </p:cNvSpPr>
          <p:nvPr/>
        </p:nvSpPr>
        <p:spPr>
          <a:xfrm>
            <a:off x="751937" y="154907"/>
            <a:ext cx="10643152"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400" b="1" dirty="0">
                <a:solidFill>
                  <a:srgbClr val="2DB5B2"/>
                </a:solidFill>
                <a:latin typeface="Arial" panose="020B0604020202020204" pitchFamily="34" charset="0"/>
                <a:cs typeface="Arial" panose="020B0604020202020204" pitchFamily="34" charset="0"/>
              </a:rPr>
              <a:t>Inhoudsopgave toegekende Kleinschalige initiatieven in 2025</a:t>
            </a:r>
          </a:p>
        </p:txBody>
      </p:sp>
      <p:sp>
        <p:nvSpPr>
          <p:cNvPr id="2" name="Tijdelijke aanduiding voor dianummer 1">
            <a:extLst>
              <a:ext uri="{FF2B5EF4-FFF2-40B4-BE49-F238E27FC236}">
                <a16:creationId xmlns:a16="http://schemas.microsoft.com/office/drawing/2014/main" id="{B21ACED8-0FF4-61D9-065E-E5B1FF72EDB8}"/>
              </a:ext>
            </a:extLst>
          </p:cNvPr>
          <p:cNvSpPr>
            <a:spLocks noGrp="1"/>
          </p:cNvSpPr>
          <p:nvPr>
            <p:ph type="sldNum" sz="quarter" idx="12"/>
          </p:nvPr>
        </p:nvSpPr>
        <p:spPr>
          <a:xfrm>
            <a:off x="10896600" y="6356350"/>
            <a:ext cx="457200" cy="231825"/>
          </a:xfrm>
        </p:spPr>
        <p:txBody>
          <a:bodyPr/>
          <a:lstStyle/>
          <a:p>
            <a:fld id="{91C1863C-607D-484A-9BCD-1B1121C4BE42}" type="slidenum">
              <a:rPr lang="nl-NL" smtClean="0"/>
              <a:t>16</a:t>
            </a:fld>
            <a:endParaRPr lang="nl-NL" dirty="0"/>
          </a:p>
        </p:txBody>
      </p:sp>
      <p:graphicFrame>
        <p:nvGraphicFramePr>
          <p:cNvPr id="11" name="Tabel 10">
            <a:extLst>
              <a:ext uri="{FF2B5EF4-FFF2-40B4-BE49-F238E27FC236}">
                <a16:creationId xmlns:a16="http://schemas.microsoft.com/office/drawing/2014/main" id="{AC5B1CE7-D52E-9F25-8200-BCC0CEB7BE83}"/>
              </a:ext>
            </a:extLst>
          </p:cNvPr>
          <p:cNvGraphicFramePr>
            <a:graphicFrameLocks noGrp="1"/>
          </p:cNvGraphicFramePr>
          <p:nvPr>
            <p:extLst>
              <p:ext uri="{D42A27DB-BD31-4B8C-83A1-F6EECF244321}">
                <p14:modId xmlns:p14="http://schemas.microsoft.com/office/powerpoint/2010/main" val="3629789758"/>
              </p:ext>
            </p:extLst>
          </p:nvPr>
        </p:nvGraphicFramePr>
        <p:xfrm>
          <a:off x="558425" y="1395331"/>
          <a:ext cx="10836663" cy="2717800"/>
        </p:xfrm>
        <a:graphic>
          <a:graphicData uri="http://schemas.openxmlformats.org/drawingml/2006/table">
            <a:tbl>
              <a:tblPr firstRow="1" bandRow="1">
                <a:tableStyleId>{8799B23B-EC83-4686-B30A-512413B5E67A}</a:tableStyleId>
              </a:tblPr>
              <a:tblGrid>
                <a:gridCol w="937969">
                  <a:extLst>
                    <a:ext uri="{9D8B030D-6E8A-4147-A177-3AD203B41FA5}">
                      <a16:colId xmlns:a16="http://schemas.microsoft.com/office/drawing/2014/main" val="2903534317"/>
                    </a:ext>
                  </a:extLst>
                </a:gridCol>
                <a:gridCol w="1551211">
                  <a:extLst>
                    <a:ext uri="{9D8B030D-6E8A-4147-A177-3AD203B41FA5}">
                      <a16:colId xmlns:a16="http://schemas.microsoft.com/office/drawing/2014/main" val="1699336049"/>
                    </a:ext>
                  </a:extLst>
                </a:gridCol>
                <a:gridCol w="2429186">
                  <a:extLst>
                    <a:ext uri="{9D8B030D-6E8A-4147-A177-3AD203B41FA5}">
                      <a16:colId xmlns:a16="http://schemas.microsoft.com/office/drawing/2014/main" val="3890195151"/>
                    </a:ext>
                  </a:extLst>
                </a:gridCol>
                <a:gridCol w="5918297">
                  <a:extLst>
                    <a:ext uri="{9D8B030D-6E8A-4147-A177-3AD203B41FA5}">
                      <a16:colId xmlns:a16="http://schemas.microsoft.com/office/drawing/2014/main" val="2773346570"/>
                    </a:ext>
                  </a:extLst>
                </a:gridCol>
              </a:tblGrid>
              <a:tr h="370840">
                <a:tc>
                  <a:txBody>
                    <a:bodyPr/>
                    <a:lstStyle/>
                    <a:p>
                      <a:pPr algn="ctr"/>
                      <a:r>
                        <a:rPr lang="nl-NL" sz="1200" dirty="0">
                          <a:solidFill>
                            <a:schemeClr val="bg1"/>
                          </a:solidFill>
                          <a:latin typeface="Arial" panose="020B0604020202020204" pitchFamily="34" charset="0"/>
                          <a:cs typeface="Arial" panose="020B0604020202020204" pitchFamily="34" charset="0"/>
                        </a:rPr>
                        <a:t>Nr.</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Project</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Wie </a:t>
                      </a:r>
                    </a:p>
                  </a:txBody>
                  <a:tcPr>
                    <a:solidFill>
                      <a:srgbClr val="2DB5B2"/>
                    </a:solidFill>
                  </a:tcPr>
                </a:tc>
                <a:tc>
                  <a:txBody>
                    <a:bodyPr/>
                    <a:lstStyle/>
                    <a:p>
                      <a:pPr algn="ctr"/>
                      <a:r>
                        <a:rPr lang="nl-NL" sz="1200" dirty="0">
                          <a:solidFill>
                            <a:schemeClr val="bg1"/>
                          </a:solidFill>
                          <a:latin typeface="Arial" panose="020B0604020202020204" pitchFamily="34" charset="0"/>
                          <a:cs typeface="Arial" panose="020B0604020202020204" pitchFamily="34" charset="0"/>
                        </a:rPr>
                        <a:t>Omschrijving</a:t>
                      </a:r>
                    </a:p>
                  </a:txBody>
                  <a:tcPr>
                    <a:solidFill>
                      <a:srgbClr val="2DB5B2"/>
                    </a:solidFill>
                  </a:tcPr>
                </a:tc>
                <a:extLst>
                  <a:ext uri="{0D108BD9-81ED-4DB2-BD59-A6C34878D82A}">
                    <a16:rowId xmlns:a16="http://schemas.microsoft.com/office/drawing/2014/main" val="2187346991"/>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156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a:solidFill>
                            <a:schemeClr val="tx2"/>
                          </a:solidFill>
                          <a:latin typeface="Arial" panose="020B0604020202020204" pitchFamily="34" charset="0"/>
                          <a:ea typeface="+mn-ea"/>
                          <a:cs typeface="Arial" panose="020B0604020202020204" pitchFamily="34" charset="0"/>
                        </a:rPr>
                        <a:t>Speeltuin Hantum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€ 2.5</a:t>
                      </a:r>
                      <a:r>
                        <a:rPr lang="nl-NL" sz="1000" b="0" i="0" kern="1200" dirty="0">
                          <a:solidFill>
                            <a:schemeClr val="tx2"/>
                          </a:solidFill>
                          <a:effectLst/>
                          <a:latin typeface="Arial" panose="020B0604020202020204" pitchFamily="34" charset="0"/>
                          <a:ea typeface="+mn-ea"/>
                          <a:cs typeface="Arial" panose="020B0604020202020204" pitchFamily="34" charset="0"/>
                        </a:rPr>
                        <a:t>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2"/>
                          </a:solidFill>
                          <a:effectLst/>
                          <a:latin typeface="Arial" panose="020B0604020202020204" pitchFamily="34" charset="0"/>
                          <a:ea typeface="+mn-ea"/>
                          <a:cs typeface="Arial" panose="020B0604020202020204" pitchFamily="34" charset="0"/>
                        </a:rPr>
                        <a:t>Vereniging Dorpsbelang Hantum/Hantumeruitburen</a:t>
                      </a: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nl-NL" sz="1000" kern="1200" dirty="0">
                          <a:solidFill>
                            <a:schemeClr val="tx2"/>
                          </a:solidFill>
                          <a:effectLst/>
                          <a:latin typeface="Arial" panose="020B0604020202020204" pitchFamily="34" charset="0"/>
                          <a:ea typeface="+mn-ea"/>
                          <a:cs typeface="Arial" panose="020B0604020202020204" pitchFamily="34" charset="0"/>
                        </a:rPr>
                        <a:t>Men wil een veilige, moderne en duurzame speelruimte creëren voor kinderen (2 tot 14 jaar). </a:t>
                      </a:r>
                    </a:p>
                    <a:p>
                      <a:pPr marL="171450" indent="-171450">
                        <a:buFont typeface="Arial" panose="020B0604020202020204" pitchFamily="34" charset="0"/>
                        <a:buChar char="•"/>
                      </a:pPr>
                      <a:r>
                        <a:rPr lang="nl-NL" sz="1000" kern="1200" dirty="0">
                          <a:solidFill>
                            <a:schemeClr val="tx2"/>
                          </a:solidFill>
                          <a:effectLst/>
                          <a:latin typeface="Arial" panose="020B0604020202020204" pitchFamily="34" charset="0"/>
                          <a:ea typeface="+mn-ea"/>
                          <a:cs typeface="Arial" panose="020B0604020202020204" pitchFamily="34" charset="0"/>
                        </a:rPr>
                        <a:t>Naast een uitdagende speeltuin die zorgt voor motorische uitdaging van kinderen in de buurt, vervult de speeltuin ook een belangrijke buurtfunctie als ontmoetingsplek. Het is een plek waar in mensen bij elkaar komen en voor verbinding zorgt. </a:t>
                      </a: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571218662"/>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157</a:t>
                      </a:r>
                    </a:p>
                    <a:p>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kern="1200" dirty="0" err="1">
                          <a:solidFill>
                            <a:schemeClr val="tx2"/>
                          </a:solidFill>
                          <a:effectLst/>
                          <a:latin typeface="Arial" panose="020B0604020202020204" pitchFamily="34" charset="0"/>
                          <a:ea typeface="+mn-ea"/>
                          <a:cs typeface="Arial" panose="020B0604020202020204" pitchFamily="34" charset="0"/>
                        </a:rPr>
                        <a:t>Duofiets</a:t>
                      </a:r>
                      <a:r>
                        <a:rPr lang="nl-NL" sz="1000" b="1" i="0" kern="1200" dirty="0">
                          <a:solidFill>
                            <a:schemeClr val="tx2"/>
                          </a:solidFill>
                          <a:effectLst/>
                          <a:latin typeface="Arial" panose="020B0604020202020204" pitchFamily="34" charset="0"/>
                          <a:ea typeface="+mn-ea"/>
                          <a:cs typeface="Arial" panose="020B0604020202020204" pitchFamily="34" charset="0"/>
                        </a:rPr>
                        <a:t> </a:t>
                      </a:r>
                      <a:r>
                        <a:rPr lang="nl-NL" sz="1000" b="1" i="0" kern="1200" dirty="0" err="1">
                          <a:solidFill>
                            <a:schemeClr val="tx2"/>
                          </a:solidFill>
                          <a:effectLst/>
                          <a:latin typeface="Arial" panose="020B0604020202020204" pitchFamily="34" charset="0"/>
                          <a:ea typeface="+mn-ea"/>
                          <a:cs typeface="Arial" panose="020B0604020202020204" pitchFamily="34" charset="0"/>
                        </a:rPr>
                        <a:t>Aylva</a:t>
                      </a:r>
                      <a:r>
                        <a:rPr lang="nl-NL" sz="1000" b="1" i="0" kern="1200" dirty="0">
                          <a:solidFill>
                            <a:schemeClr val="tx2"/>
                          </a:solidFill>
                          <a:effectLst/>
                          <a:latin typeface="Arial" panose="020B0604020202020204" pitchFamily="34" charset="0"/>
                          <a:ea typeface="+mn-ea"/>
                          <a:cs typeface="Arial" panose="020B0604020202020204" pitchFamily="34" charset="0"/>
                        </a:rPr>
                        <a:t> State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a:t>
                      </a:r>
                      <a:r>
                        <a:rPr lang="nl-NL" sz="1000" b="0" i="0" kern="1200" dirty="0">
                          <a:solidFill>
                            <a:schemeClr val="tx2"/>
                          </a:solidFill>
                          <a:effectLst/>
                          <a:latin typeface="Arial" panose="020B0604020202020204" pitchFamily="34" charset="0"/>
                          <a:ea typeface="+mn-ea"/>
                          <a:cs typeface="Arial" panose="020B0604020202020204" pitchFamily="34" charset="0"/>
                        </a:rPr>
                        <a:t>3.000</a:t>
                      </a:r>
                      <a:endParaRPr lang="nl-NL" sz="1000" b="0" i="0"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i="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kern="1200" dirty="0" err="1">
                          <a:solidFill>
                            <a:schemeClr val="tx2"/>
                          </a:solidFill>
                          <a:latin typeface="Arial" panose="020B0604020202020204" pitchFamily="34" charset="0"/>
                          <a:ea typeface="+mn-ea"/>
                          <a:cs typeface="Arial" panose="020B0604020202020204" pitchFamily="34" charset="0"/>
                        </a:rPr>
                        <a:t>Patyna</a:t>
                      </a:r>
                      <a:r>
                        <a:rPr lang="nl-NL" sz="1000" i="0" kern="1200" dirty="0">
                          <a:solidFill>
                            <a:schemeClr val="tx2"/>
                          </a:solidFill>
                          <a:latin typeface="Arial" panose="020B0604020202020204" pitchFamily="34" charset="0"/>
                          <a:ea typeface="+mn-ea"/>
                          <a:cs typeface="Arial" panose="020B0604020202020204" pitchFamily="34" charset="0"/>
                        </a:rPr>
                        <a:t>, locatie Alvastate</a:t>
                      </a:r>
                    </a:p>
                  </a:txBody>
                  <a:tcPr/>
                </a:tc>
                <a:tc>
                  <a:txBody>
                    <a:bodyPr/>
                    <a:lstStyle/>
                    <a:p>
                      <a:pPr marL="171450" indent="-171450">
                        <a:buFont typeface="Arial" panose="020B0604020202020204" pitchFamily="34" charset="0"/>
                        <a:buChar char="•"/>
                      </a:pPr>
                      <a:r>
                        <a:rPr lang="nl-NL" sz="1000" i="0" dirty="0">
                          <a:solidFill>
                            <a:schemeClr val="tx2"/>
                          </a:solidFill>
                          <a:latin typeface="Arial" panose="020B0604020202020204" pitchFamily="34" charset="0"/>
                          <a:cs typeface="Arial" panose="020B0604020202020204" pitchFamily="34" charset="0"/>
                        </a:rPr>
                        <a:t>Aanschaf van een elektrische </a:t>
                      </a:r>
                      <a:r>
                        <a:rPr lang="nl-NL" sz="1000" i="0" dirty="0" err="1">
                          <a:solidFill>
                            <a:schemeClr val="tx2"/>
                          </a:solidFill>
                          <a:latin typeface="Arial" panose="020B0604020202020204" pitchFamily="34" charset="0"/>
                          <a:cs typeface="Arial" panose="020B0604020202020204" pitchFamily="34" charset="0"/>
                        </a:rPr>
                        <a:t>duofiets</a:t>
                      </a:r>
                      <a:r>
                        <a:rPr lang="nl-NL" sz="1000" i="0" dirty="0">
                          <a:solidFill>
                            <a:schemeClr val="tx2"/>
                          </a:solidFill>
                          <a:latin typeface="Arial" panose="020B0604020202020204" pitchFamily="34" charset="0"/>
                          <a:cs typeface="Arial" panose="020B0604020202020204" pitchFamily="34" charset="0"/>
                        </a:rPr>
                        <a:t> zodat ouderen samen met vrijwilligers veilig naar buiten kunnen voor beweging en sociale contacten. Doelgroep: Bewoners van woonzorgcentrum </a:t>
                      </a:r>
                      <a:r>
                        <a:rPr lang="nl-NL" sz="1000" i="0" dirty="0" err="1">
                          <a:solidFill>
                            <a:schemeClr val="tx2"/>
                          </a:solidFill>
                          <a:latin typeface="Arial" panose="020B0604020202020204" pitchFamily="34" charset="0"/>
                          <a:cs typeface="Arial" panose="020B0604020202020204" pitchFamily="34" charset="0"/>
                        </a:rPr>
                        <a:t>Aylva</a:t>
                      </a:r>
                      <a:r>
                        <a:rPr lang="nl-NL" sz="1000" i="0" dirty="0">
                          <a:solidFill>
                            <a:schemeClr val="tx2"/>
                          </a:solidFill>
                          <a:latin typeface="Arial" panose="020B0604020202020204" pitchFamily="34" charset="0"/>
                          <a:cs typeface="Arial" panose="020B0604020202020204" pitchFamily="34" charset="0"/>
                        </a:rPr>
                        <a:t> State en zelfstandig wonende 65-plussers. </a:t>
                      </a: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00039080"/>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158 </a:t>
                      </a:r>
                    </a:p>
                    <a:p>
                      <a:endParaRPr lang="nl-NL" sz="1000" b="1"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kern="1200" dirty="0">
                          <a:solidFill>
                            <a:schemeClr val="tx2"/>
                          </a:solidFill>
                          <a:effectLst/>
                          <a:latin typeface="Arial" panose="020B0604020202020204" pitchFamily="34" charset="0"/>
                          <a:ea typeface="+mn-ea"/>
                          <a:cs typeface="Arial" panose="020B0604020202020204" pitchFamily="34" charset="0"/>
                        </a:rPr>
                        <a:t>Jeu de Boules Marssum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€ 2.</a:t>
                      </a:r>
                      <a:r>
                        <a:rPr lang="nl-NL" sz="1000" b="0" i="0" kern="1200" dirty="0">
                          <a:solidFill>
                            <a:schemeClr val="tx2"/>
                          </a:solidFill>
                          <a:effectLst/>
                          <a:latin typeface="Arial" panose="020B0604020202020204" pitchFamily="34" charset="0"/>
                          <a:ea typeface="+mn-ea"/>
                          <a:cs typeface="Arial" panose="020B0604020202020204" pitchFamily="34" charset="0"/>
                        </a:rPr>
                        <a:t>300</a:t>
                      </a:r>
                      <a:endParaRPr lang="nl-NL" sz="1000" b="0" i="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dirty="0">
                          <a:solidFill>
                            <a:schemeClr val="tx2"/>
                          </a:solidFill>
                          <a:latin typeface="Arial" panose="020B0604020202020204" pitchFamily="34" charset="0"/>
                          <a:cs typeface="Arial" panose="020B0604020202020204" pitchFamily="34" charset="0"/>
                        </a:rPr>
                        <a:t>Dorpsbelang Marssum</a:t>
                      </a:r>
                      <a:endParaRPr lang="nl-NL" sz="1000" i="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nl-NL" sz="1000" i="0" dirty="0">
                          <a:solidFill>
                            <a:schemeClr val="tx2"/>
                          </a:solidFill>
                          <a:latin typeface="Arial" panose="020B0604020202020204" pitchFamily="34" charset="0"/>
                          <a:cs typeface="Arial" panose="020B0604020202020204" pitchFamily="34" charset="0"/>
                        </a:rPr>
                        <a:t>De jeu de boules-baan in Marssum verbeteren om ontmoeting en beweging onder ouderen te stimuleren. Doelgroep: Ouderen van 65+.</a:t>
                      </a: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839063620"/>
                  </a:ext>
                </a:extLst>
              </a:tr>
              <a:tr h="481109">
                <a:tc>
                  <a:txBody>
                    <a:bodyPr/>
                    <a:lstStyle/>
                    <a:p>
                      <a:r>
                        <a:rPr lang="nl-NL" sz="1000" b="1" kern="1200" dirty="0">
                          <a:solidFill>
                            <a:schemeClr val="tx2"/>
                          </a:solidFill>
                          <a:latin typeface="Arial" panose="020B0604020202020204" pitchFamily="34" charset="0"/>
                          <a:ea typeface="+mn-ea"/>
                          <a:cs typeface="Arial" panose="020B0604020202020204" pitchFamily="34" charset="0"/>
                        </a:rPr>
                        <a:t>DS 159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kern="1200" dirty="0">
                          <a:solidFill>
                            <a:schemeClr val="tx2"/>
                          </a:solidFill>
                          <a:effectLst/>
                          <a:latin typeface="Arial" panose="020B0604020202020204" pitchFamily="34" charset="0"/>
                          <a:ea typeface="+mn-ea"/>
                          <a:cs typeface="Arial" panose="020B0604020202020204" pitchFamily="34" charset="0"/>
                        </a:rPr>
                        <a:t>Parel van Harich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1"/>
                          </a:solidFill>
                          <a:effectLst/>
                          <a:latin typeface="Arial" panose="020B0604020202020204" pitchFamily="34" charset="0"/>
                          <a:ea typeface="+mn-ea"/>
                          <a:cs typeface="Arial" panose="020B0604020202020204" pitchFamily="34" charset="0"/>
                        </a:rPr>
                        <a:t>€ </a:t>
                      </a:r>
                      <a:r>
                        <a:rPr lang="nl-NL" sz="1000" b="0" i="0" kern="1200" dirty="0">
                          <a:solidFill>
                            <a:schemeClr val="tx2"/>
                          </a:solidFill>
                          <a:effectLst/>
                          <a:latin typeface="Arial" panose="020B0604020202020204" pitchFamily="34" charset="0"/>
                          <a:ea typeface="+mn-ea"/>
                          <a:cs typeface="Arial" panose="020B0604020202020204" pitchFamily="34" charset="0"/>
                        </a:rPr>
                        <a:t>3.000</a:t>
                      </a:r>
                      <a:endParaRPr lang="nl-NL" sz="1000" b="0" i="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kern="1200" dirty="0">
                          <a:solidFill>
                            <a:schemeClr val="tx2"/>
                          </a:solidFill>
                          <a:effectLst/>
                          <a:latin typeface="Arial" panose="020B0604020202020204" pitchFamily="34" charset="0"/>
                          <a:ea typeface="+mn-ea"/>
                          <a:cs typeface="Arial" panose="020B0604020202020204" pitchFamily="34" charset="0"/>
                        </a:rPr>
                        <a:t>Stichting Ons Gebouw</a:t>
                      </a:r>
                    </a:p>
                  </a:txBody>
                  <a:tcPr/>
                </a:tc>
                <a:tc>
                  <a:txBody>
                    <a:bodyPr/>
                    <a:lstStyle/>
                    <a:p>
                      <a:pPr marL="171450" indent="-171450">
                        <a:buFont typeface="Arial" panose="020B0604020202020204" pitchFamily="34" charset="0"/>
                        <a:buChar char="•"/>
                      </a:pPr>
                      <a:r>
                        <a:rPr lang="nl-NL" sz="1000" i="0" dirty="0">
                          <a:solidFill>
                            <a:schemeClr val="tx2"/>
                          </a:solidFill>
                          <a:latin typeface="Arial" panose="020B0604020202020204" pitchFamily="34" charset="0"/>
                          <a:cs typeface="Arial" panose="020B0604020202020204" pitchFamily="34" charset="0"/>
                        </a:rPr>
                        <a:t>Uitbreiding van het activiteitenaanbod en inrichting van een sociale huiskamer in het dorpshuis, gericht op het activeren en betrekken van ouderen.</a:t>
                      </a:r>
                    </a:p>
                    <a:p>
                      <a:pPr marL="171450" indent="-171450">
                        <a:buFont typeface="Arial" panose="020B0604020202020204" pitchFamily="34" charset="0"/>
                        <a:buChar char="•"/>
                      </a:pPr>
                      <a:r>
                        <a:rPr lang="nl-NL" sz="1000" i="0" dirty="0">
                          <a:solidFill>
                            <a:schemeClr val="tx2"/>
                          </a:solidFill>
                          <a:latin typeface="Arial" panose="020B0604020202020204" pitchFamily="34" charset="0"/>
                          <a:cs typeface="Arial" panose="020B0604020202020204" pitchFamily="34" charset="0"/>
                        </a:rPr>
                        <a:t>Bijdrage voor de aanschaf van koersbal en bordspellen. </a:t>
                      </a: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610017421"/>
                  </a:ext>
                </a:extLst>
              </a:tr>
            </a:tbl>
          </a:graphicData>
        </a:graphic>
      </p:graphicFrame>
    </p:spTree>
    <p:extLst>
      <p:ext uri="{BB962C8B-B14F-4D97-AF65-F5344CB8AC3E}">
        <p14:creationId xmlns:p14="http://schemas.microsoft.com/office/powerpoint/2010/main" val="3432300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BDC24F-752B-8C87-32EF-43C00BD21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533" y="213335"/>
            <a:ext cx="8570510" cy="643133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742950" y="671513"/>
            <a:ext cx="8896350" cy="1015663"/>
          </a:xfrm>
          <a:prstGeom prst="rect">
            <a:avLst/>
          </a:prstGeom>
          <a:noFill/>
        </p:spPr>
        <p:txBody>
          <a:bodyPr wrap="square" rtlCol="0">
            <a:spAutoFit/>
          </a:bodyPr>
          <a:lstStyle/>
          <a:p>
            <a:endParaRPr lang="nl-NL" sz="6000" dirty="0">
              <a:latin typeface="Arial Black" panose="020B0A04020102020204" pitchFamily="34" charset="0"/>
            </a:endParaRPr>
          </a:p>
        </p:txBody>
      </p:sp>
      <p:sp>
        <p:nvSpPr>
          <p:cNvPr id="8" name="Titel 1">
            <a:extLst>
              <a:ext uri="{FF2B5EF4-FFF2-40B4-BE49-F238E27FC236}">
                <a16:creationId xmlns:a16="http://schemas.microsoft.com/office/drawing/2014/main" id="{49608186-038F-42C1-8746-86B05B17C22B}"/>
              </a:ext>
            </a:extLst>
          </p:cNvPr>
          <p:cNvSpPr txBox="1">
            <a:spLocks/>
          </p:cNvSpPr>
          <p:nvPr/>
        </p:nvSpPr>
        <p:spPr>
          <a:xfrm>
            <a:off x="731860" y="1025195"/>
            <a:ext cx="3914777" cy="3792211"/>
          </a:xfrm>
          <a:prstGeom prst="rect">
            <a:avLst/>
          </a:prstGeom>
          <a:solidFill>
            <a:schemeClr val="accent4">
              <a:alpha val="82000"/>
            </a:schemeClr>
          </a:solidFill>
        </p:spPr>
        <p:txBody>
          <a:bodyPr vert="horz" lIns="36000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cs typeface="Arial" panose="020B0604020202020204" pitchFamily="34" charset="0"/>
            </a:endParaRPr>
          </a:p>
        </p:txBody>
      </p:sp>
      <p:sp>
        <p:nvSpPr>
          <p:cNvPr id="9" name="Tekstvak 8"/>
          <p:cNvSpPr txBox="1"/>
          <p:nvPr/>
        </p:nvSpPr>
        <p:spPr>
          <a:xfrm>
            <a:off x="969987" y="1687176"/>
            <a:ext cx="3438525" cy="2554545"/>
          </a:xfrm>
          <a:prstGeom prst="rect">
            <a:avLst/>
          </a:prstGeom>
          <a:noFill/>
        </p:spPr>
        <p:txBody>
          <a:bodyPr wrap="square" rtlCol="0">
            <a:spAutoFit/>
          </a:bodyPr>
          <a:lstStyle/>
          <a:p>
            <a:r>
              <a:rPr lang="nl-NL" sz="3200" b="1" dirty="0">
                <a:solidFill>
                  <a:schemeClr val="tx2"/>
                </a:solidFill>
                <a:latin typeface="Arial Black" panose="020B0A04020102020204" pitchFamily="34" charset="0"/>
              </a:rPr>
              <a:t>Afgeronde projecten en kleinschalige initiatieven 2025</a:t>
            </a:r>
          </a:p>
        </p:txBody>
      </p:sp>
      <p:sp>
        <p:nvSpPr>
          <p:cNvPr id="3" name="Tijdelijke aanduiding voor dianummer 2"/>
          <p:cNvSpPr>
            <a:spLocks noGrp="1"/>
          </p:cNvSpPr>
          <p:nvPr>
            <p:ph type="sldNum" sz="quarter" idx="12"/>
          </p:nvPr>
        </p:nvSpPr>
        <p:spPr/>
        <p:txBody>
          <a:bodyPr/>
          <a:lstStyle/>
          <a:p>
            <a:fld id="{91C1863C-607D-484A-9BCD-1B1121C4BE42}" type="slidenum">
              <a:rPr lang="nl-NL" smtClean="0"/>
              <a:t>17</a:t>
            </a:fld>
            <a:endParaRPr lang="nl-NL" dirty="0"/>
          </a:p>
        </p:txBody>
      </p:sp>
      <p:pic>
        <p:nvPicPr>
          <p:cNvPr id="2" name="Afbeelding 1">
            <a:extLst>
              <a:ext uri="{FF2B5EF4-FFF2-40B4-BE49-F238E27FC236}">
                <a16:creationId xmlns:a16="http://schemas.microsoft.com/office/drawing/2014/main" id="{21F30621-4F81-C91B-A7A9-94684A83B99A}"/>
              </a:ext>
            </a:extLst>
          </p:cNvPr>
          <p:cNvPicPr>
            <a:picLocks noChangeAspect="1"/>
          </p:cNvPicPr>
          <p:nvPr/>
        </p:nvPicPr>
        <p:blipFill>
          <a:blip r:embed="rId3"/>
          <a:stretch>
            <a:fillRect/>
          </a:stretch>
        </p:blipFill>
        <p:spPr>
          <a:xfrm>
            <a:off x="851294" y="4903702"/>
            <a:ext cx="2091607" cy="709736"/>
          </a:xfrm>
          <a:prstGeom prst="rect">
            <a:avLst/>
          </a:prstGeom>
        </p:spPr>
      </p:pic>
    </p:spTree>
    <p:extLst>
      <p:ext uri="{BB962C8B-B14F-4D97-AF65-F5344CB8AC3E}">
        <p14:creationId xmlns:p14="http://schemas.microsoft.com/office/powerpoint/2010/main" val="131009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1286" y="383448"/>
            <a:ext cx="9199479" cy="683509"/>
          </a:xfrm>
        </p:spPr>
        <p:txBody>
          <a:bodyPr>
            <a:normAutofit/>
          </a:bodyPr>
          <a:lstStyle/>
          <a:p>
            <a:r>
              <a:rPr lang="nl-NL" sz="2400" b="1" dirty="0">
                <a:solidFill>
                  <a:srgbClr val="2DB5B2"/>
                </a:solidFill>
                <a:latin typeface="Arial" panose="020B0604020202020204" pitchFamily="34" charset="0"/>
                <a:cs typeface="Arial" panose="020B0604020202020204" pitchFamily="34" charset="0"/>
              </a:rPr>
              <a:t>Jaaroverzicht afgeronde projecten 2025 geplot in een matrix</a:t>
            </a:r>
            <a:endParaRPr lang="nl-NL" sz="2400" dirty="0"/>
          </a:p>
        </p:txBody>
      </p:sp>
      <p:sp>
        <p:nvSpPr>
          <p:cNvPr id="3" name="Tijdelijke aanduiding voor inhoud 2"/>
          <p:cNvSpPr>
            <a:spLocks noGrp="1"/>
          </p:cNvSpPr>
          <p:nvPr>
            <p:ph idx="1"/>
          </p:nvPr>
        </p:nvSpPr>
        <p:spPr>
          <a:xfrm>
            <a:off x="1991165" y="1196753"/>
            <a:ext cx="8229600" cy="4929411"/>
          </a:xfrm>
        </p:spPr>
        <p:txBody>
          <a:bodyPr>
            <a:normAutofit/>
          </a:bodyPr>
          <a:lstStyle/>
          <a:p>
            <a:endParaRPr lang="nl-NL" b="1" dirty="0"/>
          </a:p>
          <a:p>
            <a:pPr marL="285750" indent="-285750">
              <a:spcBef>
                <a:spcPts val="600"/>
              </a:spcBef>
              <a:buFont typeface="Arial" panose="020B0604020202020204" pitchFamily="34" charset="0"/>
              <a:buChar char="•"/>
            </a:pPr>
            <a:endParaRPr lang="nl-NL" dirty="0"/>
          </a:p>
        </p:txBody>
      </p:sp>
      <p:sp>
        <p:nvSpPr>
          <p:cNvPr id="5" name="Tijdelijke aanduiding voor dianummer 4"/>
          <p:cNvSpPr>
            <a:spLocks noGrp="1"/>
          </p:cNvSpPr>
          <p:nvPr>
            <p:ph type="sldNum" sz="quarter" idx="12"/>
          </p:nvPr>
        </p:nvSpPr>
        <p:spPr/>
        <p:txBody>
          <a:bodyPr/>
          <a:lstStyle/>
          <a:p>
            <a:fld id="{666BF167-5F51-4EF6-9D07-3F68B1C81E69}" type="slidenum">
              <a:rPr lang="nl-NL" smtClean="0"/>
              <a:t>18</a:t>
            </a:fld>
            <a:endParaRPr lang="nl-NL" dirty="0"/>
          </a:p>
        </p:txBody>
      </p:sp>
      <p:graphicFrame>
        <p:nvGraphicFramePr>
          <p:cNvPr id="8" name="Tabel 7"/>
          <p:cNvGraphicFramePr>
            <a:graphicFrameLocks noGrp="1"/>
          </p:cNvGraphicFramePr>
          <p:nvPr/>
        </p:nvGraphicFramePr>
        <p:xfrm>
          <a:off x="3403075" y="1793971"/>
          <a:ext cx="5793838" cy="3552210"/>
        </p:xfrm>
        <a:graphic>
          <a:graphicData uri="http://schemas.openxmlformats.org/drawingml/2006/table">
            <a:tbl>
              <a:tblPr firstRow="1" bandRow="1">
                <a:tableStyleId>{5C22544A-7EE6-4342-B048-85BDC9FD1C3A}</a:tableStyleId>
              </a:tblPr>
              <a:tblGrid>
                <a:gridCol w="2896919">
                  <a:extLst>
                    <a:ext uri="{9D8B030D-6E8A-4147-A177-3AD203B41FA5}">
                      <a16:colId xmlns:a16="http://schemas.microsoft.com/office/drawing/2014/main" val="20000"/>
                    </a:ext>
                  </a:extLst>
                </a:gridCol>
                <a:gridCol w="2896919">
                  <a:extLst>
                    <a:ext uri="{9D8B030D-6E8A-4147-A177-3AD203B41FA5}">
                      <a16:colId xmlns:a16="http://schemas.microsoft.com/office/drawing/2014/main" val="20001"/>
                    </a:ext>
                  </a:extLst>
                </a:gridCol>
              </a:tblGrid>
              <a:tr h="1650621">
                <a:tc>
                  <a:txBody>
                    <a:bodyPr/>
                    <a:lstStyle/>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txBody>
                  <a:tcPr>
                    <a:solidFill>
                      <a:schemeClr val="tx2">
                        <a:lumMod val="20000"/>
                        <a:lumOff val="80000"/>
                      </a:schemeClr>
                    </a:solidFill>
                  </a:tcPr>
                </a:tc>
                <a:tc>
                  <a:txBody>
                    <a:bodyPr/>
                    <a:lstStyle/>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10000"/>
                  </a:ext>
                </a:extLst>
              </a:tr>
              <a:tr h="1901589">
                <a:tc>
                  <a:txBody>
                    <a:bodyPr/>
                    <a:lstStyle/>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txBody>
                  <a:tcPr>
                    <a:solidFill>
                      <a:schemeClr val="tx2">
                        <a:lumMod val="20000"/>
                        <a:lumOff val="80000"/>
                      </a:schemeClr>
                    </a:solidFill>
                  </a:tcPr>
                </a:tc>
                <a:tc>
                  <a:txBody>
                    <a:bodyPr/>
                    <a:lstStyle/>
                    <a:p>
                      <a:pPr marL="0" algn="ctr" defTabSz="914400" rtl="0" eaLnBrk="1" latinLnBrk="0" hangingPunct="1"/>
                      <a:endParaRPr lang="nl-NL" sz="1100" b="1" kern="1200" dirty="0">
                        <a:solidFill>
                          <a:schemeClr val="lt1"/>
                        </a:solidFill>
                        <a:latin typeface="Arial" panose="020B0604020202020204" pitchFamily="34" charset="0"/>
                        <a:ea typeface="+mn-ea"/>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11" name="Tekstvak 10"/>
          <p:cNvSpPr txBox="1"/>
          <p:nvPr/>
        </p:nvSpPr>
        <p:spPr>
          <a:xfrm>
            <a:off x="9172059" y="3114595"/>
            <a:ext cx="2181741" cy="923330"/>
          </a:xfrm>
          <a:prstGeom prst="rect">
            <a:avLst/>
          </a:prstGeom>
          <a:noFill/>
        </p:spPr>
        <p:txBody>
          <a:bodyPr wrap="square" rtlCol="0">
            <a:spAutoFit/>
          </a:bodyPr>
          <a:lstStyle/>
          <a:p>
            <a:r>
              <a:rPr lang="nl-NL" dirty="0">
                <a:solidFill>
                  <a:schemeClr val="tx2"/>
                </a:solidFill>
                <a:latin typeface="Arial" panose="020B0604020202020204" pitchFamily="34" charset="0"/>
                <a:cs typeface="Arial" panose="020B0604020202020204" pitchFamily="34" charset="0"/>
              </a:rPr>
              <a:t>Concreet</a:t>
            </a:r>
          </a:p>
          <a:p>
            <a:r>
              <a:rPr lang="nl-NL" dirty="0">
                <a:solidFill>
                  <a:schemeClr val="tx2"/>
                </a:solidFill>
                <a:latin typeface="Arial" panose="020B0604020202020204" pitchFamily="34" charset="0"/>
                <a:cs typeface="Arial" panose="020B0604020202020204" pitchFamily="34" charset="0"/>
              </a:rPr>
              <a:t>resultaat merkbaar voor de burger </a:t>
            </a:r>
          </a:p>
        </p:txBody>
      </p:sp>
      <p:sp>
        <p:nvSpPr>
          <p:cNvPr id="12" name="Tekstvak 11"/>
          <p:cNvSpPr txBox="1"/>
          <p:nvPr/>
        </p:nvSpPr>
        <p:spPr>
          <a:xfrm>
            <a:off x="1343573" y="3114595"/>
            <a:ext cx="1851789" cy="923330"/>
          </a:xfrm>
          <a:prstGeom prst="rect">
            <a:avLst/>
          </a:prstGeom>
          <a:noFill/>
        </p:spPr>
        <p:txBody>
          <a:bodyPr wrap="none" rtlCol="0">
            <a:spAutoFit/>
          </a:bodyPr>
          <a:lstStyle/>
          <a:p>
            <a:r>
              <a:rPr lang="nl-NL" dirty="0">
                <a:solidFill>
                  <a:schemeClr val="tx2"/>
                </a:solidFill>
                <a:latin typeface="Arial" panose="020B0604020202020204" pitchFamily="34" charset="0"/>
                <a:cs typeface="Arial" panose="020B0604020202020204" pitchFamily="34" charset="0"/>
              </a:rPr>
              <a:t>Geen merkbaar </a:t>
            </a:r>
          </a:p>
          <a:p>
            <a:r>
              <a:rPr lang="nl-NL" dirty="0">
                <a:solidFill>
                  <a:schemeClr val="tx2"/>
                </a:solidFill>
                <a:latin typeface="Arial" panose="020B0604020202020204" pitchFamily="34" charset="0"/>
                <a:cs typeface="Arial" panose="020B0604020202020204" pitchFamily="34" charset="0"/>
              </a:rPr>
              <a:t>resultaat voor </a:t>
            </a:r>
          </a:p>
          <a:p>
            <a:r>
              <a:rPr lang="nl-NL" dirty="0">
                <a:solidFill>
                  <a:schemeClr val="tx2"/>
                </a:solidFill>
                <a:latin typeface="Arial" panose="020B0604020202020204" pitchFamily="34" charset="0"/>
                <a:cs typeface="Arial" panose="020B0604020202020204" pitchFamily="34" charset="0"/>
              </a:rPr>
              <a:t>de burger</a:t>
            </a:r>
          </a:p>
        </p:txBody>
      </p:sp>
      <p:sp>
        <p:nvSpPr>
          <p:cNvPr id="13" name="Tekstvak 12"/>
          <p:cNvSpPr txBox="1"/>
          <p:nvPr/>
        </p:nvSpPr>
        <p:spPr>
          <a:xfrm>
            <a:off x="5422485" y="1175489"/>
            <a:ext cx="2130308" cy="646331"/>
          </a:xfrm>
          <a:prstGeom prst="rect">
            <a:avLst/>
          </a:prstGeom>
          <a:noFill/>
        </p:spPr>
        <p:txBody>
          <a:bodyPr wrap="square" rtlCol="0">
            <a:spAutoFit/>
          </a:bodyPr>
          <a:lstStyle/>
          <a:p>
            <a:r>
              <a:rPr lang="nl-NL" dirty="0">
                <a:solidFill>
                  <a:schemeClr val="tx2"/>
                </a:solidFill>
                <a:latin typeface="Arial" panose="020B0604020202020204" pitchFamily="34" charset="0"/>
                <a:cs typeface="Arial" panose="020B0604020202020204" pitchFamily="34" charset="0"/>
              </a:rPr>
              <a:t>Project resultaten zijn ingebed</a:t>
            </a:r>
          </a:p>
        </p:txBody>
      </p:sp>
      <p:sp>
        <p:nvSpPr>
          <p:cNvPr id="14" name="Tekstvak 13"/>
          <p:cNvSpPr txBox="1"/>
          <p:nvPr/>
        </p:nvSpPr>
        <p:spPr>
          <a:xfrm>
            <a:off x="5445685" y="5453817"/>
            <a:ext cx="2111124" cy="646331"/>
          </a:xfrm>
          <a:prstGeom prst="rect">
            <a:avLst/>
          </a:prstGeom>
          <a:noFill/>
        </p:spPr>
        <p:txBody>
          <a:bodyPr wrap="square" rtlCol="0">
            <a:spAutoFit/>
          </a:bodyPr>
          <a:lstStyle/>
          <a:p>
            <a:r>
              <a:rPr lang="nl-NL" dirty="0">
                <a:solidFill>
                  <a:schemeClr val="tx2"/>
                </a:solidFill>
                <a:latin typeface="Arial" panose="020B0604020202020204" pitchFamily="34" charset="0"/>
                <a:cs typeface="Arial" panose="020B0604020202020204" pitchFamily="34" charset="0"/>
              </a:rPr>
              <a:t>Projectresultaten zijn niet ingebed</a:t>
            </a:r>
          </a:p>
        </p:txBody>
      </p:sp>
      <p:sp>
        <p:nvSpPr>
          <p:cNvPr id="23" name="Ovaal 22">
            <a:extLst>
              <a:ext uri="{FF2B5EF4-FFF2-40B4-BE49-F238E27FC236}">
                <a16:creationId xmlns:a16="http://schemas.microsoft.com/office/drawing/2014/main" id="{A087B035-95A1-1A2C-8913-0970512403D1}"/>
              </a:ext>
            </a:extLst>
          </p:cNvPr>
          <p:cNvSpPr/>
          <p:nvPr/>
        </p:nvSpPr>
        <p:spPr>
          <a:xfrm>
            <a:off x="8684620" y="1585373"/>
            <a:ext cx="1007858" cy="9233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bg1"/>
                </a:solidFill>
              </a:rPr>
              <a:t>Domein overstijgend loket</a:t>
            </a:r>
          </a:p>
        </p:txBody>
      </p:sp>
      <p:pic>
        <p:nvPicPr>
          <p:cNvPr id="7" name="Afbeelding 6">
            <a:extLst>
              <a:ext uri="{FF2B5EF4-FFF2-40B4-BE49-F238E27FC236}">
                <a16:creationId xmlns:a16="http://schemas.microsoft.com/office/drawing/2014/main" id="{8CD507C8-4463-E224-A989-E11F4A2F155B}"/>
              </a:ext>
            </a:extLst>
          </p:cNvPr>
          <p:cNvPicPr>
            <a:picLocks noChangeAspect="1"/>
          </p:cNvPicPr>
          <p:nvPr/>
        </p:nvPicPr>
        <p:blipFill>
          <a:blip r:embed="rId2"/>
          <a:stretch>
            <a:fillRect/>
          </a:stretch>
        </p:blipFill>
        <p:spPr>
          <a:xfrm>
            <a:off x="9797143" y="5998087"/>
            <a:ext cx="2091607" cy="709736"/>
          </a:xfrm>
          <a:prstGeom prst="rect">
            <a:avLst/>
          </a:prstGeom>
        </p:spPr>
      </p:pic>
      <p:sp>
        <p:nvSpPr>
          <p:cNvPr id="9" name="Ovaal 8">
            <a:extLst>
              <a:ext uri="{FF2B5EF4-FFF2-40B4-BE49-F238E27FC236}">
                <a16:creationId xmlns:a16="http://schemas.microsoft.com/office/drawing/2014/main" id="{23D52B61-6AD3-8C68-B5C9-041E03EB84A9}"/>
              </a:ext>
            </a:extLst>
          </p:cNvPr>
          <p:cNvSpPr/>
          <p:nvPr/>
        </p:nvSpPr>
        <p:spPr>
          <a:xfrm>
            <a:off x="7886195" y="1752334"/>
            <a:ext cx="961668" cy="905133"/>
          </a:xfrm>
          <a:prstGeom prst="ellipse">
            <a:avLst/>
          </a:prstGeom>
          <a:solidFill>
            <a:srgbClr val="FF7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err="1">
                <a:latin typeface="Arial" panose="020B0604020202020204" pitchFamily="34" charset="0"/>
                <a:cs typeface="Arial" panose="020B0604020202020204" pitchFamily="34" charset="0"/>
              </a:rPr>
              <a:t>Spelender</a:t>
            </a:r>
            <a:r>
              <a:rPr lang="nl-NL" sz="800" dirty="0">
                <a:latin typeface="Arial" panose="020B0604020202020204" pitchFamily="34" charset="0"/>
                <a:cs typeface="Arial" panose="020B0604020202020204" pitchFamily="34" charset="0"/>
              </a:rPr>
              <a:t> wijs in beweging</a:t>
            </a:r>
          </a:p>
        </p:txBody>
      </p:sp>
      <p:sp>
        <p:nvSpPr>
          <p:cNvPr id="10" name="Ovaal 9">
            <a:extLst>
              <a:ext uri="{FF2B5EF4-FFF2-40B4-BE49-F238E27FC236}">
                <a16:creationId xmlns:a16="http://schemas.microsoft.com/office/drawing/2014/main" id="{1D8BAD82-C4C7-F0BB-006B-D0BF50C4F00B}"/>
              </a:ext>
            </a:extLst>
          </p:cNvPr>
          <p:cNvSpPr/>
          <p:nvPr/>
        </p:nvSpPr>
        <p:spPr>
          <a:xfrm>
            <a:off x="8338450" y="2394958"/>
            <a:ext cx="991977" cy="905134"/>
          </a:xfrm>
          <a:prstGeom prst="ellipse">
            <a:avLst/>
          </a:prstGeom>
          <a:solidFill>
            <a:srgbClr val="85B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bg1"/>
                </a:solidFill>
                <a:latin typeface="Arial" panose="020B0604020202020204" pitchFamily="34" charset="0"/>
                <a:cs typeface="Arial" panose="020B0604020202020204" pitchFamily="34" charset="0"/>
              </a:rPr>
              <a:t>Mei </a:t>
            </a:r>
            <a:r>
              <a:rPr lang="nl-NL" sz="1000" dirty="0" err="1">
                <a:solidFill>
                  <a:schemeClr val="bg1"/>
                </a:solidFill>
                <a:latin typeface="Arial" panose="020B0604020202020204" pitchFamily="34" charset="0"/>
                <a:cs typeface="Arial" panose="020B0604020202020204" pitchFamily="34" charset="0"/>
              </a:rPr>
              <a:t>inoar</a:t>
            </a:r>
            <a:r>
              <a:rPr lang="nl-NL" sz="1000" dirty="0">
                <a:solidFill>
                  <a:schemeClr val="bg1"/>
                </a:solidFill>
                <a:latin typeface="Arial" panose="020B0604020202020204" pitchFamily="34" charset="0"/>
                <a:cs typeface="Arial" panose="020B0604020202020204" pitchFamily="34" charset="0"/>
              </a:rPr>
              <a:t> fit</a:t>
            </a:r>
          </a:p>
        </p:txBody>
      </p:sp>
      <p:sp>
        <p:nvSpPr>
          <p:cNvPr id="19" name="Ovaal 18">
            <a:extLst>
              <a:ext uri="{FF2B5EF4-FFF2-40B4-BE49-F238E27FC236}">
                <a16:creationId xmlns:a16="http://schemas.microsoft.com/office/drawing/2014/main" id="{6969DDF6-37D8-81A9-7202-54C2769A2CF8}"/>
              </a:ext>
            </a:extLst>
          </p:cNvPr>
          <p:cNvSpPr/>
          <p:nvPr/>
        </p:nvSpPr>
        <p:spPr>
          <a:xfrm>
            <a:off x="7243268" y="2165159"/>
            <a:ext cx="991977" cy="905134"/>
          </a:xfrm>
          <a:prstGeom prst="ellipse">
            <a:avLst/>
          </a:prstGeom>
          <a:solidFill>
            <a:srgbClr val="85B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bg1"/>
                </a:solidFill>
                <a:latin typeface="Arial" panose="020B0604020202020204" pitchFamily="34" charset="0"/>
                <a:cs typeface="Arial" panose="020B0604020202020204" pitchFamily="34" charset="0"/>
              </a:rPr>
              <a:t>PGO NN</a:t>
            </a:r>
          </a:p>
        </p:txBody>
      </p:sp>
    </p:spTree>
    <p:extLst>
      <p:ext uri="{BB962C8B-B14F-4D97-AF65-F5344CB8AC3E}">
        <p14:creationId xmlns:p14="http://schemas.microsoft.com/office/powerpoint/2010/main" val="251504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4969-1342-1CE1-A937-5669CDFA87B0}"/>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019491D9-673C-F2DD-ACAC-5C141F7984F0}"/>
              </a:ext>
            </a:extLst>
          </p:cNvPr>
          <p:cNvSpPr txBox="1">
            <a:spLocks/>
          </p:cNvSpPr>
          <p:nvPr/>
        </p:nvSpPr>
        <p:spPr>
          <a:xfrm>
            <a:off x="417570" y="233349"/>
            <a:ext cx="10643152"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400" b="1" dirty="0">
                <a:solidFill>
                  <a:srgbClr val="2DB5B2"/>
                </a:solidFill>
                <a:latin typeface="Arial" panose="020B0604020202020204" pitchFamily="34" charset="0"/>
                <a:cs typeface="Arial" panose="020B0604020202020204" pitchFamily="34" charset="0"/>
              </a:rPr>
              <a:t>Jaaroverzicht afgeronde kleinschalige initiatieven 2025	</a:t>
            </a:r>
          </a:p>
        </p:txBody>
      </p:sp>
      <p:sp>
        <p:nvSpPr>
          <p:cNvPr id="2" name="Tijdelijke aanduiding voor dianummer 1">
            <a:extLst>
              <a:ext uri="{FF2B5EF4-FFF2-40B4-BE49-F238E27FC236}">
                <a16:creationId xmlns:a16="http://schemas.microsoft.com/office/drawing/2014/main" id="{9F699E64-D13E-376F-4921-B405B8A4D586}"/>
              </a:ext>
            </a:extLst>
          </p:cNvPr>
          <p:cNvSpPr>
            <a:spLocks noGrp="1"/>
          </p:cNvSpPr>
          <p:nvPr>
            <p:ph type="sldNum" sz="quarter" idx="12"/>
          </p:nvPr>
        </p:nvSpPr>
        <p:spPr/>
        <p:txBody>
          <a:bodyPr/>
          <a:lstStyle/>
          <a:p>
            <a:fld id="{91C1863C-607D-484A-9BCD-1B1121C4BE42}" type="slidenum">
              <a:rPr lang="nl-NL" smtClean="0"/>
              <a:t>19</a:t>
            </a:fld>
            <a:endParaRPr lang="nl-NL" dirty="0"/>
          </a:p>
        </p:txBody>
      </p:sp>
      <p:graphicFrame>
        <p:nvGraphicFramePr>
          <p:cNvPr id="11" name="Tabel 10">
            <a:extLst>
              <a:ext uri="{FF2B5EF4-FFF2-40B4-BE49-F238E27FC236}">
                <a16:creationId xmlns:a16="http://schemas.microsoft.com/office/drawing/2014/main" id="{E662F702-863B-2680-537C-CDC36B23CC04}"/>
              </a:ext>
            </a:extLst>
          </p:cNvPr>
          <p:cNvGraphicFramePr>
            <a:graphicFrameLocks noGrp="1"/>
          </p:cNvGraphicFramePr>
          <p:nvPr>
            <p:extLst>
              <p:ext uri="{D42A27DB-BD31-4B8C-83A1-F6EECF244321}">
                <p14:modId xmlns:p14="http://schemas.microsoft.com/office/powerpoint/2010/main" val="665993352"/>
              </p:ext>
            </p:extLst>
          </p:nvPr>
        </p:nvGraphicFramePr>
        <p:xfrm>
          <a:off x="513373" y="1068291"/>
          <a:ext cx="11127642" cy="4851400"/>
        </p:xfrm>
        <a:graphic>
          <a:graphicData uri="http://schemas.openxmlformats.org/drawingml/2006/table">
            <a:tbl>
              <a:tblPr firstRow="1" bandRow="1">
                <a:tableStyleId>{8799B23B-EC83-4686-B30A-512413B5E67A}</a:tableStyleId>
              </a:tblPr>
              <a:tblGrid>
                <a:gridCol w="1881371">
                  <a:extLst>
                    <a:ext uri="{9D8B030D-6E8A-4147-A177-3AD203B41FA5}">
                      <a16:colId xmlns:a16="http://schemas.microsoft.com/office/drawing/2014/main" val="2903534317"/>
                    </a:ext>
                  </a:extLst>
                </a:gridCol>
                <a:gridCol w="1891940">
                  <a:extLst>
                    <a:ext uri="{9D8B030D-6E8A-4147-A177-3AD203B41FA5}">
                      <a16:colId xmlns:a16="http://schemas.microsoft.com/office/drawing/2014/main" val="1699336049"/>
                    </a:ext>
                  </a:extLst>
                </a:gridCol>
                <a:gridCol w="3172094">
                  <a:extLst>
                    <a:ext uri="{9D8B030D-6E8A-4147-A177-3AD203B41FA5}">
                      <a16:colId xmlns:a16="http://schemas.microsoft.com/office/drawing/2014/main" val="3890195151"/>
                    </a:ext>
                  </a:extLst>
                </a:gridCol>
                <a:gridCol w="4182237">
                  <a:extLst>
                    <a:ext uri="{9D8B030D-6E8A-4147-A177-3AD203B41FA5}">
                      <a16:colId xmlns:a16="http://schemas.microsoft.com/office/drawing/2014/main" val="2773346570"/>
                    </a:ext>
                  </a:extLst>
                </a:gridCol>
              </a:tblGrid>
              <a:tr h="370840">
                <a:tc>
                  <a:txBody>
                    <a:bodyPr/>
                    <a:lstStyle/>
                    <a:p>
                      <a:pPr algn="ctr"/>
                      <a:r>
                        <a:rPr lang="nl-NL" sz="1600" dirty="0">
                          <a:solidFill>
                            <a:schemeClr val="bg1"/>
                          </a:solidFill>
                          <a:latin typeface="Arial" panose="020B0604020202020204" pitchFamily="34" charset="0"/>
                          <a:cs typeface="Arial" panose="020B0604020202020204" pitchFamily="34" charset="0"/>
                        </a:rPr>
                        <a:t>Nr.</a:t>
                      </a:r>
                    </a:p>
                  </a:txBody>
                  <a:tcPr>
                    <a:solidFill>
                      <a:srgbClr val="2DB5B2"/>
                    </a:solidFill>
                  </a:tcPr>
                </a:tc>
                <a:tc>
                  <a:txBody>
                    <a:bodyPr/>
                    <a:lstStyle/>
                    <a:p>
                      <a:pPr algn="ctr"/>
                      <a:r>
                        <a:rPr lang="nl-NL" sz="1600" dirty="0">
                          <a:solidFill>
                            <a:schemeClr val="bg1"/>
                          </a:solidFill>
                          <a:latin typeface="Arial" panose="020B0604020202020204" pitchFamily="34" charset="0"/>
                          <a:cs typeface="Arial" panose="020B0604020202020204" pitchFamily="34" charset="0"/>
                        </a:rPr>
                        <a:t>Wie</a:t>
                      </a:r>
                    </a:p>
                  </a:txBody>
                  <a:tcPr>
                    <a:solidFill>
                      <a:srgbClr val="2DB5B2"/>
                    </a:solidFill>
                  </a:tcPr>
                </a:tc>
                <a:tc>
                  <a:txBody>
                    <a:bodyPr/>
                    <a:lstStyle/>
                    <a:p>
                      <a:pPr algn="ctr"/>
                      <a:r>
                        <a:rPr lang="nl-NL" sz="1600" dirty="0">
                          <a:solidFill>
                            <a:schemeClr val="bg1"/>
                          </a:solidFill>
                          <a:latin typeface="Arial" panose="020B0604020202020204" pitchFamily="34" charset="0"/>
                          <a:cs typeface="Arial" panose="020B0604020202020204" pitchFamily="34" charset="0"/>
                        </a:rPr>
                        <a:t>Initiatief </a:t>
                      </a:r>
                    </a:p>
                  </a:txBody>
                  <a:tcPr>
                    <a:solidFill>
                      <a:srgbClr val="2DB5B2"/>
                    </a:solidFill>
                  </a:tcPr>
                </a:tc>
                <a:tc>
                  <a:txBody>
                    <a:bodyPr/>
                    <a:lstStyle/>
                    <a:p>
                      <a:pPr algn="ctr"/>
                      <a:r>
                        <a:rPr lang="nl-NL" sz="1600" dirty="0">
                          <a:solidFill>
                            <a:schemeClr val="bg1"/>
                          </a:solidFill>
                          <a:latin typeface="Arial" panose="020B0604020202020204" pitchFamily="34" charset="0"/>
                          <a:cs typeface="Arial" panose="020B0604020202020204" pitchFamily="34" charset="0"/>
                        </a:rPr>
                        <a:t>Resultaat </a:t>
                      </a:r>
                    </a:p>
                  </a:txBody>
                  <a:tcPr>
                    <a:solidFill>
                      <a:srgbClr val="2DB5B2"/>
                    </a:solidFill>
                  </a:tcPr>
                </a:tc>
                <a:extLst>
                  <a:ext uri="{0D108BD9-81ED-4DB2-BD59-A6C34878D82A}">
                    <a16:rowId xmlns:a16="http://schemas.microsoft.com/office/drawing/2014/main" val="2187346991"/>
                  </a:ext>
                </a:extLst>
              </a:tr>
              <a:tr h="481109">
                <a:tc>
                  <a:txBody>
                    <a:bodyPr/>
                    <a:lstStyle/>
                    <a:p>
                      <a:pPr algn="l" fontAlgn="b">
                        <a:buNone/>
                      </a:pPr>
                      <a:r>
                        <a:rPr lang="nl-NL" sz="1000" b="0" kern="1200" dirty="0">
                          <a:solidFill>
                            <a:schemeClr val="tx2"/>
                          </a:solidFill>
                          <a:latin typeface="Arial"/>
                          <a:ea typeface="+mn-ea"/>
                          <a:cs typeface="Arial"/>
                        </a:rPr>
                        <a:t>DS 136 KL </a:t>
                      </a:r>
                    </a:p>
                    <a:p>
                      <a:pPr algn="l" fontAlgn="b">
                        <a:buNone/>
                      </a:pPr>
                      <a:r>
                        <a:rPr lang="nl-NL" sz="1000" b="0" kern="1200" dirty="0">
                          <a:solidFill>
                            <a:schemeClr val="tx2"/>
                          </a:solidFill>
                          <a:latin typeface="Arial"/>
                          <a:ea typeface="+mn-ea"/>
                          <a:cs typeface="Arial"/>
                        </a:rPr>
                        <a:t>Samen koken</a:t>
                      </a: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txBody>
                  <a:tcPr marL="0" marR="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2"/>
                          </a:solidFill>
                          <a:latin typeface="Arial"/>
                          <a:ea typeface="+mn-ea"/>
                          <a:cs typeface="Arial"/>
                        </a:rPr>
                        <a:t>YK-Coaching</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kern="1200" dirty="0">
                          <a:solidFill>
                            <a:schemeClr val="tx2"/>
                          </a:solidFill>
                          <a:latin typeface="Arial" panose="020B0604020202020204" pitchFamily="34" charset="0"/>
                          <a:ea typeface="+mn-ea"/>
                          <a:cs typeface="Arial" panose="020B0604020202020204" pitchFamily="34" charset="0"/>
                        </a:rPr>
                        <a:t>Samen een gezonde maaltijd koken binnen een beperkt budget, gecombineerd met advies over een gezondere leefstijl. </a:t>
                      </a:r>
                    </a:p>
                  </a:txBody>
                  <a:tcPr/>
                </a:tc>
                <a:tc>
                  <a:txBody>
                    <a:bodyPr/>
                    <a:lstStyle/>
                    <a:p>
                      <a:pPr marL="171450" indent="-171450" fontAlgn="t">
                        <a:lnSpc>
                          <a:spcPct val="100000"/>
                        </a:lnSpc>
                        <a:buFont typeface="Arial" panose="020B0604020202020204" pitchFamily="34" charset="0"/>
                        <a:buChar char="•"/>
                      </a:pPr>
                      <a:r>
                        <a:rPr lang="nl-NL" sz="1000" b="0" kern="1200" dirty="0">
                          <a:solidFill>
                            <a:schemeClr val="tx2"/>
                          </a:solidFill>
                          <a:latin typeface="Arial"/>
                          <a:ea typeface="+mn-ea"/>
                          <a:cs typeface="Arial"/>
                        </a:rPr>
                        <a:t>De kookgroep heeft stappen gezet richting zelfstandigheid: deelnemers doen zelf boodschappen, koken zelfstandig, dragen recepten aan en houden rekening met elkaars wensen, al blijft begeleiding nodig voor structuur en veiligheid. Deelnemers ervaren de bijeenkomsten als erg positief, voelen verbondenheid, koken thuis verder en de werving bereikte succesvol vooral inwoners met een lagere sociaaleconomische status.</a:t>
                      </a:r>
                    </a:p>
                  </a:txBody>
                  <a:tcPr/>
                </a:tc>
                <a:extLst>
                  <a:ext uri="{0D108BD9-81ED-4DB2-BD59-A6C34878D82A}">
                    <a16:rowId xmlns:a16="http://schemas.microsoft.com/office/drawing/2014/main" val="2250345161"/>
                  </a:ext>
                </a:extLst>
              </a:tr>
              <a:tr h="665411">
                <a:tc>
                  <a:txBody>
                    <a:bodyPr/>
                    <a:lstStyle/>
                    <a:p>
                      <a:pPr algn="l" fontAlgn="b">
                        <a:buNone/>
                      </a:pPr>
                      <a:r>
                        <a:rPr lang="nl-NL" sz="1000" b="0" kern="1200" dirty="0">
                          <a:solidFill>
                            <a:schemeClr val="tx2"/>
                          </a:solidFill>
                          <a:latin typeface="Arial"/>
                          <a:ea typeface="+mn-ea"/>
                          <a:cs typeface="Arial"/>
                        </a:rPr>
                        <a:t>DS 142 KL</a:t>
                      </a:r>
                    </a:p>
                    <a:p>
                      <a:pPr algn="l" fontAlgn="b">
                        <a:buNone/>
                      </a:pPr>
                      <a:r>
                        <a:rPr lang="nl-NL" sz="1000" b="0" kern="1200" dirty="0">
                          <a:solidFill>
                            <a:schemeClr val="tx2"/>
                          </a:solidFill>
                          <a:latin typeface="Arial"/>
                          <a:ea typeface="+mn-ea"/>
                          <a:cs typeface="Arial"/>
                        </a:rPr>
                        <a:t>Fietsen alle jaren </a:t>
                      </a:r>
                      <a:r>
                        <a:rPr lang="nl-NL" sz="1000" b="0" kern="1200" dirty="0" err="1">
                          <a:solidFill>
                            <a:schemeClr val="tx2"/>
                          </a:solidFill>
                          <a:latin typeface="Arial"/>
                          <a:ea typeface="+mn-ea"/>
                          <a:cs typeface="Arial"/>
                        </a:rPr>
                        <a:t>Fryslan</a:t>
                      </a: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txBody>
                  <a:tcPr marL="0" marR="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2"/>
                          </a:solidFill>
                          <a:latin typeface="Arial"/>
                          <a:ea typeface="+mn-ea"/>
                          <a:cs typeface="Arial"/>
                        </a:rPr>
                        <a:t>Stichting Fietsen alle jaren Fryslân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kern="1200" dirty="0">
                          <a:solidFill>
                            <a:schemeClr val="tx2"/>
                          </a:solidFill>
                          <a:latin typeface="Arial"/>
                          <a:ea typeface="+mn-ea"/>
                          <a:cs typeface="Arial"/>
                        </a:rPr>
                        <a:t>Bijdrage is bedoeld voor de aanschaf vaneen riksja met toebehoren (reserve accu, luifel en voetenzak) en nieuwe jassen.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000" b="0" i="0" u="none" strike="noStrike" kern="1200" baseline="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nl-NL" sz="1000" b="0" kern="1200" dirty="0">
                          <a:solidFill>
                            <a:schemeClr val="tx2"/>
                          </a:solidFill>
                          <a:latin typeface="Arial"/>
                          <a:ea typeface="+mn-ea"/>
                          <a:cs typeface="Arial"/>
                        </a:rPr>
                        <a:t>Aangeschaft riksja met toebehoren.</a:t>
                      </a:r>
                    </a:p>
                  </a:txBody>
                  <a:tcPr/>
                </a:tc>
                <a:extLst>
                  <a:ext uri="{0D108BD9-81ED-4DB2-BD59-A6C34878D82A}">
                    <a16:rowId xmlns:a16="http://schemas.microsoft.com/office/drawing/2014/main" val="3631144076"/>
                  </a:ext>
                </a:extLst>
              </a:tr>
              <a:tr h="665411">
                <a:tc>
                  <a:txBody>
                    <a:bodyPr/>
                    <a:lstStyle/>
                    <a:p>
                      <a:pPr algn="l" fontAlgn="b">
                        <a:buNone/>
                      </a:pPr>
                      <a:r>
                        <a:rPr lang="nl-NL" sz="1000" b="0" kern="1200" dirty="0">
                          <a:solidFill>
                            <a:schemeClr val="tx2"/>
                          </a:solidFill>
                          <a:latin typeface="Arial"/>
                          <a:ea typeface="+mn-ea"/>
                          <a:cs typeface="Arial"/>
                        </a:rPr>
                        <a:t>DS 145 </a:t>
                      </a:r>
                    </a:p>
                    <a:p>
                      <a:pPr algn="l" fontAlgn="b">
                        <a:buNone/>
                      </a:pPr>
                      <a:r>
                        <a:rPr lang="nl-NL" sz="1000" b="0" kern="1200" dirty="0">
                          <a:solidFill>
                            <a:schemeClr val="tx2"/>
                          </a:solidFill>
                          <a:latin typeface="Arial"/>
                          <a:ea typeface="+mn-ea"/>
                          <a:cs typeface="Arial"/>
                        </a:rPr>
                        <a:t>KC Koningin Wilhelminapark</a:t>
                      </a: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txBody>
                  <a:tcPr marL="0" marR="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2"/>
                          </a:solidFill>
                          <a:latin typeface="Arial"/>
                          <a:ea typeface="+mn-ea"/>
                          <a:cs typeface="Arial"/>
                        </a:rPr>
                        <a:t>IKC Koningin Wilhelmina in samenwerking met buurtvereniging Vossepark in Leeuwarden.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Het complete (school)plein verbouwen waarbij voldoende ruimte behouden wordt voor spel (speeltoestellen), het creëren van voldoende schaduwplekken (het plein is op het zuiden georiënteerd), voldoende groen aanplanten (door bijvoorbeeld een Tiny </a:t>
                      </a:r>
                      <a:r>
                        <a:rPr lang="nl-NL" sz="1000" b="0" i="0" u="none" strike="noStrike" kern="1200" baseline="0" dirty="0" err="1">
                          <a:solidFill>
                            <a:schemeClr val="tx2"/>
                          </a:solidFill>
                          <a:latin typeface="Arial" panose="020B0604020202020204" pitchFamily="34" charset="0"/>
                          <a:ea typeface="+mn-ea"/>
                          <a:cs typeface="Arial" panose="020B0604020202020204" pitchFamily="34" charset="0"/>
                        </a:rPr>
                        <a:t>Forest</a:t>
                      </a:r>
                      <a:r>
                        <a:rPr lang="nl-NL" sz="1000" b="0" i="0" u="none" strike="noStrike" kern="1200" baseline="0" dirty="0">
                          <a:solidFill>
                            <a:schemeClr val="tx2"/>
                          </a:solidFill>
                          <a:latin typeface="Arial" panose="020B0604020202020204" pitchFamily="34" charset="0"/>
                          <a:ea typeface="+mn-ea"/>
                          <a:cs typeface="Arial" panose="020B0604020202020204" pitchFamily="34" charset="0"/>
                        </a:rPr>
                        <a:t> middels IVN Natuureducatie) met buitenlokaal; een bijzonder middel om leerlingen te verbinden met natuur.</a:t>
                      </a:r>
                    </a:p>
                  </a:txBody>
                  <a:tcPr/>
                </a:tc>
                <a:tc>
                  <a:txBody>
                    <a:bodyPr/>
                    <a:lstStyle/>
                    <a:p>
                      <a:pPr marL="171450" indent="-171450" fontAlgn="t">
                        <a:lnSpc>
                          <a:spcPct val="100000"/>
                        </a:lnSpc>
                        <a:buFont typeface="Arial" panose="020B0604020202020204" pitchFamily="34" charset="0"/>
                        <a:buChar char="•"/>
                      </a:pPr>
                      <a:r>
                        <a:rPr lang="nl-NL" sz="1000" b="0" kern="1200" dirty="0">
                          <a:solidFill>
                            <a:schemeClr val="tx2"/>
                          </a:solidFill>
                          <a:latin typeface="Arial"/>
                          <a:ea typeface="+mn-ea"/>
                          <a:cs typeface="Arial"/>
                        </a:rPr>
                        <a:t>Een vernieuwd plein dat ruimte biedt om te spelen, leren en ontwikkelen met natuurlijke elementen, inclusief een buitenlokaal dat kinderen verbindt met de natuur. </a:t>
                      </a:r>
                    </a:p>
                  </a:txBody>
                  <a:tcPr/>
                </a:tc>
                <a:extLst>
                  <a:ext uri="{0D108BD9-81ED-4DB2-BD59-A6C34878D82A}">
                    <a16:rowId xmlns:a16="http://schemas.microsoft.com/office/drawing/2014/main" val="3990435756"/>
                  </a:ext>
                </a:extLst>
              </a:tr>
              <a:tr h="481109">
                <a:tc>
                  <a:txBody>
                    <a:bodyPr/>
                    <a:lstStyle/>
                    <a:p>
                      <a:pPr algn="l" fontAlgn="b">
                        <a:buNone/>
                      </a:pPr>
                      <a:r>
                        <a:rPr lang="nl-NL" sz="1000" b="0" kern="1200" dirty="0">
                          <a:solidFill>
                            <a:schemeClr val="tx2"/>
                          </a:solidFill>
                          <a:latin typeface="Arial"/>
                          <a:ea typeface="+mn-ea"/>
                          <a:cs typeface="Arial"/>
                        </a:rPr>
                        <a:t>DS 140 KL </a:t>
                      </a:r>
                    </a:p>
                    <a:p>
                      <a:pPr algn="l" fontAlgn="b">
                        <a:buNone/>
                      </a:pPr>
                      <a:r>
                        <a:rPr lang="nl-NL" sz="1000" b="0" kern="1200" dirty="0">
                          <a:solidFill>
                            <a:schemeClr val="tx2"/>
                          </a:solidFill>
                          <a:latin typeface="Arial"/>
                          <a:ea typeface="+mn-ea"/>
                          <a:cs typeface="Arial"/>
                        </a:rPr>
                        <a:t>‘Fitness en Jeu-de-boules voor jong en oud’</a:t>
                      </a: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p>
                      <a:pPr algn="l" fontAlgn="b">
                        <a:buNone/>
                      </a:pPr>
                      <a:endParaRPr lang="nl-NL" sz="1000" b="0" kern="1200" dirty="0">
                        <a:solidFill>
                          <a:schemeClr val="tx2"/>
                        </a:solidFill>
                        <a:latin typeface="Arial"/>
                        <a:ea typeface="+mn-ea"/>
                        <a:cs typeface="Arial"/>
                      </a:endParaRPr>
                    </a:p>
                  </a:txBody>
                  <a:tcPr marL="0" marR="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kern="1200" dirty="0">
                          <a:solidFill>
                            <a:schemeClr val="tx2"/>
                          </a:solidFill>
                          <a:latin typeface="Arial"/>
                          <a:ea typeface="+mn-ea"/>
                          <a:cs typeface="Arial"/>
                        </a:rPr>
                        <a:t>Bewonersinitiatief onder de vlag van Dorpsbelang </a:t>
                      </a:r>
                      <a:r>
                        <a:rPr lang="nl-NL" sz="1000" b="0" kern="1200" dirty="0" err="1">
                          <a:solidFill>
                            <a:schemeClr val="tx2"/>
                          </a:solidFill>
                          <a:latin typeface="Arial"/>
                          <a:ea typeface="+mn-ea"/>
                          <a:cs typeface="Arial"/>
                        </a:rPr>
                        <a:t>Wytgaard</a:t>
                      </a:r>
                      <a:r>
                        <a:rPr lang="nl-NL" sz="1000" b="0" kern="1200" dirty="0">
                          <a:solidFill>
                            <a:schemeClr val="tx2"/>
                          </a:solidFill>
                          <a:latin typeface="Arial"/>
                          <a:ea typeface="+mn-ea"/>
                          <a:cs typeface="Arial"/>
                        </a:rPr>
                        <a:t> </a:t>
                      </a:r>
                    </a:p>
                  </a:txBody>
                  <a:tcPr/>
                </a:tc>
                <a:tc>
                  <a:txBody>
                    <a:bodyPr/>
                    <a:lstStyle/>
                    <a:p>
                      <a:pPr marL="171450" indent="-171450" algn="l" defTabSz="914400" rtl="0" eaLnBrk="1" latinLnBrk="0" hangingPunct="1">
                        <a:buFont typeface="Arial" panose="020B0604020202020204" pitchFamily="34" charset="0"/>
                        <a:buChar char="•"/>
                      </a:pPr>
                      <a:r>
                        <a:rPr lang="nl-NL" sz="1000" b="0" kern="1200" dirty="0">
                          <a:solidFill>
                            <a:schemeClr val="tx2"/>
                          </a:solidFill>
                          <a:latin typeface="Arial"/>
                          <a:ea typeface="+mn-ea"/>
                          <a:cs typeface="Arial"/>
                        </a:rPr>
                        <a:t>Het realiseren van een jeu-de-</a:t>
                      </a:r>
                      <a:r>
                        <a:rPr lang="nl-NL" sz="1000" b="0" kern="1200" dirty="0" err="1">
                          <a:solidFill>
                            <a:schemeClr val="tx2"/>
                          </a:solidFill>
                          <a:latin typeface="Arial"/>
                          <a:ea typeface="+mn-ea"/>
                          <a:cs typeface="Arial"/>
                        </a:rPr>
                        <a:t>boulesbaan</a:t>
                      </a:r>
                      <a:r>
                        <a:rPr lang="nl-NL" sz="1000" b="0" kern="1200" dirty="0">
                          <a:solidFill>
                            <a:schemeClr val="tx2"/>
                          </a:solidFill>
                          <a:latin typeface="Arial"/>
                          <a:ea typeface="+mn-ea"/>
                          <a:cs typeface="Arial"/>
                        </a:rPr>
                        <a:t> in combinatie met een buitenfitnesslocatie geeft inwoners en andere geïnteresseerden de mogelijkheid om gratis buiten te sporten. Daarnaast wil men daar een (sportieve) ontmoetingsplek realiseren waar actief buiten wordt gespeeld, wordt gesport en jong en oud elkaar laagdrempelig ontmoeten. </a:t>
                      </a:r>
                    </a:p>
                  </a:txBody>
                  <a:tcPr/>
                </a:tc>
                <a:tc>
                  <a:txBody>
                    <a:bodyPr/>
                    <a:lstStyle/>
                    <a:p>
                      <a:pPr marL="171450" indent="-171450">
                        <a:buFont typeface="Arial" panose="020B0604020202020204" pitchFamily="34" charset="0"/>
                        <a:buChar char="•"/>
                      </a:pPr>
                      <a:r>
                        <a:rPr lang="nl-NL" sz="1000" b="0" kern="1200" dirty="0">
                          <a:solidFill>
                            <a:schemeClr val="tx2"/>
                          </a:solidFill>
                          <a:latin typeface="Arial"/>
                          <a:ea typeface="+mn-ea"/>
                          <a:cs typeface="Arial"/>
                        </a:rPr>
                        <a:t>Gerealiseerde jeu-de-</a:t>
                      </a:r>
                      <a:r>
                        <a:rPr lang="nl-NL" sz="1000" b="0" kern="1200" dirty="0" err="1">
                          <a:solidFill>
                            <a:schemeClr val="tx2"/>
                          </a:solidFill>
                          <a:latin typeface="Arial"/>
                          <a:ea typeface="+mn-ea"/>
                          <a:cs typeface="Arial"/>
                        </a:rPr>
                        <a:t>boulesbaan</a:t>
                      </a:r>
                      <a:r>
                        <a:rPr lang="nl-NL" sz="1000" b="0" kern="1200" dirty="0">
                          <a:solidFill>
                            <a:schemeClr val="tx2"/>
                          </a:solidFill>
                          <a:latin typeface="Arial"/>
                          <a:ea typeface="+mn-ea"/>
                          <a:cs typeface="Arial"/>
                        </a:rPr>
                        <a:t> in combinatie met buitenfitnesslocatie </a:t>
                      </a:r>
                    </a:p>
                  </a:txBody>
                  <a:tcPr/>
                </a:tc>
                <a:extLst>
                  <a:ext uri="{0D108BD9-81ED-4DB2-BD59-A6C34878D82A}">
                    <a16:rowId xmlns:a16="http://schemas.microsoft.com/office/drawing/2014/main" val="568832333"/>
                  </a:ext>
                </a:extLst>
              </a:tr>
            </a:tbl>
          </a:graphicData>
        </a:graphic>
      </p:graphicFrame>
      <p:pic>
        <p:nvPicPr>
          <p:cNvPr id="5" name="Afbeelding 4">
            <a:extLst>
              <a:ext uri="{FF2B5EF4-FFF2-40B4-BE49-F238E27FC236}">
                <a16:creationId xmlns:a16="http://schemas.microsoft.com/office/drawing/2014/main" id="{530812BC-C7DB-4150-C94E-6F2878B301F5}"/>
              </a:ext>
            </a:extLst>
          </p:cNvPr>
          <p:cNvPicPr>
            <a:picLocks noChangeAspect="1"/>
          </p:cNvPicPr>
          <p:nvPr/>
        </p:nvPicPr>
        <p:blipFill>
          <a:blip r:embed="rId2"/>
          <a:stretch>
            <a:fillRect/>
          </a:stretch>
        </p:blipFill>
        <p:spPr>
          <a:xfrm>
            <a:off x="9797143" y="5998087"/>
            <a:ext cx="2091607" cy="709736"/>
          </a:xfrm>
          <a:prstGeom prst="rect">
            <a:avLst/>
          </a:prstGeom>
        </p:spPr>
      </p:pic>
    </p:spTree>
    <p:extLst>
      <p:ext uri="{BB962C8B-B14F-4D97-AF65-F5344CB8AC3E}">
        <p14:creationId xmlns:p14="http://schemas.microsoft.com/office/powerpoint/2010/main" val="91400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90660-1114-CA13-75A1-BDB5ABAB3AF0}"/>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1284DF59-4648-C580-EACB-D05537E84ED3}"/>
              </a:ext>
            </a:extLst>
          </p:cNvPr>
          <p:cNvSpPr txBox="1">
            <a:spLocks/>
          </p:cNvSpPr>
          <p:nvPr/>
        </p:nvSpPr>
        <p:spPr>
          <a:xfrm>
            <a:off x="839788" y="282552"/>
            <a:ext cx="10643152"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400" b="1" dirty="0">
                <a:solidFill>
                  <a:srgbClr val="2DB5B2"/>
                </a:solidFill>
                <a:latin typeface="Arial" panose="020B0604020202020204" pitchFamily="34" charset="0"/>
                <a:cs typeface="Arial" panose="020B0604020202020204" pitchFamily="34" charset="0"/>
              </a:rPr>
              <a:t>Activiteiten verslag Stichting De Friesland 2025</a:t>
            </a:r>
          </a:p>
        </p:txBody>
      </p:sp>
      <p:graphicFrame>
        <p:nvGraphicFramePr>
          <p:cNvPr id="6" name="Tabel 5">
            <a:extLst>
              <a:ext uri="{FF2B5EF4-FFF2-40B4-BE49-F238E27FC236}">
                <a16:creationId xmlns:a16="http://schemas.microsoft.com/office/drawing/2014/main" id="{24946187-0878-7E5D-9FA6-8E35D0F0D648}"/>
              </a:ext>
            </a:extLst>
          </p:cNvPr>
          <p:cNvGraphicFramePr>
            <a:graphicFrameLocks noGrp="1"/>
          </p:cNvGraphicFramePr>
          <p:nvPr>
            <p:extLst>
              <p:ext uri="{D42A27DB-BD31-4B8C-83A1-F6EECF244321}">
                <p14:modId xmlns:p14="http://schemas.microsoft.com/office/powerpoint/2010/main" val="2346046645"/>
              </p:ext>
            </p:extLst>
          </p:nvPr>
        </p:nvGraphicFramePr>
        <p:xfrm>
          <a:off x="772055" y="1310655"/>
          <a:ext cx="10104030" cy="4485640"/>
        </p:xfrm>
        <a:graphic>
          <a:graphicData uri="http://schemas.openxmlformats.org/drawingml/2006/table">
            <a:tbl>
              <a:tblPr firstRow="1" bandRow="1">
                <a:tableStyleId>{8799B23B-EC83-4686-B30A-512413B5E67A}</a:tableStyleId>
              </a:tblPr>
              <a:tblGrid>
                <a:gridCol w="1144224">
                  <a:extLst>
                    <a:ext uri="{9D8B030D-6E8A-4147-A177-3AD203B41FA5}">
                      <a16:colId xmlns:a16="http://schemas.microsoft.com/office/drawing/2014/main" val="20000"/>
                    </a:ext>
                  </a:extLst>
                </a:gridCol>
                <a:gridCol w="2235769">
                  <a:extLst>
                    <a:ext uri="{9D8B030D-6E8A-4147-A177-3AD203B41FA5}">
                      <a16:colId xmlns:a16="http://schemas.microsoft.com/office/drawing/2014/main" val="20001"/>
                    </a:ext>
                  </a:extLst>
                </a:gridCol>
                <a:gridCol w="2668049">
                  <a:extLst>
                    <a:ext uri="{9D8B030D-6E8A-4147-A177-3AD203B41FA5}">
                      <a16:colId xmlns:a16="http://schemas.microsoft.com/office/drawing/2014/main" val="20002"/>
                    </a:ext>
                  </a:extLst>
                </a:gridCol>
                <a:gridCol w="4055988">
                  <a:extLst>
                    <a:ext uri="{9D8B030D-6E8A-4147-A177-3AD203B41FA5}">
                      <a16:colId xmlns:a16="http://schemas.microsoft.com/office/drawing/2014/main" val="20003"/>
                    </a:ext>
                  </a:extLst>
                </a:gridCol>
              </a:tblGrid>
              <a:tr h="370840">
                <a:tc>
                  <a:txBody>
                    <a:bodyPr/>
                    <a:lstStyle/>
                    <a:p>
                      <a:pPr algn="ctr"/>
                      <a:endParaRPr lang="nl-NL" dirty="0">
                        <a:solidFill>
                          <a:schemeClr val="bg1"/>
                        </a:solidFill>
                        <a:latin typeface="Arial" panose="020B0604020202020204" pitchFamily="34" charset="0"/>
                        <a:cs typeface="Arial" panose="020B0604020202020204" pitchFamily="34" charset="0"/>
                      </a:endParaRPr>
                    </a:p>
                  </a:txBody>
                  <a:tcPr>
                    <a:solidFill>
                      <a:srgbClr val="2DB5B2"/>
                    </a:solidFill>
                  </a:tcPr>
                </a:tc>
                <a:tc>
                  <a:txBody>
                    <a:bodyPr/>
                    <a:lstStyle/>
                    <a:p>
                      <a:pPr algn="ctr"/>
                      <a:endParaRPr lang="nl-NL" dirty="0">
                        <a:solidFill>
                          <a:schemeClr val="bg1"/>
                        </a:solidFill>
                        <a:latin typeface="Arial" panose="020B0604020202020204" pitchFamily="34" charset="0"/>
                        <a:cs typeface="Arial" panose="020B0604020202020204" pitchFamily="34" charset="0"/>
                      </a:endParaRPr>
                    </a:p>
                  </a:txBody>
                  <a:tcPr>
                    <a:solidFill>
                      <a:srgbClr val="2DB5B2"/>
                    </a:solidFill>
                  </a:tcPr>
                </a:tc>
                <a:tc>
                  <a:txBody>
                    <a:bodyPr/>
                    <a:lstStyle/>
                    <a:p>
                      <a:pPr algn="ctr"/>
                      <a:endParaRPr lang="nl-NL" dirty="0">
                        <a:solidFill>
                          <a:schemeClr val="bg1"/>
                        </a:solidFill>
                        <a:latin typeface="Arial" panose="020B0604020202020204" pitchFamily="34" charset="0"/>
                        <a:cs typeface="Arial" panose="020B0604020202020204" pitchFamily="34" charset="0"/>
                      </a:endParaRPr>
                    </a:p>
                  </a:txBody>
                  <a:tcPr>
                    <a:solidFill>
                      <a:srgbClr val="2DB5B2"/>
                    </a:solidFill>
                  </a:tcPr>
                </a:tc>
                <a:tc>
                  <a:txBody>
                    <a:bodyPr/>
                    <a:lstStyle/>
                    <a:p>
                      <a:pPr algn="ctr"/>
                      <a:endParaRPr lang="nl-NL" dirty="0">
                        <a:solidFill>
                          <a:schemeClr val="bg1"/>
                        </a:solidFill>
                        <a:latin typeface="Arial" panose="020B0604020202020204" pitchFamily="34" charset="0"/>
                        <a:cs typeface="Arial" panose="020B0604020202020204" pitchFamily="34" charset="0"/>
                      </a:endParaRPr>
                    </a:p>
                  </a:txBody>
                  <a:tcPr>
                    <a:solidFill>
                      <a:srgbClr val="2DB5B2"/>
                    </a:solidFill>
                  </a:tcPr>
                </a:tc>
                <a:extLst>
                  <a:ext uri="{0D108BD9-81ED-4DB2-BD59-A6C34878D82A}">
                    <a16:rowId xmlns:a16="http://schemas.microsoft.com/office/drawing/2014/main" val="10000"/>
                  </a:ext>
                </a:extLst>
              </a:tr>
              <a:tr h="1236338">
                <a:tc gridSpan="4">
                  <a:txBody>
                    <a:bodyPr/>
                    <a:lstStyle/>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In 2025 kwamen het bestuur en de Raad van Toezicht van Stichting De Friesland viermaal fysiek bijeen en vond één vergadering plaats via Microsoft Teams. </a:t>
                      </a:r>
                    </a:p>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De samenstelling van beide gremia bleef gedurende het verslagjaar ongewijzigd.</a:t>
                      </a:r>
                      <a:endParaRPr lang="nl-NL" sz="1200" b="1" kern="1200" dirty="0">
                        <a:solidFill>
                          <a:schemeClr val="tx2"/>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Het beleidsplan van Stichting De Friesland is geëvalueerd en opnieuw vastgesteld voor de periode 2026–2028. Het beleid is grotendeels voortgezet, met enkele aanscherpingen: het thema </a:t>
                      </a:r>
                      <a:r>
                        <a:rPr lang="nl-NL" sz="1200" b="0" i="1" kern="1200" dirty="0" err="1">
                          <a:solidFill>
                            <a:schemeClr val="tx2"/>
                          </a:solidFill>
                          <a:effectLst/>
                          <a:latin typeface="Arial" panose="020B0604020202020204" pitchFamily="34" charset="0"/>
                          <a:ea typeface="+mn-ea"/>
                          <a:cs typeface="Arial" panose="020B0604020202020204" pitchFamily="34" charset="0"/>
                        </a:rPr>
                        <a:t>domeinoverstijgende</a:t>
                      </a:r>
                      <a:r>
                        <a:rPr lang="nl-NL" sz="1200" b="0" i="1" kern="1200" dirty="0">
                          <a:solidFill>
                            <a:schemeClr val="tx2"/>
                          </a:solidFill>
                          <a:effectLst/>
                          <a:latin typeface="Arial" panose="020B0604020202020204" pitchFamily="34" charset="0"/>
                          <a:ea typeface="+mn-ea"/>
                          <a:cs typeface="Arial" panose="020B0604020202020204" pitchFamily="34" charset="0"/>
                        </a:rPr>
                        <a:t> regionale samenwerking</a:t>
                      </a:r>
                      <a:r>
                        <a:rPr lang="nl-NL" sz="1200" b="0" kern="1200" dirty="0">
                          <a:solidFill>
                            <a:schemeClr val="tx2"/>
                          </a:solidFill>
                          <a:effectLst/>
                          <a:latin typeface="Arial" panose="020B0604020202020204" pitchFamily="34" charset="0"/>
                          <a:ea typeface="+mn-ea"/>
                          <a:cs typeface="Arial" panose="020B0604020202020204" pitchFamily="34" charset="0"/>
                        </a:rPr>
                        <a:t> is uitgebreid met </a:t>
                      </a:r>
                      <a:r>
                        <a:rPr lang="nl-NL" sz="1200" b="0" i="1" kern="1200" dirty="0">
                          <a:solidFill>
                            <a:schemeClr val="tx2"/>
                          </a:solidFill>
                          <a:effectLst/>
                          <a:latin typeface="Arial" panose="020B0604020202020204" pitchFamily="34" charset="0"/>
                          <a:ea typeface="+mn-ea"/>
                          <a:cs typeface="Arial" panose="020B0604020202020204" pitchFamily="34" charset="0"/>
                        </a:rPr>
                        <a:t>transformatie in de zorg en welzijn</a:t>
                      </a:r>
                      <a:r>
                        <a:rPr lang="nl-NL" sz="1200" b="0" kern="1200" dirty="0">
                          <a:solidFill>
                            <a:schemeClr val="tx2"/>
                          </a:solidFill>
                          <a:effectLst/>
                          <a:latin typeface="Arial" panose="020B0604020202020204" pitchFamily="34" charset="0"/>
                          <a:ea typeface="+mn-ea"/>
                          <a:cs typeface="Arial" panose="020B0604020202020204" pitchFamily="34" charset="0"/>
                        </a:rPr>
                        <a:t>; voor kleinschalige initiatieven wordt voortaan cofinanciering en/of een eigen bijdrage verlangd; en de maximale bijdrage aan speel- en beweegtuinen is vastgesteld op € 7.500 per initiatief. Projecten met een recreatief karakter, zoals reguliere speeltuinen en jeu‑de‑</a:t>
                      </a:r>
                      <a:r>
                        <a:rPr lang="nl-NL" sz="1200" b="0" kern="1200" dirty="0" err="1">
                          <a:solidFill>
                            <a:schemeClr val="tx2"/>
                          </a:solidFill>
                          <a:effectLst/>
                          <a:latin typeface="Arial" panose="020B0604020202020204" pitchFamily="34" charset="0"/>
                          <a:ea typeface="+mn-ea"/>
                          <a:cs typeface="Arial" panose="020B0604020202020204" pitchFamily="34" charset="0"/>
                        </a:rPr>
                        <a:t>boulesbanen</a:t>
                      </a:r>
                      <a:r>
                        <a:rPr lang="nl-NL" sz="1200" b="0" kern="1200" dirty="0">
                          <a:solidFill>
                            <a:schemeClr val="tx2"/>
                          </a:solidFill>
                          <a:effectLst/>
                          <a:latin typeface="Arial" panose="020B0604020202020204" pitchFamily="34" charset="0"/>
                          <a:ea typeface="+mn-ea"/>
                          <a:cs typeface="Arial" panose="020B0604020202020204" pitchFamily="34" charset="0"/>
                        </a:rPr>
                        <a:t>, komen alleen in aanmerking wanneer zij duidelijk aantoonbare meerwaarde bieden voor kwetsbare doelgroepen.</a:t>
                      </a:r>
                      <a:endParaRPr lang="nl-NL" sz="1200" b="1" kern="1200" dirty="0">
                        <a:solidFill>
                          <a:schemeClr val="tx2"/>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Daarnaast bespraken bestuur en Raad van Toezicht de bevindingen uit de interne audit, werd het handboek herzien en vastgesteld, en is het proces klantonderzoek opnieuw vastgesteld. Ook werd het communicatieplan besproken. </a:t>
                      </a:r>
                    </a:p>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Verder bracht het bestuur en de Raad van Toezicht een werkbezoek aan </a:t>
                      </a:r>
                      <a:r>
                        <a:rPr lang="nl-NL" sz="1200" b="0" kern="1200" dirty="0" err="1">
                          <a:solidFill>
                            <a:schemeClr val="tx2"/>
                          </a:solidFill>
                          <a:effectLst/>
                          <a:latin typeface="Arial" panose="020B0604020202020204" pitchFamily="34" charset="0"/>
                          <a:ea typeface="+mn-ea"/>
                          <a:cs typeface="Arial" panose="020B0604020202020204" pitchFamily="34" charset="0"/>
                        </a:rPr>
                        <a:t>Indiveo</a:t>
                      </a:r>
                      <a:r>
                        <a:rPr lang="nl-NL" sz="1200" b="0" kern="1200" dirty="0">
                          <a:solidFill>
                            <a:schemeClr val="tx2"/>
                          </a:solidFill>
                          <a:effectLst/>
                          <a:latin typeface="Arial" panose="020B0604020202020204" pitchFamily="34" charset="0"/>
                          <a:ea typeface="+mn-ea"/>
                          <a:cs typeface="Arial" panose="020B0604020202020204" pitchFamily="34" charset="0"/>
                        </a:rPr>
                        <a:t>, een eerder gesteund project, om kennis te nemen van de huidige stand van zaken.</a:t>
                      </a:r>
                    </a:p>
                    <a:p>
                      <a:pPr marL="171450" indent="-171450">
                        <a:buFont typeface="Arial" panose="020B0604020202020204" pitchFamily="34" charset="0"/>
                        <a:buChar char="•"/>
                      </a:pPr>
                      <a:endParaRPr lang="nl-NL" sz="1200" b="0" kern="1200" dirty="0">
                        <a:solidFill>
                          <a:schemeClr val="tx2"/>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nl-NL" sz="1200" b="0" kern="1200" dirty="0">
                          <a:solidFill>
                            <a:schemeClr val="tx2"/>
                          </a:solidFill>
                          <a:effectLst/>
                          <a:latin typeface="Arial" panose="020B0604020202020204" pitchFamily="34" charset="0"/>
                          <a:ea typeface="+mn-ea"/>
                          <a:cs typeface="Arial" panose="020B0604020202020204" pitchFamily="34" charset="0"/>
                        </a:rPr>
                        <a:t>9 projecten ontvingen een financiële bijdrage van Stichting De Friesland en 8 kleinschalige initiatieven.</a:t>
                      </a:r>
                      <a:endParaRPr lang="nl-NL" sz="1200" b="1" kern="1200" dirty="0">
                        <a:solidFill>
                          <a:schemeClr val="tx2"/>
                        </a:solidFill>
                        <a:effectLst/>
                        <a:latin typeface="Arial" panose="020B0604020202020204" pitchFamily="34" charset="0"/>
                        <a:ea typeface="+mn-ea"/>
                        <a:cs typeface="Arial" panose="020B0604020202020204" pitchFamily="34" charset="0"/>
                      </a:endParaRPr>
                    </a:p>
                    <a:p>
                      <a:pPr marL="171450" lvl="0" indent="-171450" algn="l">
                        <a:lnSpc>
                          <a:spcPct val="100000"/>
                        </a:lnSpc>
                        <a:spcBef>
                          <a:spcPts val="0"/>
                        </a:spcBef>
                        <a:spcAft>
                          <a:spcPts val="0"/>
                        </a:spcAft>
                        <a:buFont typeface="Arial" panose="020B0604020202020204" pitchFamily="34" charset="0"/>
                        <a:buChar char="•"/>
                      </a:pPr>
                      <a:r>
                        <a:rPr lang="nl-NL" sz="1200" b="0" i="0" u="none" strike="noStrike" kern="1200" noProof="0" dirty="0">
                          <a:solidFill>
                            <a:schemeClr val="tx2"/>
                          </a:solidFill>
                          <a:latin typeface="Arial"/>
                          <a:ea typeface="+mn-ea"/>
                          <a:cs typeface="+mn-cs"/>
                        </a:rPr>
                        <a:t>4 projecten en 4 kleinschalige initiatieven </a:t>
                      </a:r>
                      <a:r>
                        <a:rPr lang="nl-NL" sz="1200" b="0" i="0" u="none" strike="noStrike" noProof="0" dirty="0">
                          <a:solidFill>
                            <a:schemeClr val="tx2"/>
                          </a:solidFill>
                          <a:latin typeface="Arial"/>
                        </a:rPr>
                        <a:t>rondde volgens planning hun activiteiten af.</a:t>
                      </a:r>
                    </a:p>
                    <a:p>
                      <a:pPr marL="171450" lvl="0" indent="-171450" algn="l">
                        <a:lnSpc>
                          <a:spcPct val="100000"/>
                        </a:lnSpc>
                        <a:spcBef>
                          <a:spcPts val="0"/>
                        </a:spcBef>
                        <a:spcAft>
                          <a:spcPts val="0"/>
                        </a:spcAft>
                        <a:buFont typeface="Arial" panose="020B0604020202020204" pitchFamily="34" charset="0"/>
                        <a:buChar char="•"/>
                      </a:pPr>
                      <a:r>
                        <a:rPr lang="nl-NL" sz="1200" b="0" i="0" u="none" strike="noStrike" noProof="0" dirty="0">
                          <a:solidFill>
                            <a:schemeClr val="tx2"/>
                          </a:solidFill>
                          <a:latin typeface="Arial"/>
                        </a:rPr>
                        <a:t>Er zijn het jaar rond gerichte wervende activiteiten ingezet die leiden tot passende aanvragen. Er is structureel gecommuniceerd over nieuwe en bestaande projecten en kleinschalige initiatieven.</a:t>
                      </a:r>
                    </a:p>
                    <a:p>
                      <a:pPr marL="171450" lvl="0" indent="-171450" algn="l">
                        <a:lnSpc>
                          <a:spcPct val="100000"/>
                        </a:lnSpc>
                        <a:spcBef>
                          <a:spcPts val="0"/>
                        </a:spcBef>
                        <a:spcAft>
                          <a:spcPts val="0"/>
                        </a:spcAft>
                        <a:buFont typeface="Arial" panose="020B0604020202020204" pitchFamily="34" charset="0"/>
                        <a:buChar char="•"/>
                      </a:pPr>
                      <a:r>
                        <a:rPr lang="nl-NL" sz="1200" b="0" i="0" u="none" strike="noStrike" noProof="0" dirty="0">
                          <a:solidFill>
                            <a:schemeClr val="tx2"/>
                          </a:solidFill>
                          <a:latin typeface="Arial"/>
                        </a:rPr>
                        <a:t>Er zijn inspanningen verricht om passende projectaanvragen te ontvangen, de aanvragen zijn beoordeeld en afgehandeld. De lopende projecten en initiatieven werden gemonitord, er vonden financiële activiteiten plaats en activiteiten gericht op het borgen van resultaten. Er is aandacht geweest voor de voorwaarden die gelden in het kader van de ANBI check en verantwoording.</a:t>
                      </a:r>
                    </a:p>
                    <a:p>
                      <a:pPr marL="0" lvl="0" indent="0" algn="l">
                        <a:lnSpc>
                          <a:spcPct val="100000"/>
                        </a:lnSpc>
                        <a:spcBef>
                          <a:spcPts val="0"/>
                        </a:spcBef>
                        <a:spcAft>
                          <a:spcPts val="0"/>
                        </a:spcAft>
                        <a:buFont typeface="Arial" panose="020B0604020202020204" pitchFamily="34" charset="0"/>
                        <a:buNone/>
                      </a:pPr>
                      <a:endParaRPr lang="nl-NL" sz="1200" b="0" i="0" u="none" strike="noStrike" noProof="0" dirty="0">
                        <a:solidFill>
                          <a:schemeClr val="tx2"/>
                        </a:solidFill>
                        <a:latin typeface="Arial"/>
                      </a:endParaRPr>
                    </a:p>
                    <a:p>
                      <a:pPr marL="171450" lvl="0" indent="-171450" algn="l">
                        <a:lnSpc>
                          <a:spcPct val="100000"/>
                        </a:lnSpc>
                        <a:spcBef>
                          <a:spcPts val="0"/>
                        </a:spcBef>
                        <a:spcAft>
                          <a:spcPts val="0"/>
                        </a:spcAft>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txBody>
                  <a:tcPr/>
                </a:tc>
                <a:tc hMerge="1">
                  <a:txBody>
                    <a:bodyPr/>
                    <a:lstStyle/>
                    <a:p>
                      <a:endParaRPr lang="nl-NL" sz="1200" dirty="0">
                        <a:solidFill>
                          <a:schemeClr val="tx2"/>
                        </a:solidFill>
                        <a:latin typeface="Arial" panose="020B0604020202020204" pitchFamily="34" charset="0"/>
                        <a:cs typeface="Arial" panose="020B0604020202020204" pitchFamily="34" charset="0"/>
                        <a:sym typeface="Wingdings" panose="05000000000000000000" pitchFamily="2" charset="2"/>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chemeClr val="tx2"/>
                        </a:solidFill>
                        <a:latin typeface="Arial" panose="020B0604020202020204" pitchFamily="34" charset="0"/>
                        <a:cs typeface="Arial" panose="020B0604020202020204" pitchFamily="34" charset="0"/>
                      </a:endParaRPr>
                    </a:p>
                  </a:txBody>
                  <a:tcPr/>
                </a:tc>
                <a:tc hMerge="1">
                  <a:txBody>
                    <a:bodyPr/>
                    <a:lstStyle/>
                    <a:p>
                      <a:endParaRPr lang="nl-NL" sz="1200" kern="120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92104501"/>
                  </a:ext>
                </a:extLst>
              </a:tr>
            </a:tbl>
          </a:graphicData>
        </a:graphic>
      </p:graphicFrame>
      <p:sp>
        <p:nvSpPr>
          <p:cNvPr id="18" name="Tijdelijke aanduiding voor dianummer 3">
            <a:extLst>
              <a:ext uri="{FF2B5EF4-FFF2-40B4-BE49-F238E27FC236}">
                <a16:creationId xmlns:a16="http://schemas.microsoft.com/office/drawing/2014/main" id="{B53B95BB-9D3E-F9E6-8DA2-38B9866CCB8C}"/>
              </a:ext>
            </a:extLst>
          </p:cNvPr>
          <p:cNvSpPr txBox="1">
            <a:spLocks/>
          </p:cNvSpPr>
          <p:nvPr/>
        </p:nvSpPr>
        <p:spPr>
          <a:xfrm>
            <a:off x="10694814" y="6294356"/>
            <a:ext cx="51816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C1863C-607D-484A-9BCD-1B1121C4BE42}" type="slidenum">
              <a:rPr lang="nl-NL" smtClean="0"/>
              <a:pPr/>
              <a:t>2</a:t>
            </a:fld>
            <a:endParaRPr lang="nl-NL" dirty="0"/>
          </a:p>
        </p:txBody>
      </p:sp>
      <p:pic>
        <p:nvPicPr>
          <p:cNvPr id="2" name="Afbeelding 1">
            <a:extLst>
              <a:ext uri="{FF2B5EF4-FFF2-40B4-BE49-F238E27FC236}">
                <a16:creationId xmlns:a16="http://schemas.microsoft.com/office/drawing/2014/main" id="{9717D128-E5D1-C3AB-0A64-D2BEB9A1114B}"/>
              </a:ext>
            </a:extLst>
          </p:cNvPr>
          <p:cNvPicPr>
            <a:picLocks noChangeAspect="1"/>
          </p:cNvPicPr>
          <p:nvPr/>
        </p:nvPicPr>
        <p:blipFill>
          <a:blip r:embed="rId2"/>
          <a:stretch>
            <a:fillRect/>
          </a:stretch>
        </p:blipFill>
        <p:spPr>
          <a:xfrm>
            <a:off x="9797143" y="5998087"/>
            <a:ext cx="2091607" cy="709736"/>
          </a:xfrm>
          <a:prstGeom prst="rect">
            <a:avLst/>
          </a:prstGeom>
        </p:spPr>
      </p:pic>
    </p:spTree>
    <p:extLst>
      <p:ext uri="{BB962C8B-B14F-4D97-AF65-F5344CB8AC3E}">
        <p14:creationId xmlns:p14="http://schemas.microsoft.com/office/powerpoint/2010/main" val="394129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4" name="Rechthoek 3"/>
          <p:cNvSpPr/>
          <p:nvPr/>
        </p:nvSpPr>
        <p:spPr>
          <a:xfrm>
            <a:off x="0" y="1"/>
            <a:ext cx="12192000" cy="5505450"/>
          </a:xfrm>
          <a:prstGeom prst="rect">
            <a:avLst/>
          </a:prstGeom>
          <a:solidFill>
            <a:srgbClr val="2DB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dianummer 2"/>
          <p:cNvSpPr>
            <a:spLocks noGrp="1"/>
          </p:cNvSpPr>
          <p:nvPr>
            <p:ph type="sldNum" sz="quarter" idx="12"/>
          </p:nvPr>
        </p:nvSpPr>
        <p:spPr/>
        <p:txBody>
          <a:bodyPr/>
          <a:lstStyle/>
          <a:p>
            <a:fld id="{91C1863C-607D-484A-9BCD-1B1121C4BE42}" type="slidenum">
              <a:rPr lang="nl-NL" smtClean="0"/>
              <a:t>20</a:t>
            </a:fld>
            <a:endParaRPr lang="nl-NL" dirty="0"/>
          </a:p>
        </p:txBody>
      </p:sp>
      <p:pic>
        <p:nvPicPr>
          <p:cNvPr id="6" name="Afbeelding 5">
            <a:extLst>
              <a:ext uri="{FF2B5EF4-FFF2-40B4-BE49-F238E27FC236}">
                <a16:creationId xmlns:a16="http://schemas.microsoft.com/office/drawing/2014/main" id="{9E34CDAB-684A-9BA3-3FFB-EB2C60C634EB}"/>
              </a:ext>
            </a:extLst>
          </p:cNvPr>
          <p:cNvPicPr>
            <a:picLocks noChangeAspect="1"/>
          </p:cNvPicPr>
          <p:nvPr/>
        </p:nvPicPr>
        <p:blipFill>
          <a:blip r:embed="rId2"/>
          <a:stretch>
            <a:fillRect/>
          </a:stretch>
        </p:blipFill>
        <p:spPr>
          <a:xfrm>
            <a:off x="9797143" y="5998087"/>
            <a:ext cx="2091607" cy="709736"/>
          </a:xfrm>
          <a:prstGeom prst="rect">
            <a:avLst/>
          </a:prstGeom>
        </p:spPr>
      </p:pic>
    </p:spTree>
    <p:extLst>
      <p:ext uri="{BB962C8B-B14F-4D97-AF65-F5344CB8AC3E}">
        <p14:creationId xmlns:p14="http://schemas.microsoft.com/office/powerpoint/2010/main" val="4030441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5F0A4BE-13A7-B9F3-D48B-5AC0312AD5CE}"/>
              </a:ext>
            </a:extLst>
          </p:cNvPr>
          <p:cNvPicPr>
            <a:picLocks noChangeAspect="1"/>
          </p:cNvPicPr>
          <p:nvPr/>
        </p:nvPicPr>
        <p:blipFill>
          <a:blip r:embed="rId2"/>
          <a:stretch>
            <a:fillRect/>
          </a:stretch>
        </p:blipFill>
        <p:spPr>
          <a:xfrm>
            <a:off x="2666995" y="268426"/>
            <a:ext cx="9225698" cy="6321147"/>
          </a:xfrm>
          <a:prstGeom prst="rect">
            <a:avLst/>
          </a:prstGeom>
        </p:spPr>
      </p:pic>
      <p:sp>
        <p:nvSpPr>
          <p:cNvPr id="6" name="Tekstvak 5"/>
          <p:cNvSpPr txBox="1"/>
          <p:nvPr/>
        </p:nvSpPr>
        <p:spPr>
          <a:xfrm>
            <a:off x="742950" y="671513"/>
            <a:ext cx="8896350" cy="1015663"/>
          </a:xfrm>
          <a:prstGeom prst="rect">
            <a:avLst/>
          </a:prstGeom>
          <a:noFill/>
        </p:spPr>
        <p:txBody>
          <a:bodyPr wrap="square" rtlCol="0">
            <a:spAutoFit/>
          </a:bodyPr>
          <a:lstStyle/>
          <a:p>
            <a:endParaRPr lang="nl-NL" sz="6000" dirty="0">
              <a:latin typeface="Arial Black" panose="020B0A04020102020204" pitchFamily="34" charset="0"/>
            </a:endParaRPr>
          </a:p>
        </p:txBody>
      </p:sp>
      <p:sp>
        <p:nvSpPr>
          <p:cNvPr id="8" name="Titel 1">
            <a:extLst>
              <a:ext uri="{FF2B5EF4-FFF2-40B4-BE49-F238E27FC236}">
                <a16:creationId xmlns:a16="http://schemas.microsoft.com/office/drawing/2014/main" id="{49608186-038F-42C1-8746-86B05B17C22B}"/>
              </a:ext>
            </a:extLst>
          </p:cNvPr>
          <p:cNvSpPr txBox="1">
            <a:spLocks/>
          </p:cNvSpPr>
          <p:nvPr/>
        </p:nvSpPr>
        <p:spPr>
          <a:xfrm>
            <a:off x="599076" y="1887363"/>
            <a:ext cx="3914777" cy="3792211"/>
          </a:xfrm>
          <a:prstGeom prst="rect">
            <a:avLst/>
          </a:prstGeom>
          <a:solidFill>
            <a:srgbClr val="FF696D">
              <a:alpha val="82000"/>
            </a:srgbClr>
          </a:solidFill>
        </p:spPr>
        <p:txBody>
          <a:bodyPr vert="horz" lIns="36000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endParaRPr>
          </a:p>
          <a:p>
            <a:pPr lvl="0">
              <a:lnSpc>
                <a:spcPct val="80000"/>
              </a:lnSpc>
              <a:defRPr/>
            </a:pPr>
            <a:endParaRPr lang="nl-NL" sz="4000" dirty="0">
              <a:solidFill>
                <a:schemeClr val="bg1"/>
              </a:solidFill>
              <a:latin typeface="Arial Black" panose="020B0A04020102020204" pitchFamily="34" charset="0"/>
              <a:cs typeface="Arial" panose="020B0604020202020204" pitchFamily="34" charset="0"/>
            </a:endParaRPr>
          </a:p>
        </p:txBody>
      </p:sp>
      <p:sp>
        <p:nvSpPr>
          <p:cNvPr id="9" name="Tekstvak 8"/>
          <p:cNvSpPr txBox="1"/>
          <p:nvPr/>
        </p:nvSpPr>
        <p:spPr>
          <a:xfrm>
            <a:off x="947733" y="3073204"/>
            <a:ext cx="3438525" cy="2585323"/>
          </a:xfrm>
          <a:prstGeom prst="rect">
            <a:avLst/>
          </a:prstGeom>
          <a:noFill/>
        </p:spPr>
        <p:txBody>
          <a:bodyPr wrap="square" rtlCol="0">
            <a:spAutoFit/>
          </a:bodyPr>
          <a:lstStyle/>
          <a:p>
            <a:r>
              <a:rPr lang="nl-NL" sz="3600" b="1" dirty="0">
                <a:solidFill>
                  <a:schemeClr val="tx2"/>
                </a:solidFill>
                <a:latin typeface="Arial Black" panose="020B0A04020102020204" pitchFamily="34" charset="0"/>
              </a:rPr>
              <a:t>Toegekende projecten in 2025</a:t>
            </a:r>
            <a:br>
              <a:rPr lang="nl-NL" sz="3600" b="1" dirty="0">
                <a:solidFill>
                  <a:schemeClr val="tx2"/>
                </a:solidFill>
                <a:latin typeface="Arial Black" panose="020B0A04020102020204" pitchFamily="34" charset="0"/>
              </a:rPr>
            </a:br>
            <a:endParaRPr lang="nl-NL" sz="3600" b="1" dirty="0">
              <a:solidFill>
                <a:schemeClr val="tx2"/>
              </a:solidFill>
              <a:latin typeface="Arial Black" panose="020B0A04020102020204" pitchFamily="34" charset="0"/>
            </a:endParaRPr>
          </a:p>
          <a:p>
            <a:endParaRPr lang="nl-NL" dirty="0"/>
          </a:p>
        </p:txBody>
      </p:sp>
      <p:sp>
        <p:nvSpPr>
          <p:cNvPr id="2" name="Tijdelijke aanduiding voor dianummer 1"/>
          <p:cNvSpPr>
            <a:spLocks noGrp="1"/>
          </p:cNvSpPr>
          <p:nvPr>
            <p:ph type="sldNum" sz="quarter" idx="12"/>
          </p:nvPr>
        </p:nvSpPr>
        <p:spPr/>
        <p:txBody>
          <a:bodyPr/>
          <a:lstStyle/>
          <a:p>
            <a:fld id="{91C1863C-607D-484A-9BCD-1B1121C4BE42}" type="slidenum">
              <a:rPr lang="nl-NL" smtClean="0"/>
              <a:t>3</a:t>
            </a:fld>
            <a:endParaRPr lang="nl-NL" dirty="0"/>
          </a:p>
        </p:txBody>
      </p:sp>
    </p:spTree>
    <p:extLst>
      <p:ext uri="{BB962C8B-B14F-4D97-AF65-F5344CB8AC3E}">
        <p14:creationId xmlns:p14="http://schemas.microsoft.com/office/powerpoint/2010/main" val="264846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520190B-AD75-F641-B8B6-50F4B84B2586}"/>
              </a:ext>
            </a:extLst>
          </p:cNvPr>
          <p:cNvSpPr txBox="1">
            <a:spLocks/>
          </p:cNvSpPr>
          <p:nvPr/>
        </p:nvSpPr>
        <p:spPr>
          <a:xfrm>
            <a:off x="835514" y="88829"/>
            <a:ext cx="10643152"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400" b="1" dirty="0">
                <a:solidFill>
                  <a:srgbClr val="2DB5B2"/>
                </a:solidFill>
                <a:latin typeface="Arial" panose="020B0604020202020204" pitchFamily="34" charset="0"/>
                <a:cs typeface="Arial" panose="020B0604020202020204" pitchFamily="34" charset="0"/>
              </a:rPr>
              <a:t>Inhoudsopgave toegekende projecten in 2025</a:t>
            </a:r>
          </a:p>
        </p:txBody>
      </p:sp>
      <p:graphicFrame>
        <p:nvGraphicFramePr>
          <p:cNvPr id="6" name="Tabel 5"/>
          <p:cNvGraphicFramePr>
            <a:graphicFrameLocks noGrp="1"/>
          </p:cNvGraphicFramePr>
          <p:nvPr>
            <p:extLst>
              <p:ext uri="{D42A27DB-BD31-4B8C-83A1-F6EECF244321}">
                <p14:modId xmlns:p14="http://schemas.microsoft.com/office/powerpoint/2010/main" val="1040770866"/>
              </p:ext>
            </p:extLst>
          </p:nvPr>
        </p:nvGraphicFramePr>
        <p:xfrm>
          <a:off x="784896" y="1019513"/>
          <a:ext cx="10562237" cy="370840"/>
        </p:xfrm>
        <a:graphic>
          <a:graphicData uri="http://schemas.openxmlformats.org/drawingml/2006/table">
            <a:tbl>
              <a:tblPr firstRow="1" bandRow="1">
                <a:tableStyleId>{8799B23B-EC83-4686-B30A-512413B5E67A}</a:tableStyleId>
              </a:tblPr>
              <a:tblGrid>
                <a:gridCol w="958441">
                  <a:extLst>
                    <a:ext uri="{9D8B030D-6E8A-4147-A177-3AD203B41FA5}">
                      <a16:colId xmlns:a16="http://schemas.microsoft.com/office/drawing/2014/main" val="20000"/>
                    </a:ext>
                  </a:extLst>
                </a:gridCol>
                <a:gridCol w="1866569">
                  <a:extLst>
                    <a:ext uri="{9D8B030D-6E8A-4147-A177-3AD203B41FA5}">
                      <a16:colId xmlns:a16="http://schemas.microsoft.com/office/drawing/2014/main" val="20001"/>
                    </a:ext>
                  </a:extLst>
                </a:gridCol>
                <a:gridCol w="1856533">
                  <a:extLst>
                    <a:ext uri="{9D8B030D-6E8A-4147-A177-3AD203B41FA5}">
                      <a16:colId xmlns:a16="http://schemas.microsoft.com/office/drawing/2014/main" val="20002"/>
                    </a:ext>
                  </a:extLst>
                </a:gridCol>
                <a:gridCol w="5880694">
                  <a:extLst>
                    <a:ext uri="{9D8B030D-6E8A-4147-A177-3AD203B41FA5}">
                      <a16:colId xmlns:a16="http://schemas.microsoft.com/office/drawing/2014/main" val="20003"/>
                    </a:ext>
                  </a:extLst>
                </a:gridCol>
              </a:tblGrid>
              <a:tr h="370840">
                <a:tc>
                  <a:txBody>
                    <a:bodyPr/>
                    <a:lstStyle/>
                    <a:p>
                      <a:pPr algn="ctr"/>
                      <a:r>
                        <a:rPr lang="nl-NL" dirty="0" err="1">
                          <a:solidFill>
                            <a:schemeClr val="bg1"/>
                          </a:solidFill>
                          <a:latin typeface="Arial" panose="020B0604020202020204" pitchFamily="34" charset="0"/>
                          <a:cs typeface="Arial" panose="020B0604020202020204" pitchFamily="34" charset="0"/>
                        </a:rPr>
                        <a:t>Nr</a:t>
                      </a:r>
                      <a:endParaRPr lang="nl-NL" dirty="0">
                        <a:solidFill>
                          <a:schemeClr val="bg1"/>
                        </a:solidFill>
                        <a:latin typeface="Arial" panose="020B0604020202020204" pitchFamily="34" charset="0"/>
                        <a:cs typeface="Arial" panose="020B0604020202020204" pitchFamily="34" charset="0"/>
                      </a:endParaRPr>
                    </a:p>
                  </a:txBody>
                  <a:tcPr>
                    <a:solidFill>
                      <a:srgbClr val="2DB5B2"/>
                    </a:solidFill>
                  </a:tcPr>
                </a:tc>
                <a:tc>
                  <a:txBody>
                    <a:bodyPr/>
                    <a:lstStyle/>
                    <a:p>
                      <a:pPr algn="ctr"/>
                      <a:r>
                        <a:rPr lang="nl-NL" dirty="0">
                          <a:solidFill>
                            <a:schemeClr val="bg1"/>
                          </a:solidFill>
                          <a:latin typeface="Arial" panose="020B0604020202020204" pitchFamily="34" charset="0"/>
                          <a:cs typeface="Arial" panose="020B0604020202020204" pitchFamily="34" charset="0"/>
                        </a:rPr>
                        <a:t>Project</a:t>
                      </a:r>
                    </a:p>
                  </a:txBody>
                  <a:tcPr>
                    <a:solidFill>
                      <a:srgbClr val="2DB5B2"/>
                    </a:solidFill>
                  </a:tcPr>
                </a:tc>
                <a:tc>
                  <a:txBody>
                    <a:bodyPr/>
                    <a:lstStyle/>
                    <a:p>
                      <a:pPr algn="ctr"/>
                      <a:r>
                        <a:rPr lang="nl-NL" dirty="0">
                          <a:solidFill>
                            <a:schemeClr val="bg1"/>
                          </a:solidFill>
                          <a:latin typeface="Arial" panose="020B0604020202020204" pitchFamily="34" charset="0"/>
                          <a:cs typeface="Arial" panose="020B0604020202020204" pitchFamily="34" charset="0"/>
                        </a:rPr>
                        <a:t>Wie </a:t>
                      </a:r>
                    </a:p>
                  </a:txBody>
                  <a:tcPr>
                    <a:solidFill>
                      <a:srgbClr val="2DB5B2"/>
                    </a:solidFill>
                  </a:tcPr>
                </a:tc>
                <a:tc>
                  <a:txBody>
                    <a:bodyPr/>
                    <a:lstStyle/>
                    <a:p>
                      <a:pPr algn="ctr"/>
                      <a:r>
                        <a:rPr lang="nl-NL" dirty="0">
                          <a:solidFill>
                            <a:schemeClr val="bg1"/>
                          </a:solidFill>
                          <a:latin typeface="Arial" panose="020B0604020202020204" pitchFamily="34" charset="0"/>
                          <a:cs typeface="Arial" panose="020B0604020202020204" pitchFamily="34" charset="0"/>
                        </a:rPr>
                        <a:t>Focus</a:t>
                      </a:r>
                    </a:p>
                  </a:txBody>
                  <a:tcPr>
                    <a:solidFill>
                      <a:srgbClr val="2DB5B2"/>
                    </a:solidFill>
                  </a:tcPr>
                </a:tc>
                <a:extLst>
                  <a:ext uri="{0D108BD9-81ED-4DB2-BD59-A6C34878D82A}">
                    <a16:rowId xmlns:a16="http://schemas.microsoft.com/office/drawing/2014/main" val="10000"/>
                  </a:ext>
                </a:extLst>
              </a:tr>
            </a:tbl>
          </a:graphicData>
        </a:graphic>
      </p:graphicFrame>
      <p:sp>
        <p:nvSpPr>
          <p:cNvPr id="18" name="Tijdelijke aanduiding voor dianummer 3">
            <a:extLst>
              <a:ext uri="{FF2B5EF4-FFF2-40B4-BE49-F238E27FC236}">
                <a16:creationId xmlns:a16="http://schemas.microsoft.com/office/drawing/2014/main" id="{31848EDB-5321-50C5-4D0D-34D2E6285A28}"/>
              </a:ext>
            </a:extLst>
          </p:cNvPr>
          <p:cNvSpPr txBox="1">
            <a:spLocks/>
          </p:cNvSpPr>
          <p:nvPr/>
        </p:nvSpPr>
        <p:spPr>
          <a:xfrm>
            <a:off x="10694814" y="6294356"/>
            <a:ext cx="51816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C1863C-607D-484A-9BCD-1B1121C4BE42}" type="slidenum">
              <a:rPr lang="nl-NL" smtClean="0"/>
              <a:pPr/>
              <a:t>4</a:t>
            </a:fld>
            <a:endParaRPr lang="nl-NL" dirty="0"/>
          </a:p>
        </p:txBody>
      </p:sp>
      <p:graphicFrame>
        <p:nvGraphicFramePr>
          <p:cNvPr id="3" name="Tabel 2">
            <a:extLst>
              <a:ext uri="{FF2B5EF4-FFF2-40B4-BE49-F238E27FC236}">
                <a16:creationId xmlns:a16="http://schemas.microsoft.com/office/drawing/2014/main" id="{B04D0139-2B3C-3F43-3FBC-BF55BF493317}"/>
              </a:ext>
            </a:extLst>
          </p:cNvPr>
          <p:cNvGraphicFramePr>
            <a:graphicFrameLocks noGrp="1"/>
          </p:cNvGraphicFramePr>
          <p:nvPr>
            <p:extLst>
              <p:ext uri="{D42A27DB-BD31-4B8C-83A1-F6EECF244321}">
                <p14:modId xmlns:p14="http://schemas.microsoft.com/office/powerpoint/2010/main" val="2320613858"/>
              </p:ext>
            </p:extLst>
          </p:nvPr>
        </p:nvGraphicFramePr>
        <p:xfrm>
          <a:off x="784896" y="1390353"/>
          <a:ext cx="10562237" cy="4846320"/>
        </p:xfrm>
        <a:graphic>
          <a:graphicData uri="http://schemas.openxmlformats.org/drawingml/2006/table">
            <a:tbl>
              <a:tblPr firstRow="1" bandRow="1">
                <a:tableStyleId>{8799B23B-EC83-4686-B30A-512413B5E67A}</a:tableStyleId>
              </a:tblPr>
              <a:tblGrid>
                <a:gridCol w="958441">
                  <a:extLst>
                    <a:ext uri="{9D8B030D-6E8A-4147-A177-3AD203B41FA5}">
                      <a16:colId xmlns:a16="http://schemas.microsoft.com/office/drawing/2014/main" val="2291819553"/>
                    </a:ext>
                  </a:extLst>
                </a:gridCol>
                <a:gridCol w="1866569">
                  <a:extLst>
                    <a:ext uri="{9D8B030D-6E8A-4147-A177-3AD203B41FA5}">
                      <a16:colId xmlns:a16="http://schemas.microsoft.com/office/drawing/2014/main" val="2198597482"/>
                    </a:ext>
                  </a:extLst>
                </a:gridCol>
                <a:gridCol w="1861440">
                  <a:extLst>
                    <a:ext uri="{9D8B030D-6E8A-4147-A177-3AD203B41FA5}">
                      <a16:colId xmlns:a16="http://schemas.microsoft.com/office/drawing/2014/main" val="631469134"/>
                    </a:ext>
                  </a:extLst>
                </a:gridCol>
                <a:gridCol w="5875787">
                  <a:extLst>
                    <a:ext uri="{9D8B030D-6E8A-4147-A177-3AD203B41FA5}">
                      <a16:colId xmlns:a16="http://schemas.microsoft.com/office/drawing/2014/main" val="397361813"/>
                    </a:ext>
                  </a:extLst>
                </a:gridCol>
              </a:tblGrid>
              <a:tr h="309870">
                <a:tc>
                  <a:txBody>
                    <a:bodyPr/>
                    <a:lstStyle/>
                    <a:p>
                      <a:r>
                        <a:rPr lang="nl-NL" sz="1100" b="1" dirty="0">
                          <a:solidFill>
                            <a:schemeClr val="tx2"/>
                          </a:solidFill>
                          <a:latin typeface="Arial" panose="020B0604020202020204" pitchFamily="34" charset="0"/>
                          <a:cs typeface="Arial" panose="020B0604020202020204" pitchFamily="34" charset="0"/>
                        </a:rPr>
                        <a:t>DS 153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kern="1200" dirty="0" err="1">
                          <a:solidFill>
                            <a:schemeClr val="tx2"/>
                          </a:solidFill>
                          <a:latin typeface="Arial" panose="020B0604020202020204" pitchFamily="34" charset="0"/>
                          <a:ea typeface="+mn-ea"/>
                          <a:cs typeface="Arial" panose="020B0604020202020204" pitchFamily="34" charset="0"/>
                        </a:rPr>
                        <a:t>KieMMkracht</a:t>
                      </a:r>
                      <a:endParaRPr lang="nl-NL" sz="1100" b="1"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kern="1200" dirty="0">
                          <a:solidFill>
                            <a:schemeClr val="tx2"/>
                          </a:solidFill>
                          <a:latin typeface="Arial" panose="020B0604020202020204" pitchFamily="34" charset="0"/>
                          <a:ea typeface="+mn-ea"/>
                          <a:cs typeface="Arial" panose="020B0604020202020204" pitchFamily="34" charset="0"/>
                        </a:rPr>
                        <a:t>Voorheen </a:t>
                      </a:r>
                      <a:r>
                        <a:rPr lang="nl-NL" sz="1100" b="1" kern="1200" dirty="0" err="1">
                          <a:solidFill>
                            <a:schemeClr val="tx2"/>
                          </a:solidFill>
                          <a:latin typeface="Arial" panose="020B0604020202020204" pitchFamily="34" charset="0"/>
                          <a:ea typeface="+mn-ea"/>
                          <a:cs typeface="Arial" panose="020B0604020202020204" pitchFamily="34" charset="0"/>
                        </a:rPr>
                        <a:t>GroeiSaam</a:t>
                      </a:r>
                      <a:endParaRPr lang="nl-NL" sz="1100" b="1" kern="1200" dirty="0">
                        <a:solidFill>
                          <a:schemeClr val="tx2"/>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b="0" dirty="0">
                          <a:latin typeface="Arial" panose="020B0604020202020204" pitchFamily="34" charset="0"/>
                          <a:cs typeface="Arial" panose="020B0604020202020204" pitchFamily="34" charset="0"/>
                        </a:rPr>
                        <a:t>€ 50.000 </a:t>
                      </a:r>
                      <a:endParaRPr lang="nl-NL" sz="1100" b="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0" kern="1200" dirty="0">
                          <a:solidFill>
                            <a:schemeClr val="tx2"/>
                          </a:solidFill>
                          <a:latin typeface="Arial" panose="020B0604020202020204" pitchFamily="34" charset="0"/>
                          <a:ea typeface="+mn-ea"/>
                          <a:cs typeface="Arial" panose="020B0604020202020204" pitchFamily="34" charset="0"/>
                        </a:rPr>
                        <a:t>Stichting </a:t>
                      </a:r>
                      <a:r>
                        <a:rPr lang="nl-NL" sz="1100" b="0" kern="1200" dirty="0" err="1">
                          <a:solidFill>
                            <a:schemeClr val="tx2"/>
                          </a:solidFill>
                          <a:latin typeface="Arial" panose="020B0604020202020204" pitchFamily="34" charset="0"/>
                          <a:ea typeface="+mn-ea"/>
                          <a:cs typeface="Arial" panose="020B0604020202020204" pitchFamily="34" charset="0"/>
                        </a:rPr>
                        <a:t>Connexa</a:t>
                      </a:r>
                      <a:r>
                        <a:rPr lang="nl-NL" sz="1100" b="0" kern="1200" dirty="0">
                          <a:solidFill>
                            <a:schemeClr val="tx2"/>
                          </a:solidFill>
                          <a:latin typeface="Arial" panose="020B0604020202020204" pitchFamily="34" charset="0"/>
                          <a:ea typeface="+mn-ea"/>
                          <a:cs typeface="Arial" panose="020B0604020202020204" pitchFamily="34" charset="0"/>
                        </a:rPr>
                        <a:t> - welzijnsorganisatie</a:t>
                      </a:r>
                    </a:p>
                  </a:txBody>
                  <a:tcPr/>
                </a:tc>
                <a:tc>
                  <a:txBody>
                    <a:bodyPr/>
                    <a:lstStyle/>
                    <a:p>
                      <a:pPr marL="171450" lvl="0" indent="-171450">
                        <a:buFont typeface="Arial" panose="020B0604020202020204" pitchFamily="34" charset="0"/>
                        <a:buChar char="•"/>
                      </a:pPr>
                      <a:r>
                        <a:rPr lang="nl-NL" sz="1100" b="0" kern="1200" dirty="0">
                          <a:solidFill>
                            <a:schemeClr val="tx2"/>
                          </a:solidFill>
                          <a:latin typeface="Arial" panose="020B0604020202020204" pitchFamily="34" charset="0"/>
                          <a:ea typeface="+mn-ea"/>
                          <a:cs typeface="Arial" panose="020B0604020202020204" pitchFamily="34" charset="0"/>
                        </a:rPr>
                        <a:t>Lokale voedselproductie, educatieve workshops en gezamenlijke maaltijdbereiding en versterkt gemeenschapsgevoel.</a:t>
                      </a:r>
                    </a:p>
                  </a:txBody>
                  <a:tcPr/>
                </a:tc>
                <a:extLst>
                  <a:ext uri="{0D108BD9-81ED-4DB2-BD59-A6C34878D82A}">
                    <a16:rowId xmlns:a16="http://schemas.microsoft.com/office/drawing/2014/main" val="692703865"/>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154</a:t>
                      </a:r>
                    </a:p>
                  </a:txBody>
                  <a:tcPr/>
                </a:tc>
                <a:tc>
                  <a:txBody>
                    <a:bodyPr/>
                    <a:lstStyle/>
                    <a:p>
                      <a:r>
                        <a:rPr lang="nl-NL" sz="1100" b="1" dirty="0" err="1">
                          <a:solidFill>
                            <a:schemeClr val="tx2"/>
                          </a:solidFill>
                          <a:latin typeface="Arial" panose="020B0604020202020204" pitchFamily="34" charset="0"/>
                          <a:cs typeface="Arial" panose="020B0604020202020204" pitchFamily="34" charset="0"/>
                        </a:rPr>
                        <a:t>ChatApp</a:t>
                      </a:r>
                      <a:r>
                        <a:rPr lang="nl-NL" sz="1100" b="1" dirty="0">
                          <a:solidFill>
                            <a:schemeClr val="tx2"/>
                          </a:solidFill>
                          <a:latin typeface="Arial" panose="020B0604020202020204" pitchFamily="34" charset="0"/>
                          <a:cs typeface="Arial" panose="020B0604020202020204" pitchFamily="34" charset="0"/>
                        </a:rPr>
                        <a:t> in de huisartsenpraktijk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latin typeface="Arial" panose="020B0604020202020204" pitchFamily="34" charset="0"/>
                          <a:cs typeface="Arial" panose="020B0604020202020204" pitchFamily="34" charset="0"/>
                        </a:rPr>
                        <a:t>€</a:t>
                      </a:r>
                      <a:r>
                        <a:rPr lang="nl-NL" sz="1100" b="0" kern="1200" dirty="0">
                          <a:solidFill>
                            <a:schemeClr val="tx1"/>
                          </a:solidFill>
                          <a:latin typeface="Arial" panose="020B0604020202020204" pitchFamily="34" charset="0"/>
                          <a:ea typeface="+mn-ea"/>
                          <a:cs typeface="Arial" panose="020B0604020202020204" pitchFamily="34" charset="0"/>
                        </a:rPr>
                        <a:t> 298.566</a:t>
                      </a:r>
                    </a:p>
                  </a:txBody>
                  <a:tcPr/>
                </a:tc>
                <a:tc>
                  <a:txBody>
                    <a:bodyPr/>
                    <a:lstStyle/>
                    <a:p>
                      <a:r>
                        <a:rPr lang="nl-NL" sz="1100" kern="1200" dirty="0" err="1">
                          <a:solidFill>
                            <a:schemeClr val="tx2"/>
                          </a:solidFill>
                          <a:latin typeface="Arial" panose="020B0604020202020204" pitchFamily="34" charset="0"/>
                          <a:ea typeface="+mn-ea"/>
                          <a:cs typeface="Arial" panose="020B0604020202020204" pitchFamily="34" charset="0"/>
                        </a:rPr>
                        <a:t>OneAssist</a:t>
                      </a:r>
                      <a:endParaRPr lang="nl-NL" sz="110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171450" lvl="0" indent="-171450" algn="l" defTabSz="914400" rtl="0" eaLnBrk="1" latinLnBrk="0" hangingPunct="1">
                        <a:buFont typeface="Arial" panose="020B0604020202020204" pitchFamily="34" charset="0"/>
                        <a:buChar char="•"/>
                      </a:pPr>
                      <a:r>
                        <a:rPr lang="nl-NL" sz="1100" b="0" kern="1200" dirty="0">
                          <a:solidFill>
                            <a:schemeClr val="tx2"/>
                          </a:solidFill>
                          <a:latin typeface="Arial" panose="020B0604020202020204" pitchFamily="34" charset="0"/>
                          <a:ea typeface="+mn-ea"/>
                          <a:cs typeface="Arial" panose="020B0604020202020204" pitchFamily="34" charset="0"/>
                        </a:rPr>
                        <a:t>Dit project biedt een toekomstbestendige oplossing voor de organisatie van huisartsenzorg in Friesland door de doorontwikkeling van de </a:t>
                      </a:r>
                      <a:r>
                        <a:rPr lang="nl-NL" sz="1100" b="0" kern="1200" dirty="0" err="1">
                          <a:solidFill>
                            <a:schemeClr val="tx2"/>
                          </a:solidFill>
                          <a:latin typeface="Arial" panose="020B0604020202020204" pitchFamily="34" charset="0"/>
                          <a:ea typeface="+mn-ea"/>
                          <a:cs typeface="Arial" panose="020B0604020202020204" pitchFamily="34" charset="0"/>
                        </a:rPr>
                        <a:t>ChatApp</a:t>
                      </a:r>
                      <a:r>
                        <a:rPr lang="nl-NL" sz="1100" b="0" kern="1200" dirty="0">
                          <a:solidFill>
                            <a:schemeClr val="tx2"/>
                          </a:solidFill>
                          <a:latin typeface="Arial" panose="020B0604020202020204" pitchFamily="34" charset="0"/>
                          <a:ea typeface="+mn-ea"/>
                          <a:cs typeface="Arial" panose="020B0604020202020204" pitchFamily="34" charset="0"/>
                        </a:rPr>
                        <a:t> en veilige implementatie in 5 huisartsenpraktijken in Leeuwarden en 5 daarbuiten in Friesland.</a:t>
                      </a:r>
                    </a:p>
                  </a:txBody>
                  <a:tcPr/>
                </a:tc>
                <a:extLst>
                  <a:ext uri="{0D108BD9-81ED-4DB2-BD59-A6C34878D82A}">
                    <a16:rowId xmlns:a16="http://schemas.microsoft.com/office/drawing/2014/main" val="1772761381"/>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160 </a:t>
                      </a:r>
                    </a:p>
                  </a:txBody>
                  <a:tcPr/>
                </a:tc>
                <a:tc>
                  <a:txBody>
                    <a:bodyPr/>
                    <a:lstStyle/>
                    <a:p>
                      <a:r>
                        <a:rPr lang="nl-NL" sz="1100" b="1" dirty="0">
                          <a:solidFill>
                            <a:schemeClr val="tx2"/>
                          </a:solidFill>
                          <a:latin typeface="Arial" panose="020B0604020202020204" pitchFamily="34" charset="0"/>
                          <a:cs typeface="Arial" panose="020B0604020202020204" pitchFamily="34" charset="0"/>
                        </a:rPr>
                        <a:t>Inwonerparticipatie vanuit de leefwereld </a:t>
                      </a:r>
                    </a:p>
                    <a:p>
                      <a:r>
                        <a:rPr lang="nl-NL" sz="1100" dirty="0">
                          <a:latin typeface="Arial" panose="020B0604020202020204" pitchFamily="34" charset="0"/>
                          <a:cs typeface="Arial" panose="020B0604020202020204" pitchFamily="34" charset="0"/>
                        </a:rPr>
                        <a:t>€ 100.000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Zorgbelang Fryslân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Een overdraagbare methodiek voor participatie vanuit de leefwereld</a:t>
                      </a:r>
                    </a:p>
                  </a:txBody>
                  <a:tcPr/>
                </a:tc>
                <a:extLst>
                  <a:ext uri="{0D108BD9-81ED-4DB2-BD59-A6C34878D82A}">
                    <a16:rowId xmlns:a16="http://schemas.microsoft.com/office/drawing/2014/main" val="1299008786"/>
                  </a:ext>
                </a:extLst>
              </a:tr>
              <a:tr h="508376">
                <a:tc>
                  <a:txBody>
                    <a:bodyPr/>
                    <a:lstStyle/>
                    <a:p>
                      <a:r>
                        <a:rPr lang="nl-NL" sz="1100" b="1" dirty="0">
                          <a:solidFill>
                            <a:schemeClr val="tx2"/>
                          </a:solidFill>
                          <a:latin typeface="Arial" panose="020B0604020202020204" pitchFamily="34" charset="0"/>
                          <a:cs typeface="Arial" panose="020B0604020202020204" pitchFamily="34" charset="0"/>
                        </a:rPr>
                        <a:t>DS 161</a:t>
                      </a:r>
                    </a:p>
                  </a:txBody>
                  <a:tcPr/>
                </a:tc>
                <a:tc>
                  <a:txBody>
                    <a:bodyPr/>
                    <a:lstStyle/>
                    <a:p>
                      <a:r>
                        <a:rPr lang="nl-NL" sz="1100" b="1" dirty="0">
                          <a:solidFill>
                            <a:schemeClr val="tx2"/>
                          </a:solidFill>
                          <a:latin typeface="Arial" panose="020B0604020202020204" pitchFamily="34" charset="0"/>
                          <a:cs typeface="Arial" panose="020B0604020202020204" pitchFamily="34" charset="0"/>
                          <a:sym typeface="Wingdings" panose="05000000000000000000" pitchFamily="2" charset="2"/>
                        </a:rPr>
                        <a:t>Volwassenen naar een gezond gewicht</a:t>
                      </a:r>
                    </a:p>
                    <a:p>
                      <a:r>
                        <a:rPr lang="nl-NL" sz="1100" dirty="0">
                          <a:latin typeface="Arial" panose="020B0604020202020204" pitchFamily="34" charset="0"/>
                          <a:cs typeface="Arial" panose="020B0604020202020204" pitchFamily="34" charset="0"/>
                        </a:rPr>
                        <a:t>€ 99.944</a:t>
                      </a:r>
                      <a:endParaRPr lang="nl-NL" sz="1100" b="1" dirty="0">
                        <a:solidFill>
                          <a:schemeClr val="tx2"/>
                        </a:solidFill>
                        <a:latin typeface="Arial" panose="020B0604020202020204" pitchFamily="34" charset="0"/>
                        <a:cs typeface="Arial" panose="020B0604020202020204" pitchFamily="34" charset="0"/>
                        <a:sym typeface="Wingdings" panose="05000000000000000000" pitchFamily="2" charset="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Gemeente Heerenveen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Gedragsverandering door begeleiding en samenwerking bij overgewicht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kern="120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31773270"/>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162</a:t>
                      </a:r>
                    </a:p>
                  </a:txBody>
                  <a:tcPr/>
                </a:tc>
                <a:tc>
                  <a:txBody>
                    <a:bodyPr/>
                    <a:lstStyle/>
                    <a:p>
                      <a:r>
                        <a:rPr lang="nl-NL" sz="1100" b="1" dirty="0">
                          <a:solidFill>
                            <a:schemeClr val="tx2"/>
                          </a:solidFill>
                          <a:latin typeface="Arial" panose="020B0604020202020204" pitchFamily="34" charset="0"/>
                          <a:cs typeface="Arial" panose="020B0604020202020204" pitchFamily="34" charset="0"/>
                        </a:rPr>
                        <a:t>Care2Change</a:t>
                      </a:r>
                    </a:p>
                    <a:p>
                      <a:r>
                        <a:rPr lang="nl-NL" sz="1100" dirty="0">
                          <a:latin typeface="Arial" panose="020B0604020202020204" pitchFamily="34" charset="0"/>
                          <a:cs typeface="Arial" panose="020B0604020202020204" pitchFamily="34" charset="0"/>
                        </a:rPr>
                        <a:t>€ 49.000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UMCG </a:t>
                      </a:r>
                      <a:endParaRPr lang="nl-NL" sz="1100"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Samenwerkingsproject dat zich richt op het verduurzamen van de zorgsector in Noord-Nederland</a:t>
                      </a:r>
                    </a:p>
                  </a:txBody>
                  <a:tcPr/>
                </a:tc>
                <a:extLst>
                  <a:ext uri="{0D108BD9-81ED-4DB2-BD59-A6C34878D82A}">
                    <a16:rowId xmlns:a16="http://schemas.microsoft.com/office/drawing/2014/main" val="1700088987"/>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163 </a:t>
                      </a:r>
                    </a:p>
                  </a:txBody>
                  <a:tcPr/>
                </a:tc>
                <a:tc>
                  <a:txBody>
                    <a:bodyPr/>
                    <a:lstStyle/>
                    <a:p>
                      <a:r>
                        <a:rPr lang="nl-NL" sz="1100" b="1" dirty="0" err="1">
                          <a:solidFill>
                            <a:schemeClr val="tx2"/>
                          </a:solidFill>
                          <a:latin typeface="Arial" panose="020B0604020202020204" pitchFamily="34" charset="0"/>
                          <a:cs typeface="Arial" panose="020B0604020202020204" pitchFamily="34" charset="0"/>
                        </a:rPr>
                        <a:t>Fryslan</a:t>
                      </a:r>
                      <a:r>
                        <a:rPr lang="nl-NL" sz="1100" b="1" dirty="0">
                          <a:solidFill>
                            <a:schemeClr val="tx2"/>
                          </a:solidFill>
                          <a:latin typeface="Arial" panose="020B0604020202020204" pitchFamily="34" charset="0"/>
                          <a:cs typeface="Arial" panose="020B0604020202020204" pitchFamily="34" charset="0"/>
                        </a:rPr>
                        <a:t> Bloeit</a:t>
                      </a:r>
                    </a:p>
                    <a:p>
                      <a:r>
                        <a:rPr lang="nl-NL" sz="1100" dirty="0">
                          <a:latin typeface="Arial" panose="020B0604020202020204" pitchFamily="34" charset="0"/>
                          <a:cs typeface="Arial" panose="020B0604020202020204" pitchFamily="34" charset="0"/>
                        </a:rPr>
                        <a:t>€ 75.000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Stichting Duurzame Gemeenschappen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Dorpen en wijken versterken via Bloeiweken die inwoners verbinden rond gezondheid, duurzaamheid en samenhang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kern="120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70464610"/>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164 </a:t>
                      </a:r>
                    </a:p>
                  </a:txBody>
                  <a:tcPr/>
                </a:tc>
                <a:tc>
                  <a:txBody>
                    <a:bodyPr/>
                    <a:lstStyle/>
                    <a:p>
                      <a:r>
                        <a:rPr lang="nl-NL" sz="1100" b="1" dirty="0">
                          <a:solidFill>
                            <a:schemeClr val="tx2"/>
                          </a:solidFill>
                          <a:latin typeface="Arial" panose="020B0604020202020204" pitchFamily="34" charset="0"/>
                          <a:cs typeface="Arial" panose="020B0604020202020204" pitchFamily="34" charset="0"/>
                        </a:rPr>
                        <a:t>Sociale robotica</a:t>
                      </a:r>
                    </a:p>
                    <a:p>
                      <a:r>
                        <a:rPr lang="nl-NL" sz="1100" dirty="0">
                          <a:latin typeface="Arial" panose="020B0604020202020204" pitchFamily="34" charset="0"/>
                          <a:cs typeface="Arial" panose="020B0604020202020204" pitchFamily="34" charset="0"/>
                        </a:rPr>
                        <a:t>€ 400.000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Hof en </a:t>
                      </a:r>
                      <a:r>
                        <a:rPr lang="nl-NL" sz="1100" kern="1200" dirty="0" err="1">
                          <a:solidFill>
                            <a:schemeClr val="tx2"/>
                          </a:solidFill>
                          <a:latin typeface="Arial" panose="020B0604020202020204" pitchFamily="34" charset="0"/>
                          <a:ea typeface="+mn-ea"/>
                          <a:cs typeface="Arial" panose="020B0604020202020204" pitchFamily="34" charset="0"/>
                        </a:rPr>
                        <a:t>Hiem</a:t>
                      </a:r>
                      <a:r>
                        <a:rPr lang="nl-NL" sz="1100" kern="1200" dirty="0">
                          <a:solidFill>
                            <a:schemeClr val="tx2"/>
                          </a:solidFill>
                          <a:latin typeface="Arial" panose="020B0604020202020204" pitchFamily="34" charset="0"/>
                          <a:ea typeface="+mn-ea"/>
                          <a:cs typeface="Arial" panose="020B0604020202020204" pitchFamily="34" charset="0"/>
                        </a:rPr>
                        <a:t> &amp;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Anders Werken in de Zorg </a:t>
                      </a:r>
                      <a:r>
                        <a:rPr lang="nl-NL" sz="1100" kern="1200" dirty="0" err="1">
                          <a:solidFill>
                            <a:schemeClr val="tx2"/>
                          </a:solidFill>
                          <a:latin typeface="Arial" panose="020B0604020202020204" pitchFamily="34" charset="0"/>
                          <a:ea typeface="+mn-ea"/>
                          <a:cs typeface="Arial" panose="020B0604020202020204" pitchFamily="34" charset="0"/>
                        </a:rPr>
                        <a:t>Fryslan</a:t>
                      </a:r>
                      <a:endParaRPr lang="nl-NL" sz="1100" kern="1200" dirty="0">
                        <a:solidFill>
                          <a:schemeClr val="tx2"/>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Sociale robotica in de VVT voor meer zelfredzaamheid en minder werkdruk.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kern="1200" dirty="0">
                        <a:solidFill>
                          <a:schemeClr val="tx2"/>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97870537"/>
                  </a:ext>
                </a:extLst>
              </a:tr>
              <a:tr h="309870">
                <a:tc>
                  <a:txBody>
                    <a:bodyPr/>
                    <a:lstStyle/>
                    <a:p>
                      <a:r>
                        <a:rPr lang="nl-NL" sz="1100" b="1" dirty="0">
                          <a:solidFill>
                            <a:schemeClr val="tx2"/>
                          </a:solidFill>
                          <a:latin typeface="Arial" panose="020B0604020202020204" pitchFamily="34" charset="0"/>
                          <a:cs typeface="Arial" panose="020B0604020202020204" pitchFamily="34" charset="0"/>
                        </a:rPr>
                        <a:t>DS 165 </a:t>
                      </a:r>
                    </a:p>
                  </a:txBody>
                  <a:tcPr/>
                </a:tc>
                <a:tc>
                  <a:txBody>
                    <a:bodyPr/>
                    <a:lstStyle/>
                    <a:p>
                      <a:r>
                        <a:rPr lang="nl-NL" sz="1100" b="1" dirty="0">
                          <a:solidFill>
                            <a:schemeClr val="tx2"/>
                          </a:solidFill>
                          <a:latin typeface="Arial" panose="020B0604020202020204" pitchFamily="34" charset="0"/>
                          <a:cs typeface="Arial" panose="020B0604020202020204" pitchFamily="34" charset="0"/>
                        </a:rPr>
                        <a:t>Logeerzorg</a:t>
                      </a:r>
                    </a:p>
                    <a:p>
                      <a:r>
                        <a:rPr lang="nl-NL" sz="1100" dirty="0">
                          <a:latin typeface="Arial" panose="020B0604020202020204" pitchFamily="34" charset="0"/>
                          <a:cs typeface="Arial" panose="020B0604020202020204" pitchFamily="34" charset="0"/>
                        </a:rPr>
                        <a:t>€ 49.000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Kwadrant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Een digitale matchingtool die logeerzorg beter vindbaar maakt en mantelzorgers duurzaam ondersteunt.</a:t>
                      </a:r>
                    </a:p>
                  </a:txBody>
                  <a:tcPr/>
                </a:tc>
                <a:extLst>
                  <a:ext uri="{0D108BD9-81ED-4DB2-BD59-A6C34878D82A}">
                    <a16:rowId xmlns:a16="http://schemas.microsoft.com/office/drawing/2014/main" val="1191966704"/>
                  </a:ext>
                </a:extLst>
              </a:tr>
              <a:tr h="184194">
                <a:tc>
                  <a:txBody>
                    <a:bodyPr/>
                    <a:lstStyle/>
                    <a:p>
                      <a:r>
                        <a:rPr lang="nl-NL" sz="1100" b="1" dirty="0">
                          <a:solidFill>
                            <a:schemeClr val="tx2"/>
                          </a:solidFill>
                          <a:latin typeface="Arial" panose="020B0604020202020204" pitchFamily="34" charset="0"/>
                          <a:cs typeface="Arial" panose="020B0604020202020204" pitchFamily="34" charset="0"/>
                        </a:rPr>
                        <a:t>DS 166 </a:t>
                      </a:r>
                    </a:p>
                  </a:txBody>
                  <a:tcPr/>
                </a:tc>
                <a:tc>
                  <a:txBody>
                    <a:bodyPr/>
                    <a:lstStyle/>
                    <a:p>
                      <a:r>
                        <a:rPr lang="nl-NL" sz="1100" b="1" dirty="0">
                          <a:solidFill>
                            <a:schemeClr val="tx2"/>
                          </a:solidFill>
                          <a:latin typeface="Arial" panose="020B0604020202020204" pitchFamily="34" charset="0"/>
                          <a:cs typeface="Arial" panose="020B0604020202020204" pitchFamily="34" charset="0"/>
                        </a:rPr>
                        <a:t>Sociale Bouwmarkt</a:t>
                      </a:r>
                    </a:p>
                    <a:p>
                      <a:r>
                        <a:rPr lang="nl-NL" sz="1100" dirty="0">
                          <a:latin typeface="Arial" panose="020B0604020202020204" pitchFamily="34" charset="0"/>
                          <a:cs typeface="Arial" panose="020B0604020202020204" pitchFamily="34" charset="0"/>
                        </a:rPr>
                        <a:t>€ 113.500,00 </a:t>
                      </a:r>
                      <a:endParaRPr lang="nl-NL" sz="1100" b="1" dirty="0">
                        <a:solidFill>
                          <a:schemeClr val="tx2"/>
                        </a:solidFill>
                        <a:latin typeface="Arial" panose="020B0604020202020204" pitchFamily="34" charset="0"/>
                        <a:cs typeface="Arial" panose="020B0604020202020204" pitchFamily="34" charset="0"/>
                      </a:endParaRPr>
                    </a:p>
                  </a:txBody>
                  <a:tcPr/>
                </a:tc>
                <a:tc>
                  <a:txBody>
                    <a:bodyPr/>
                    <a:lstStyle/>
                    <a:p>
                      <a:r>
                        <a:rPr lang="nl-NL" sz="1100" dirty="0">
                          <a:solidFill>
                            <a:schemeClr val="tx2"/>
                          </a:solidFill>
                          <a:latin typeface="Arial" panose="020B0604020202020204" pitchFamily="34" charset="0"/>
                          <a:cs typeface="Arial" panose="020B0604020202020204" pitchFamily="34" charset="0"/>
                        </a:rPr>
                        <a:t>Stichting Sociale Bouwmarkt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2"/>
                          </a:solidFill>
                          <a:latin typeface="Arial" panose="020B0604020202020204" pitchFamily="34" charset="0"/>
                          <a:ea typeface="+mn-ea"/>
                          <a:cs typeface="Arial" panose="020B0604020202020204" pitchFamily="34" charset="0"/>
                        </a:rPr>
                        <a:t>Een digitaal platform dat inwoners snel en eenvoudig naar passende ondersteuning leidt.</a:t>
                      </a:r>
                    </a:p>
                  </a:txBody>
                  <a:tcPr/>
                </a:tc>
                <a:extLst>
                  <a:ext uri="{0D108BD9-81ED-4DB2-BD59-A6C34878D82A}">
                    <a16:rowId xmlns:a16="http://schemas.microsoft.com/office/drawing/2014/main" val="1333474817"/>
                  </a:ext>
                </a:extLst>
              </a:tr>
            </a:tbl>
          </a:graphicData>
        </a:graphic>
      </p:graphicFrame>
      <p:pic>
        <p:nvPicPr>
          <p:cNvPr id="4" name="Afbeelding 3">
            <a:extLst>
              <a:ext uri="{FF2B5EF4-FFF2-40B4-BE49-F238E27FC236}">
                <a16:creationId xmlns:a16="http://schemas.microsoft.com/office/drawing/2014/main" id="{5794C46C-5A20-C866-712C-1236731AAFD9}"/>
              </a:ext>
            </a:extLst>
          </p:cNvPr>
          <p:cNvPicPr>
            <a:picLocks noChangeAspect="1"/>
          </p:cNvPicPr>
          <p:nvPr/>
        </p:nvPicPr>
        <p:blipFill>
          <a:blip r:embed="rId2"/>
          <a:stretch>
            <a:fillRect/>
          </a:stretch>
        </p:blipFill>
        <p:spPr>
          <a:xfrm>
            <a:off x="9592679" y="215154"/>
            <a:ext cx="1754454" cy="595331"/>
          </a:xfrm>
          <a:prstGeom prst="rect">
            <a:avLst/>
          </a:prstGeom>
        </p:spPr>
      </p:pic>
    </p:spTree>
    <p:extLst>
      <p:ext uri="{BB962C8B-B14F-4D97-AF65-F5344CB8AC3E}">
        <p14:creationId xmlns:p14="http://schemas.microsoft.com/office/powerpoint/2010/main" val="134951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5659E-EE68-E50D-A77A-B974706BDE16}"/>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EE8C3B83-DFF3-8D29-CFF1-0DD589E9FD7E}"/>
              </a:ext>
            </a:extLst>
          </p:cNvPr>
          <p:cNvSpPr txBox="1">
            <a:spLocks/>
          </p:cNvSpPr>
          <p:nvPr/>
        </p:nvSpPr>
        <p:spPr>
          <a:xfrm>
            <a:off x="850265" y="299095"/>
            <a:ext cx="72015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153 </a:t>
            </a:r>
            <a:r>
              <a:rPr lang="nl-NL" sz="2000" b="1" dirty="0" err="1">
                <a:solidFill>
                  <a:schemeClr val="tx2"/>
                </a:solidFill>
                <a:latin typeface="Arial" panose="020B0604020202020204" pitchFamily="34" charset="0"/>
                <a:cs typeface="Arial" panose="020B0604020202020204" pitchFamily="34" charset="0"/>
              </a:rPr>
              <a:t>KieMMkracht</a:t>
            </a:r>
            <a:r>
              <a:rPr lang="nl-NL" sz="2000" b="1" dirty="0">
                <a:solidFill>
                  <a:schemeClr val="tx2"/>
                </a:solidFill>
                <a:latin typeface="Arial" panose="020B0604020202020204" pitchFamily="34" charset="0"/>
                <a:cs typeface="Arial" panose="020B0604020202020204" pitchFamily="34" charset="0"/>
              </a:rPr>
              <a:t> </a:t>
            </a:r>
            <a:r>
              <a:rPr lang="nl-NL" sz="1200" b="1" dirty="0">
                <a:solidFill>
                  <a:schemeClr val="tx2"/>
                </a:solidFill>
                <a:latin typeface="Arial" panose="020B0604020202020204" pitchFamily="34" charset="0"/>
                <a:cs typeface="Arial" panose="020B0604020202020204" pitchFamily="34" charset="0"/>
              </a:rPr>
              <a:t>voorheen </a:t>
            </a:r>
            <a:r>
              <a:rPr lang="nl-NL" sz="1200" b="1" dirty="0" err="1">
                <a:solidFill>
                  <a:schemeClr val="tx2"/>
                </a:solidFill>
                <a:latin typeface="Arial" panose="020B0604020202020204" pitchFamily="34" charset="0"/>
                <a:cs typeface="Arial" panose="020B0604020202020204" pitchFamily="34" charset="0"/>
              </a:rPr>
              <a:t>GroeiSaam</a:t>
            </a:r>
            <a:endParaRPr lang="nl-NL" sz="2000" b="1" dirty="0">
              <a:solidFill>
                <a:schemeClr val="tx2"/>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04F2CC81-E051-3E95-9FB9-20B5669A4139}"/>
              </a:ext>
            </a:extLst>
          </p:cNvPr>
          <p:cNvSpPr txBox="1">
            <a:spLocks/>
          </p:cNvSpPr>
          <p:nvPr/>
        </p:nvSpPr>
        <p:spPr>
          <a:xfrm>
            <a:off x="8561294" y="77796"/>
            <a:ext cx="2871984" cy="1174336"/>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nl-NL" sz="1600" dirty="0">
                <a:solidFill>
                  <a:schemeClr val="bg1"/>
                </a:solidFill>
                <a:latin typeface="Arial" panose="020B0604020202020204" pitchFamily="34" charset="0"/>
                <a:ea typeface="+mn-ea"/>
                <a:cs typeface="Arial" panose="020B0604020202020204" pitchFamily="34" charset="0"/>
              </a:rPr>
              <a:t>Lokale voedselproductie, educatieve workshops en gezamenlijke maaltijdbereiding en versterkt gemeenschapsgevoel.</a:t>
            </a:r>
          </a:p>
        </p:txBody>
      </p:sp>
      <p:sp>
        <p:nvSpPr>
          <p:cNvPr id="3" name="Tekstvak 2">
            <a:extLst>
              <a:ext uri="{FF2B5EF4-FFF2-40B4-BE49-F238E27FC236}">
                <a16:creationId xmlns:a16="http://schemas.microsoft.com/office/drawing/2014/main" id="{40D717B8-51A5-A58D-66B4-6BBF3BCAF2B5}"/>
              </a:ext>
            </a:extLst>
          </p:cNvPr>
          <p:cNvSpPr txBox="1"/>
          <p:nvPr/>
        </p:nvSpPr>
        <p:spPr>
          <a:xfrm>
            <a:off x="1440753" y="1321239"/>
            <a:ext cx="10037144" cy="1031051"/>
          </a:xfrm>
          <a:prstGeom prst="rect">
            <a:avLst/>
          </a:prstGeom>
          <a:noFill/>
          <a:ln w="28575">
            <a:solidFill>
              <a:srgbClr val="2DB5B2"/>
            </a:solidFill>
          </a:ln>
        </p:spPr>
        <p:txBody>
          <a:bodyPr wrap="square" rtlCol="0">
            <a:spAutoFit/>
          </a:bodyPr>
          <a:lstStyle/>
          <a:p>
            <a:pPr lvl="0"/>
            <a:r>
              <a:rPr lang="nl-NL" sz="1100" b="1" dirty="0">
                <a:solidFill>
                  <a:schemeClr val="tx2"/>
                </a:solidFill>
                <a:latin typeface="Arial" panose="020B0604020202020204" pitchFamily="34" charset="0"/>
                <a:cs typeface="Arial" panose="020B0604020202020204" pitchFamily="34" charset="0"/>
              </a:rPr>
              <a:t>Doel</a:t>
            </a:r>
          </a:p>
          <a:p>
            <a:pPr marL="171450" indent="-171450" algn="l">
              <a:buFont typeface="Arial" panose="020B0604020202020204" pitchFamily="34" charset="0"/>
              <a:buChar char="•"/>
            </a:pPr>
            <a:r>
              <a:rPr lang="nl-NL" sz="1000" dirty="0" err="1">
                <a:solidFill>
                  <a:schemeClr val="tx2"/>
                </a:solidFill>
                <a:latin typeface="Arial" panose="020B0604020202020204" pitchFamily="34" charset="0"/>
                <a:cs typeface="Arial" panose="020B0604020202020204" pitchFamily="34" charset="0"/>
              </a:rPr>
              <a:t>KieMMkracht</a:t>
            </a:r>
            <a:r>
              <a:rPr lang="nl-NL" sz="1000" dirty="0">
                <a:solidFill>
                  <a:schemeClr val="tx2"/>
                </a:solidFill>
                <a:latin typeface="Arial" panose="020B0604020202020204" pitchFamily="34" charset="0"/>
                <a:cs typeface="Arial" panose="020B0604020202020204" pitchFamily="34" charset="0"/>
              </a:rPr>
              <a:t> is een leefbaarheidsproject in de gemeente </a:t>
            </a:r>
            <a:r>
              <a:rPr lang="nl-NL" sz="1000" dirty="0" err="1">
                <a:solidFill>
                  <a:schemeClr val="tx2"/>
                </a:solidFill>
                <a:latin typeface="Arial" panose="020B0604020202020204" pitchFamily="34" charset="0"/>
                <a:cs typeface="Arial" panose="020B0604020202020204" pitchFamily="34" charset="0"/>
              </a:rPr>
              <a:t>Waadhoeke</a:t>
            </a:r>
            <a:r>
              <a:rPr lang="nl-NL" sz="1000" dirty="0">
                <a:solidFill>
                  <a:schemeClr val="tx2"/>
                </a:solidFill>
                <a:latin typeface="Arial" panose="020B0604020202020204" pitchFamily="34" charset="0"/>
                <a:cs typeface="Arial" panose="020B0604020202020204" pitchFamily="34" charset="0"/>
              </a:rPr>
              <a:t> dat kwetsbare groepen helpt met toegang tot gezonde voeding en het versterken van sociale netwerken.</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Het project richt zich op vitaliteit, preventie, zelfredzaamheid en sociale cohesie door gezond voedsel toegankelijk en betaalbaar te maken.</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Het project omvat programmalijnen voor tuinbouw en voedselproductie, educatie en workshops, sociale maaltijden en voedselverstrekking via deelstations.</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Het project benadrukt </a:t>
            </a:r>
            <a:r>
              <a:rPr lang="nl-NL" sz="1000" dirty="0" err="1">
                <a:solidFill>
                  <a:schemeClr val="tx2"/>
                </a:solidFill>
                <a:latin typeface="Arial" panose="020B0604020202020204" pitchFamily="34" charset="0"/>
                <a:cs typeface="Arial" panose="020B0604020202020204" pitchFamily="34" charset="0"/>
              </a:rPr>
              <a:t>domeinoverstijgende</a:t>
            </a:r>
            <a:r>
              <a:rPr lang="nl-NL" sz="1000" dirty="0">
                <a:solidFill>
                  <a:schemeClr val="tx2"/>
                </a:solidFill>
                <a:latin typeface="Arial" panose="020B0604020202020204" pitchFamily="34" charset="0"/>
                <a:cs typeface="Arial" panose="020B0604020202020204" pitchFamily="34" charset="0"/>
              </a:rPr>
              <a:t> samenwerking met betrokkenheid van inwoners, vrijwilligers, lokale ondernemers en scholen.</a:t>
            </a:r>
          </a:p>
        </p:txBody>
      </p:sp>
      <p:sp>
        <p:nvSpPr>
          <p:cNvPr id="12" name="Tekstvak 11">
            <a:extLst>
              <a:ext uri="{FF2B5EF4-FFF2-40B4-BE49-F238E27FC236}">
                <a16:creationId xmlns:a16="http://schemas.microsoft.com/office/drawing/2014/main" id="{4CC414AB-07D3-7626-135B-7A7AE3129AE8}"/>
              </a:ext>
            </a:extLst>
          </p:cNvPr>
          <p:cNvSpPr txBox="1"/>
          <p:nvPr/>
        </p:nvSpPr>
        <p:spPr>
          <a:xfrm>
            <a:off x="1461639" y="3705886"/>
            <a:ext cx="10021822" cy="877163"/>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marL="342900" lvl="0" indent="-342900">
              <a:buFont typeface="Symbol" panose="05050102010706020507" pitchFamily="18" charset="2"/>
              <a:buChar char=""/>
            </a:pPr>
            <a:r>
              <a:rPr lang="nl-NL" sz="1000" dirty="0">
                <a:solidFill>
                  <a:schemeClr val="tx2"/>
                </a:solidFill>
                <a:latin typeface="Arial" panose="020B0604020202020204" pitchFamily="34" charset="0"/>
                <a:cs typeface="Arial" panose="020B0604020202020204" pitchFamily="34" charset="0"/>
              </a:rPr>
              <a:t>Binnen 2 jaar een sociale moestuin realiseren met actieve deelnemers, jaarlijks 50 trainingen aanbieden en 200 huishoudens ondersteunen met gezond voedsel via deelstations.</a:t>
            </a:r>
          </a:p>
          <a:p>
            <a:pPr marL="342900" indent="-342900">
              <a:buFont typeface="Symbol" panose="05050102010706020507" pitchFamily="18" charset="2"/>
              <a:buChar char=""/>
            </a:pPr>
            <a:r>
              <a:rPr lang="nl-NL" sz="1000" dirty="0">
                <a:solidFill>
                  <a:schemeClr val="tx2"/>
                </a:solidFill>
                <a:latin typeface="Arial" panose="020B0604020202020204" pitchFamily="34" charset="0"/>
                <a:cs typeface="Arial" panose="020B0604020202020204" pitchFamily="34" charset="0"/>
              </a:rPr>
              <a:t>In het project nemen 1500 deelnemers deel, waarbij aandacht wordt besteed aan het feit dat deze mensen niet alleen uit de omgeving van Wier en omstreken komen, maar ook beschikbaar zijn voor een breder publiek vanuit de </a:t>
            </a:r>
            <a:r>
              <a:rPr lang="nl-NL" sz="1000" dirty="0" err="1">
                <a:solidFill>
                  <a:schemeClr val="tx2"/>
                </a:solidFill>
                <a:latin typeface="Arial" panose="020B0604020202020204" pitchFamily="34" charset="0"/>
                <a:cs typeface="Arial" panose="020B0604020202020204" pitchFamily="34" charset="0"/>
              </a:rPr>
              <a:t>Waadhoeke</a:t>
            </a:r>
            <a:r>
              <a:rPr lang="nl-NL" sz="1000" dirty="0">
                <a:solidFill>
                  <a:schemeClr val="tx2"/>
                </a:solidFill>
                <a:latin typeface="Arial" panose="020B0604020202020204" pitchFamily="34" charset="0"/>
                <a:cs typeface="Arial" panose="020B0604020202020204" pitchFamily="34" charset="0"/>
              </a:rPr>
              <a:t>.</a:t>
            </a:r>
          </a:p>
        </p:txBody>
      </p:sp>
      <p:sp>
        <p:nvSpPr>
          <p:cNvPr id="13" name="Tekstvak 12">
            <a:extLst>
              <a:ext uri="{FF2B5EF4-FFF2-40B4-BE49-F238E27FC236}">
                <a16:creationId xmlns:a16="http://schemas.microsoft.com/office/drawing/2014/main" id="{E13E28F3-5B59-DB3A-F61B-983894FAE4EB}"/>
              </a:ext>
            </a:extLst>
          </p:cNvPr>
          <p:cNvSpPr txBox="1"/>
          <p:nvPr/>
        </p:nvSpPr>
        <p:spPr>
          <a:xfrm>
            <a:off x="1431464" y="4707848"/>
            <a:ext cx="2862954"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Toegang tot gezond lokaal voedsel, versterkte sociale verbindingen en educatie over gezonde voeding, gezondere leefstijl en vermindering van eenzaamheid.</a:t>
            </a:r>
          </a:p>
          <a:p>
            <a:pPr marL="171450" indent="-171450">
              <a:buFont typeface="Arial" panose="020B0604020202020204" pitchFamily="34" charset="0"/>
              <a:buChar char="•"/>
            </a:pPr>
            <a:endParaRPr lang="nl-NL" sz="1000" dirty="0">
              <a:latin typeface="Arial" panose="020B0604020202020204" pitchFamily="34" charset="0"/>
              <a:cs typeface="Arial" panose="020B0604020202020204" pitchFamily="34" charset="0"/>
            </a:endParaRPr>
          </a:p>
        </p:txBody>
      </p:sp>
      <p:sp>
        <p:nvSpPr>
          <p:cNvPr id="14" name="Tekstvak 13">
            <a:extLst>
              <a:ext uri="{FF2B5EF4-FFF2-40B4-BE49-F238E27FC236}">
                <a16:creationId xmlns:a16="http://schemas.microsoft.com/office/drawing/2014/main" id="{101F26B9-40BB-7AA1-56BE-9B21C0053512}"/>
              </a:ext>
            </a:extLst>
          </p:cNvPr>
          <p:cNvSpPr txBox="1"/>
          <p:nvPr/>
        </p:nvSpPr>
        <p:spPr>
          <a:xfrm>
            <a:off x="5274134" y="4707847"/>
            <a:ext cx="6209327"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 </a:t>
            </a:r>
          </a:p>
          <a:p>
            <a:pPr marL="171450" indent="-171450" algn="l">
              <a:buFont typeface="Arial" panose="020B0604020202020204" pitchFamily="34" charset="0"/>
              <a:buChar char="•"/>
            </a:pPr>
            <a:r>
              <a:rPr lang="nl-NL" sz="1000" b="0" i="0" dirty="0">
                <a:solidFill>
                  <a:schemeClr val="tx2"/>
                </a:solidFill>
                <a:effectLst/>
                <a:latin typeface="Open sans" panose="020B0606030504020204" pitchFamily="34" charset="0"/>
              </a:rPr>
              <a:t>E</a:t>
            </a:r>
            <a:r>
              <a:rPr lang="nl-NL" sz="1000" dirty="0">
                <a:solidFill>
                  <a:schemeClr val="tx2"/>
                </a:solidFill>
                <a:latin typeface="Arial" panose="020B0604020202020204" pitchFamily="34" charset="0"/>
                <a:cs typeface="Arial" panose="020B0604020202020204" pitchFamily="34" charset="0"/>
              </a:rPr>
              <a:t>en verdienmodel voor de lange termijn, met </a:t>
            </a:r>
            <a:r>
              <a:rPr lang="nl-NL" sz="1000" dirty="0" err="1">
                <a:solidFill>
                  <a:schemeClr val="tx2"/>
                </a:solidFill>
                <a:latin typeface="Arial" panose="020B0604020202020204" pitchFamily="34" charset="0"/>
                <a:cs typeface="Arial" panose="020B0604020202020204" pitchFamily="34" charset="0"/>
              </a:rPr>
              <a:t>Connexa</a:t>
            </a:r>
            <a:r>
              <a:rPr lang="nl-NL" sz="1000" dirty="0">
                <a:solidFill>
                  <a:schemeClr val="tx2"/>
                </a:solidFill>
                <a:latin typeface="Arial" panose="020B0604020202020204" pitchFamily="34" charset="0"/>
                <a:cs typeface="Arial" panose="020B0604020202020204" pitchFamily="34" charset="0"/>
              </a:rPr>
              <a:t> verantwoordelijk voor coördinatie en ondersteuning na 2027, en integratie in de reguliere dienstverlening na 2 jaar.</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Een 2e subsidietraject is gestart als internationaal samenwerkingsproject binnen het Europese LEADER-programma, met gesprekken met LEADER NW Fryslân en de gemeente </a:t>
            </a:r>
            <a:r>
              <a:rPr lang="nl-NL" sz="1000" dirty="0" err="1">
                <a:solidFill>
                  <a:schemeClr val="tx2"/>
                </a:solidFill>
                <a:latin typeface="Arial" panose="020B0604020202020204" pitchFamily="34" charset="0"/>
                <a:cs typeface="Arial" panose="020B0604020202020204" pitchFamily="34" charset="0"/>
              </a:rPr>
              <a:t>Waadhoeke</a:t>
            </a:r>
            <a:r>
              <a:rPr lang="nl-NL" sz="1000" dirty="0">
                <a:solidFill>
                  <a:schemeClr val="tx2"/>
                </a:solidFill>
                <a:latin typeface="Arial" panose="020B0604020202020204" pitchFamily="34" charset="0"/>
                <a:cs typeface="Arial" panose="020B0604020202020204" pitchFamily="34" charset="0"/>
              </a:rPr>
              <a:t> voor financiële steun.</a:t>
            </a:r>
          </a:p>
        </p:txBody>
      </p:sp>
      <p:sp>
        <p:nvSpPr>
          <p:cNvPr id="16" name="Tekstvak 15">
            <a:extLst>
              <a:ext uri="{FF2B5EF4-FFF2-40B4-BE49-F238E27FC236}">
                <a16:creationId xmlns:a16="http://schemas.microsoft.com/office/drawing/2014/main" id="{48082A31-D794-6470-407D-60886924EE90}"/>
              </a:ext>
            </a:extLst>
          </p:cNvPr>
          <p:cNvSpPr txBox="1"/>
          <p:nvPr/>
        </p:nvSpPr>
        <p:spPr>
          <a:xfrm>
            <a:off x="9328964" y="6400800"/>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2025 - 2027</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B31083D7-FFC5-D4DF-921C-A7E8437E0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29" y="1403687"/>
            <a:ext cx="810104" cy="810104"/>
          </a:xfrm>
          <a:prstGeom prst="rect">
            <a:avLst/>
          </a:prstGeom>
        </p:spPr>
      </p:pic>
      <p:pic>
        <p:nvPicPr>
          <p:cNvPr id="18" name="Afbeelding 17">
            <a:extLst>
              <a:ext uri="{FF2B5EF4-FFF2-40B4-BE49-F238E27FC236}">
                <a16:creationId xmlns:a16="http://schemas.microsoft.com/office/drawing/2014/main" id="{51667F5B-BD1F-5CAB-5204-04FB1ABDF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73" y="4427537"/>
            <a:ext cx="788143" cy="788143"/>
          </a:xfrm>
          <a:prstGeom prst="rect">
            <a:avLst/>
          </a:prstGeom>
        </p:spPr>
      </p:pic>
      <p:pic>
        <p:nvPicPr>
          <p:cNvPr id="19" name="Afbeelding 18">
            <a:extLst>
              <a:ext uri="{FF2B5EF4-FFF2-40B4-BE49-F238E27FC236}">
                <a16:creationId xmlns:a16="http://schemas.microsoft.com/office/drawing/2014/main" id="{56647B5A-76AF-CA55-149B-4AE23CF11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08" y="3477488"/>
            <a:ext cx="789145" cy="789145"/>
          </a:xfrm>
          <a:prstGeom prst="rect">
            <a:avLst/>
          </a:prstGeom>
        </p:spPr>
      </p:pic>
      <p:pic>
        <p:nvPicPr>
          <p:cNvPr id="21" name="Afbeelding 20">
            <a:extLst>
              <a:ext uri="{FF2B5EF4-FFF2-40B4-BE49-F238E27FC236}">
                <a16:creationId xmlns:a16="http://schemas.microsoft.com/office/drawing/2014/main" id="{26B5D0D0-6331-1AAB-0F8E-3CB4AF7CB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912" y="4888214"/>
            <a:ext cx="648547" cy="648547"/>
          </a:xfrm>
          <a:prstGeom prst="rect">
            <a:avLst/>
          </a:prstGeom>
        </p:spPr>
      </p:pic>
      <p:sp>
        <p:nvSpPr>
          <p:cNvPr id="4" name="Tekstvak 3">
            <a:extLst>
              <a:ext uri="{FF2B5EF4-FFF2-40B4-BE49-F238E27FC236}">
                <a16:creationId xmlns:a16="http://schemas.microsoft.com/office/drawing/2014/main" id="{345AC211-FCB8-097E-4DA1-ED0C653589F0}"/>
              </a:ext>
            </a:extLst>
          </p:cNvPr>
          <p:cNvSpPr txBox="1"/>
          <p:nvPr/>
        </p:nvSpPr>
        <p:spPr>
          <a:xfrm>
            <a:off x="1441317" y="2421397"/>
            <a:ext cx="10042143" cy="1200329"/>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marL="342900" lvl="0" indent="-342900">
              <a:buFont typeface="Symbol" panose="05050102010706020507" pitchFamily="18" charset="2"/>
              <a:buChar char=""/>
            </a:pPr>
            <a:r>
              <a:rPr lang="nl-NL" sz="1000" dirty="0">
                <a:solidFill>
                  <a:schemeClr val="tx2"/>
                </a:solidFill>
                <a:latin typeface="Arial" panose="020B0604020202020204" pitchFamily="34" charset="0"/>
                <a:cs typeface="Arial" panose="020B0604020202020204" pitchFamily="34" charset="0"/>
              </a:rPr>
              <a:t>Actieve deelname: Deelnemers nemen deel aan werkzaamheden in de sociale moestuin, zoals zaaien, onderhouden en oogsten, en kunnen betrokken zijn bij kernteamactiviteiten zoals festivals en foodtrucktours.</a:t>
            </a:r>
          </a:p>
          <a:p>
            <a:pPr marL="342900" lvl="0" indent="-342900">
              <a:buFont typeface="Symbol" panose="05050102010706020507" pitchFamily="18" charset="2"/>
              <a:buChar char=""/>
            </a:pPr>
            <a:r>
              <a:rPr lang="nl-NL" sz="1000" dirty="0">
                <a:solidFill>
                  <a:schemeClr val="tx2"/>
                </a:solidFill>
                <a:latin typeface="Arial" panose="020B0604020202020204" pitchFamily="34" charset="0"/>
                <a:cs typeface="Arial" panose="020B0604020202020204" pitchFamily="34" charset="0"/>
              </a:rPr>
              <a:t>Educatieve sessies: Jongeren en kwetsbare groepen volgen workshops over gezonde voeding, biodiversiteit en landbouwvaardigheden, gericht op praktische toepassing en directe profijt.</a:t>
            </a:r>
          </a:p>
          <a:p>
            <a:pPr marL="342900" lvl="0" indent="-342900">
              <a:buFont typeface="Symbol" panose="05050102010706020507" pitchFamily="18" charset="2"/>
              <a:buChar char=""/>
            </a:pPr>
            <a:r>
              <a:rPr lang="nl-NL" sz="1000" dirty="0">
                <a:solidFill>
                  <a:schemeClr val="tx2"/>
                </a:solidFill>
                <a:latin typeface="Arial" panose="020B0604020202020204" pitchFamily="34" charset="0"/>
                <a:cs typeface="Arial" panose="020B0604020202020204" pitchFamily="34" charset="0"/>
              </a:rPr>
              <a:t>Gemeenschapsinitiatieven: Gezamenlijke kookworkshops en voedselverstrekking ondersteunen kwetsbare groepen met gezond voedsel, terwijl ervaringsdeskundigen als mentoren fungeren en de doelgroep betrokken wordt bij co-creatie van activiteiten.</a:t>
            </a:r>
          </a:p>
        </p:txBody>
      </p:sp>
      <p:pic>
        <p:nvPicPr>
          <p:cNvPr id="5" name="Afbeelding 4">
            <a:extLst>
              <a:ext uri="{FF2B5EF4-FFF2-40B4-BE49-F238E27FC236}">
                <a16:creationId xmlns:a16="http://schemas.microsoft.com/office/drawing/2014/main" id="{D01EDAC2-4762-E078-CB91-01B4357A5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36" y="2430463"/>
            <a:ext cx="809101" cy="809101"/>
          </a:xfrm>
          <a:prstGeom prst="rect">
            <a:avLst/>
          </a:prstGeom>
        </p:spPr>
      </p:pic>
    </p:spTree>
    <p:extLst>
      <p:ext uri="{BB962C8B-B14F-4D97-AF65-F5344CB8AC3E}">
        <p14:creationId xmlns:p14="http://schemas.microsoft.com/office/powerpoint/2010/main" val="2819228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75639-CB65-3CF6-FF9A-0AD28D754EE8}"/>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CC81675C-6574-3333-57CD-5F2CFA8E4C6E}"/>
              </a:ext>
            </a:extLst>
          </p:cNvPr>
          <p:cNvSpPr txBox="1">
            <a:spLocks/>
          </p:cNvSpPr>
          <p:nvPr/>
        </p:nvSpPr>
        <p:spPr>
          <a:xfrm>
            <a:off x="850265" y="299095"/>
            <a:ext cx="6742841"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154 </a:t>
            </a:r>
            <a:r>
              <a:rPr lang="nl-NL" sz="2000" b="1" dirty="0" err="1">
                <a:solidFill>
                  <a:schemeClr val="tx2"/>
                </a:solidFill>
                <a:latin typeface="Arial" panose="020B0604020202020204" pitchFamily="34" charset="0"/>
                <a:cs typeface="Arial" panose="020B0604020202020204" pitchFamily="34" charset="0"/>
              </a:rPr>
              <a:t>ChatApp</a:t>
            </a:r>
            <a:r>
              <a:rPr lang="nl-NL" sz="2000" b="1" dirty="0">
                <a:solidFill>
                  <a:schemeClr val="tx2"/>
                </a:solidFill>
                <a:latin typeface="Arial" panose="020B0604020202020204" pitchFamily="34" charset="0"/>
                <a:cs typeface="Arial" panose="020B0604020202020204" pitchFamily="34" charset="0"/>
              </a:rPr>
              <a:t> in de huisartsenpraktijk</a:t>
            </a:r>
          </a:p>
        </p:txBody>
      </p:sp>
      <p:sp>
        <p:nvSpPr>
          <p:cNvPr id="7" name="Titel 1">
            <a:extLst>
              <a:ext uri="{FF2B5EF4-FFF2-40B4-BE49-F238E27FC236}">
                <a16:creationId xmlns:a16="http://schemas.microsoft.com/office/drawing/2014/main" id="{069EA582-7576-3567-B9EC-6092FC7ACDD5}"/>
              </a:ext>
            </a:extLst>
          </p:cNvPr>
          <p:cNvSpPr txBox="1">
            <a:spLocks/>
          </p:cNvSpPr>
          <p:nvPr/>
        </p:nvSpPr>
        <p:spPr>
          <a:xfrm>
            <a:off x="8364070" y="24006"/>
            <a:ext cx="3069207" cy="1174336"/>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defTabSz="914400" rtl="0" eaLnBrk="1" latinLnBrk="0" hangingPunct="1"/>
            <a:r>
              <a:rPr lang="nl-NL" sz="1600" dirty="0">
                <a:solidFill>
                  <a:schemeClr val="bg1"/>
                </a:solidFill>
                <a:latin typeface="Arial" panose="020B0604020202020204" pitchFamily="34" charset="0"/>
                <a:ea typeface="+mn-ea"/>
                <a:cs typeface="Arial" panose="020B0604020202020204" pitchFamily="34" charset="0"/>
              </a:rPr>
              <a:t>Oplossing voor de organisatie van huisartsenzorg in Friesland door de doorontwikkeling van de </a:t>
            </a:r>
            <a:r>
              <a:rPr lang="nl-NL" sz="1600" dirty="0" err="1">
                <a:solidFill>
                  <a:schemeClr val="bg1"/>
                </a:solidFill>
                <a:latin typeface="Arial" panose="020B0604020202020204" pitchFamily="34" charset="0"/>
                <a:ea typeface="+mn-ea"/>
                <a:cs typeface="Arial" panose="020B0604020202020204" pitchFamily="34" charset="0"/>
              </a:rPr>
              <a:t>ChatApp</a:t>
            </a:r>
            <a:r>
              <a:rPr lang="nl-NL" sz="1600" dirty="0">
                <a:solidFill>
                  <a:schemeClr val="bg1"/>
                </a:solidFill>
                <a:latin typeface="Arial" panose="020B0604020202020204" pitchFamily="34" charset="0"/>
                <a:ea typeface="+mn-ea"/>
                <a:cs typeface="Arial" panose="020B0604020202020204" pitchFamily="34" charset="0"/>
              </a:rPr>
              <a:t> en veilige implementatie</a:t>
            </a:r>
          </a:p>
        </p:txBody>
      </p:sp>
      <p:sp>
        <p:nvSpPr>
          <p:cNvPr id="3" name="Tekstvak 2">
            <a:extLst>
              <a:ext uri="{FF2B5EF4-FFF2-40B4-BE49-F238E27FC236}">
                <a16:creationId xmlns:a16="http://schemas.microsoft.com/office/drawing/2014/main" id="{EA96B4A5-A675-29CA-4FF6-10AE0170E8C1}"/>
              </a:ext>
            </a:extLst>
          </p:cNvPr>
          <p:cNvSpPr txBox="1"/>
          <p:nvPr/>
        </p:nvSpPr>
        <p:spPr>
          <a:xfrm>
            <a:off x="1401910" y="1225347"/>
            <a:ext cx="10037144" cy="1348382"/>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integreren in de praktijk en de effectiviteit blijvend te monitoren en terug koppelen aan de praktijk. Bij 10 Huisartsenpraktijken in Friesland waarvan 5 in Leeuwarden helpen innoveren. Naast resultaat op individueel niveau wordt ingezet op een transformatie van de huisartsenzorg op regionaal niveau o.b.v. 6 </a:t>
            </a:r>
            <a:r>
              <a:rPr lang="nl-NL" sz="1000" dirty="0" err="1">
                <a:solidFill>
                  <a:schemeClr val="tx2"/>
                </a:solidFill>
                <a:latin typeface="Arial" panose="020B0604020202020204" pitchFamily="34" charset="0"/>
                <a:cs typeface="Arial" panose="020B0604020202020204" pitchFamily="34" charset="0"/>
              </a:rPr>
              <a:t>KPI’s</a:t>
            </a:r>
            <a:r>
              <a:rPr lang="nl-NL" sz="1000" dirty="0">
                <a:solidFill>
                  <a:schemeClr val="tx2"/>
                </a:solidFill>
                <a:latin typeface="Arial" panose="020B0604020202020204" pitchFamily="34" charset="0"/>
                <a:cs typeface="Arial" panose="020B0604020202020204" pitchFamily="34" charset="0"/>
              </a:rPr>
              <a:t>. Samen met de deelnemende praktijken wordt de toegevoegde waarde van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beoordeeld op basis van 6 indicatoren: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Telefoondruk, Uren inzet assistenten, Aantal gebruikers op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Aantal chats per gebruiker op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Monitoring van patiënttevredenheid (o.a. CSAT), Regelmatig tevredenheidsonderzoek onder het personeel.</a:t>
            </a:r>
          </a:p>
          <a:p>
            <a:pPr lvl="0">
              <a:lnSpc>
                <a:spcPct val="107000"/>
              </a:lnSpc>
              <a:spcAft>
                <a:spcPts val="800"/>
              </a:spcAft>
              <a:buSzPts val="1000"/>
              <a:tabLst>
                <a:tab pos="228600" algn="l"/>
                <a:tab pos="457200" algn="l"/>
              </a:tabLst>
            </a:pPr>
            <a:r>
              <a:rPr lang="nl-NL" sz="1000" dirty="0">
                <a:solidFill>
                  <a:schemeClr val="tx2"/>
                </a:solidFill>
                <a:latin typeface="Arial" panose="020B0604020202020204" pitchFamily="34" charset="0"/>
                <a:cs typeface="Arial" panose="020B0604020202020204" pitchFamily="34" charset="0"/>
              </a:rPr>
              <a:t>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digitaliseert het volledige </a:t>
            </a:r>
            <a:r>
              <a:rPr lang="nl-NL" sz="1000" dirty="0" err="1">
                <a:solidFill>
                  <a:schemeClr val="tx2"/>
                </a:solidFill>
                <a:latin typeface="Arial" panose="020B0604020202020204" pitchFamily="34" charset="0"/>
                <a:cs typeface="Arial" panose="020B0604020202020204" pitchFamily="34" charset="0"/>
              </a:rPr>
              <a:t>zorgpad</a:t>
            </a:r>
            <a:r>
              <a:rPr lang="nl-NL" sz="1000" dirty="0">
                <a:solidFill>
                  <a:schemeClr val="tx2"/>
                </a:solidFill>
                <a:latin typeface="Arial" panose="020B0604020202020204" pitchFamily="34" charset="0"/>
                <a:cs typeface="Arial" panose="020B0604020202020204" pitchFamily="34" charset="0"/>
              </a:rPr>
              <a:t> van de patiënt en draagt bij aan efficiëntere inrichting van de zorg en om de druk op de huisartsenzorg te verminderen.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wordt </a:t>
            </a:r>
            <a:r>
              <a:rPr lang="nl-NL" sz="1000" dirty="0" err="1">
                <a:solidFill>
                  <a:schemeClr val="tx2"/>
                </a:solidFill>
                <a:latin typeface="Arial" panose="020B0604020202020204" pitchFamily="34" charset="0"/>
                <a:cs typeface="Arial" panose="020B0604020202020204" pitchFamily="34" charset="0"/>
              </a:rPr>
              <a:t>whitelabel</a:t>
            </a:r>
            <a:r>
              <a:rPr lang="nl-NL" sz="1000" dirty="0">
                <a:solidFill>
                  <a:schemeClr val="tx2"/>
                </a:solidFill>
                <a:latin typeface="Arial" panose="020B0604020202020204" pitchFamily="34" charset="0"/>
                <a:cs typeface="Arial" panose="020B0604020202020204" pitchFamily="34" charset="0"/>
              </a:rPr>
              <a:t> aangeboden en kan per praktijk een andere naam hebben</a:t>
            </a:r>
          </a:p>
        </p:txBody>
      </p:sp>
      <p:sp>
        <p:nvSpPr>
          <p:cNvPr id="12" name="Tekstvak 11">
            <a:extLst>
              <a:ext uri="{FF2B5EF4-FFF2-40B4-BE49-F238E27FC236}">
                <a16:creationId xmlns:a16="http://schemas.microsoft.com/office/drawing/2014/main" id="{7852D1A1-8274-9469-0F45-4B03476CDC0D}"/>
              </a:ext>
            </a:extLst>
          </p:cNvPr>
          <p:cNvSpPr txBox="1"/>
          <p:nvPr/>
        </p:nvSpPr>
        <p:spPr>
          <a:xfrm>
            <a:off x="1385358" y="3922717"/>
            <a:ext cx="10042143" cy="103105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marL="285750" lvl="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Implementatie van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in 10 huisartsenpraktijken waarvan 5 in </a:t>
            </a:r>
            <a:r>
              <a:rPr lang="nl-NL" sz="1000" dirty="0" err="1">
                <a:solidFill>
                  <a:schemeClr val="tx2"/>
                </a:solidFill>
                <a:latin typeface="Arial" panose="020B0604020202020204" pitchFamily="34" charset="0"/>
                <a:cs typeface="Arial" panose="020B0604020202020204" pitchFamily="34" charset="0"/>
              </a:rPr>
              <a:t>in</a:t>
            </a:r>
            <a:r>
              <a:rPr lang="nl-NL" sz="1000" dirty="0">
                <a:solidFill>
                  <a:schemeClr val="tx2"/>
                </a:solidFill>
                <a:latin typeface="Arial" panose="020B0604020202020204" pitchFamily="34" charset="0"/>
                <a:cs typeface="Arial" panose="020B0604020202020204" pitchFamily="34" charset="0"/>
              </a:rPr>
              <a:t> Leeuwarden en verdere uitrol in Friesland. Het huisartsentekort en de dringende behoefte aan innovatieve oplossingen in de zorgsector is een actueel probleem.</a:t>
            </a:r>
          </a:p>
          <a:p>
            <a:pPr marL="285750" lvl="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De voordelen van de </a:t>
            </a:r>
            <a:r>
              <a:rPr lang="nl-NL" sz="1000" dirty="0" err="1">
                <a:solidFill>
                  <a:schemeClr val="tx2"/>
                </a:solidFill>
                <a:latin typeface="Arial" panose="020B0604020202020204" pitchFamily="34" charset="0"/>
                <a:cs typeface="Arial" panose="020B0604020202020204" pitchFamily="34" charset="0"/>
              </a:rPr>
              <a:t>ChatApp</a:t>
            </a:r>
            <a:r>
              <a:rPr lang="nl-NL" sz="1000" dirty="0">
                <a:solidFill>
                  <a:schemeClr val="tx2"/>
                </a:solidFill>
                <a:latin typeface="Arial" panose="020B0604020202020204" pitchFamily="34" charset="0"/>
                <a:cs typeface="Arial" panose="020B0604020202020204" pitchFamily="34" charset="0"/>
              </a:rPr>
              <a:t>, zoals verhoogde productiviteit, efficiëntie en patiënttevredenheid, worden onderbouwd met gegevens en statistieken. Er is samenwerking met relevante partijen. Begeleiding en ondersteuning tijdens de implementatie lijkt zeer noodzakelijk voor een juist gebruik.</a:t>
            </a:r>
          </a:p>
          <a:p>
            <a:pPr marL="285750" lvl="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Er zijn mogelijkheden voor landelijke uitrol. Belangrijk om hier na Friesland ook focus te houden op landelijke uitrol bij positieven resultaten.</a:t>
            </a:r>
            <a:endParaRPr lang="nl-NL" sz="1100" b="1" dirty="0">
              <a:solidFill>
                <a:schemeClr val="tx2"/>
              </a:solidFill>
              <a:latin typeface="Arial" panose="020B060402020202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B977D74A-C872-A7AA-C370-410CD8D2817E}"/>
              </a:ext>
            </a:extLst>
          </p:cNvPr>
          <p:cNvSpPr txBox="1"/>
          <p:nvPr/>
        </p:nvSpPr>
        <p:spPr>
          <a:xfrm>
            <a:off x="1375937" y="5032113"/>
            <a:ext cx="2452156"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Toegankelijke gebruiksvriendelijke huisartsenzorg </a:t>
            </a: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p:txBody>
      </p:sp>
      <p:sp>
        <p:nvSpPr>
          <p:cNvPr id="14" name="Tekstvak 13">
            <a:extLst>
              <a:ext uri="{FF2B5EF4-FFF2-40B4-BE49-F238E27FC236}">
                <a16:creationId xmlns:a16="http://schemas.microsoft.com/office/drawing/2014/main" id="{41654603-3484-FAD8-33BB-C675BC233C88}"/>
              </a:ext>
            </a:extLst>
          </p:cNvPr>
          <p:cNvSpPr txBox="1"/>
          <p:nvPr/>
        </p:nvSpPr>
        <p:spPr>
          <a:xfrm>
            <a:off x="4889744" y="5032113"/>
            <a:ext cx="6551250" cy="1015663"/>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 </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Na de pilot van 6 maanden is het doel om het project Friesland breed aan te bieden, met een product dat inzetbaar is voor alle praktijken in Friesland.</a:t>
            </a:r>
          </a:p>
          <a:p>
            <a:pPr marL="171450" indent="-171450" algn="l">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De ontwikkeling van de innovatie (chat app en implementatieplan) kan nu niet vergoed worden vanuit de </a:t>
            </a:r>
            <a:r>
              <a:rPr lang="nl-NL" sz="1000" dirty="0" err="1">
                <a:solidFill>
                  <a:schemeClr val="tx2"/>
                </a:solidFill>
                <a:latin typeface="Arial" panose="020B0604020202020204" pitchFamily="34" charset="0"/>
                <a:cs typeface="Arial" panose="020B0604020202020204" pitchFamily="34" charset="0"/>
              </a:rPr>
              <a:t>Zvw</a:t>
            </a:r>
            <a:r>
              <a:rPr lang="nl-NL" sz="1000" dirty="0">
                <a:solidFill>
                  <a:schemeClr val="tx2"/>
                </a:solidFill>
                <a:latin typeface="Arial" panose="020B0604020202020204" pitchFamily="34" charset="0"/>
                <a:cs typeface="Arial" panose="020B0604020202020204" pitchFamily="34" charset="0"/>
              </a:rPr>
              <a:t> zorg, maar er is een mogelijkheid dat kosten na 2026 vergoed kunnen worden onder de nieuwe Module Service en Bereikbaarheid.</a:t>
            </a:r>
            <a:endParaRPr lang="nl-NL" sz="1000" b="1" dirty="0">
              <a:solidFill>
                <a:schemeClr val="tx2"/>
              </a:solidFill>
              <a:latin typeface="Arial" panose="020B0604020202020204" pitchFamily="34" charset="0"/>
              <a:cs typeface="Arial" panose="020B0604020202020204" pitchFamily="34" charset="0"/>
            </a:endParaRPr>
          </a:p>
        </p:txBody>
      </p:sp>
      <p:sp>
        <p:nvSpPr>
          <p:cNvPr id="16" name="Tekstvak 15">
            <a:extLst>
              <a:ext uri="{FF2B5EF4-FFF2-40B4-BE49-F238E27FC236}">
                <a16:creationId xmlns:a16="http://schemas.microsoft.com/office/drawing/2014/main" id="{EC0ACED0-5660-93FC-7D2A-D27DC9830F22}"/>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2024 - 2026</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164B62DF-73FC-E7B0-E068-3FA60C440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29" y="1403687"/>
            <a:ext cx="810104" cy="810104"/>
          </a:xfrm>
          <a:prstGeom prst="rect">
            <a:avLst/>
          </a:prstGeom>
        </p:spPr>
      </p:pic>
      <p:pic>
        <p:nvPicPr>
          <p:cNvPr id="18" name="Afbeelding 17">
            <a:extLst>
              <a:ext uri="{FF2B5EF4-FFF2-40B4-BE49-F238E27FC236}">
                <a16:creationId xmlns:a16="http://schemas.microsoft.com/office/drawing/2014/main" id="{24EDA207-69BD-FCB1-BD48-DCBF22E91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34" y="5045636"/>
            <a:ext cx="788143" cy="788143"/>
          </a:xfrm>
          <a:prstGeom prst="rect">
            <a:avLst/>
          </a:prstGeom>
        </p:spPr>
      </p:pic>
      <p:pic>
        <p:nvPicPr>
          <p:cNvPr id="19" name="Afbeelding 18">
            <a:extLst>
              <a:ext uri="{FF2B5EF4-FFF2-40B4-BE49-F238E27FC236}">
                <a16:creationId xmlns:a16="http://schemas.microsoft.com/office/drawing/2014/main" id="{B563A80F-BADD-FCDC-A208-7556C5A9E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69" y="3976770"/>
            <a:ext cx="789145" cy="789145"/>
          </a:xfrm>
          <a:prstGeom prst="rect">
            <a:avLst/>
          </a:prstGeom>
        </p:spPr>
      </p:pic>
      <p:pic>
        <p:nvPicPr>
          <p:cNvPr id="21" name="Afbeelding 20">
            <a:extLst>
              <a:ext uri="{FF2B5EF4-FFF2-40B4-BE49-F238E27FC236}">
                <a16:creationId xmlns:a16="http://schemas.microsoft.com/office/drawing/2014/main" id="{FC31378C-D2FF-ED2C-4914-69B0D5AD8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645" y="5032694"/>
            <a:ext cx="648547" cy="648547"/>
          </a:xfrm>
          <a:prstGeom prst="rect">
            <a:avLst/>
          </a:prstGeom>
        </p:spPr>
      </p:pic>
      <p:sp>
        <p:nvSpPr>
          <p:cNvPr id="4" name="Tekstvak 3">
            <a:extLst>
              <a:ext uri="{FF2B5EF4-FFF2-40B4-BE49-F238E27FC236}">
                <a16:creationId xmlns:a16="http://schemas.microsoft.com/office/drawing/2014/main" id="{610EDA5F-C783-9DCA-2C2E-80CCD71BA81E}"/>
              </a:ext>
            </a:extLst>
          </p:cNvPr>
          <p:cNvSpPr txBox="1"/>
          <p:nvPr/>
        </p:nvSpPr>
        <p:spPr>
          <a:xfrm>
            <a:off x="1377556" y="2643444"/>
            <a:ext cx="10055721" cy="1200329"/>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Begeleiden personeel dat de huisartspraktijken tijdens </a:t>
            </a:r>
            <a:r>
              <a:rPr lang="nl-NL" sz="1000" dirty="0" err="1">
                <a:solidFill>
                  <a:schemeClr val="tx2"/>
                </a:solidFill>
                <a:latin typeface="Arial" panose="020B0604020202020204" pitchFamily="34" charset="0"/>
                <a:cs typeface="Arial" panose="020B0604020202020204" pitchFamily="34" charset="0"/>
              </a:rPr>
              <a:t>onboarding</a:t>
            </a:r>
            <a:r>
              <a:rPr lang="nl-NL" sz="1000" dirty="0">
                <a:solidFill>
                  <a:schemeClr val="tx2"/>
                </a:solidFill>
                <a:latin typeface="Arial" panose="020B0604020202020204" pitchFamily="34" charset="0"/>
                <a:cs typeface="Arial" panose="020B0604020202020204" pitchFamily="34" charset="0"/>
              </a:rPr>
              <a:t> en implementatiefase.</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Implementatie van de software bij huisartsen en aanbieden als </a:t>
            </a:r>
            <a:r>
              <a:rPr lang="nl-NL" sz="1000" dirty="0" err="1">
                <a:solidFill>
                  <a:schemeClr val="tx2"/>
                </a:solidFill>
                <a:latin typeface="Arial" panose="020B0604020202020204" pitchFamily="34" charset="0"/>
                <a:cs typeface="Arial" panose="020B0604020202020204" pitchFamily="34" charset="0"/>
              </a:rPr>
              <a:t>white</a:t>
            </a:r>
            <a:r>
              <a:rPr lang="nl-NL" sz="1000" dirty="0">
                <a:solidFill>
                  <a:schemeClr val="tx2"/>
                </a:solidFill>
                <a:latin typeface="Arial" panose="020B0604020202020204" pitchFamily="34" charset="0"/>
                <a:cs typeface="Arial" panose="020B0604020202020204" pitchFamily="34" charset="0"/>
              </a:rPr>
              <a:t>-label oplossing.</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Schaalbaar maken van de software voor verdere uitrol.</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Vereenvoudigen van identificatieverplichting met </a:t>
            </a:r>
            <a:r>
              <a:rPr lang="nl-NL" sz="1000" dirty="0" err="1">
                <a:solidFill>
                  <a:schemeClr val="tx2"/>
                </a:solidFill>
                <a:latin typeface="Arial" panose="020B0604020202020204" pitchFamily="34" charset="0"/>
                <a:cs typeface="Arial" panose="020B0604020202020204" pitchFamily="34" charset="0"/>
              </a:rPr>
              <a:t>DigiD</a:t>
            </a:r>
            <a:r>
              <a:rPr lang="nl-NL" sz="1000" dirty="0">
                <a:solidFill>
                  <a:schemeClr val="tx2"/>
                </a:solidFill>
                <a:latin typeface="Arial" panose="020B0604020202020204" pitchFamily="34" charset="0"/>
                <a:cs typeface="Arial" panose="020B0604020202020204" pitchFamily="34" charset="0"/>
              </a:rPr>
              <a:t>-koppeling.</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Aanbieden van maatwerkinnovatie op verzoek van praktijken.</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Het effect van de innovatie wordt gemeten en beoordeeld met verzekeraar en deelnemende praktijken. Begeleiding om data breed beschikbaar te krijgen.</a:t>
            </a:r>
          </a:p>
        </p:txBody>
      </p:sp>
      <p:pic>
        <p:nvPicPr>
          <p:cNvPr id="5" name="Afbeelding 4">
            <a:extLst>
              <a:ext uri="{FF2B5EF4-FFF2-40B4-BE49-F238E27FC236}">
                <a16:creationId xmlns:a16="http://schemas.microsoft.com/office/drawing/2014/main" id="{0C72A979-9AA9-28A6-71A0-7C25B71CA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13" y="2811716"/>
            <a:ext cx="809101" cy="809101"/>
          </a:xfrm>
          <a:prstGeom prst="rect">
            <a:avLst/>
          </a:prstGeom>
        </p:spPr>
      </p:pic>
    </p:spTree>
    <p:extLst>
      <p:ext uri="{BB962C8B-B14F-4D97-AF65-F5344CB8AC3E}">
        <p14:creationId xmlns:p14="http://schemas.microsoft.com/office/powerpoint/2010/main" val="349368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D75E-F91E-CB0A-A67E-4DB3BAFDB0C5}"/>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C5512509-EE5A-CAE2-D3B2-A27632CFA0FC}"/>
              </a:ext>
            </a:extLst>
          </p:cNvPr>
          <p:cNvSpPr txBox="1">
            <a:spLocks/>
          </p:cNvSpPr>
          <p:nvPr/>
        </p:nvSpPr>
        <p:spPr>
          <a:xfrm>
            <a:off x="850265" y="299095"/>
            <a:ext cx="7276698"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160 Inwonerparticipatie vanuit de leefwereld</a:t>
            </a:r>
          </a:p>
        </p:txBody>
      </p:sp>
      <p:sp>
        <p:nvSpPr>
          <p:cNvPr id="7" name="Titel 1">
            <a:extLst>
              <a:ext uri="{FF2B5EF4-FFF2-40B4-BE49-F238E27FC236}">
                <a16:creationId xmlns:a16="http://schemas.microsoft.com/office/drawing/2014/main" id="{436F9BA2-31FD-D36E-3A23-450E9CC9FBB3}"/>
              </a:ext>
            </a:extLst>
          </p:cNvPr>
          <p:cNvSpPr txBox="1">
            <a:spLocks/>
          </p:cNvSpPr>
          <p:nvPr/>
        </p:nvSpPr>
        <p:spPr>
          <a:xfrm>
            <a:off x="8364071" y="299094"/>
            <a:ext cx="2442788" cy="1047059"/>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nl-NL" sz="1600" dirty="0">
                <a:solidFill>
                  <a:schemeClr val="bg1"/>
                </a:solidFill>
                <a:latin typeface="Arial" panose="020B0604020202020204" pitchFamily="34" charset="0"/>
                <a:ea typeface="+mn-ea"/>
                <a:cs typeface="Arial" panose="020B0604020202020204" pitchFamily="34" charset="0"/>
              </a:rPr>
              <a:t>Een overdraagbare methodiek voor participatie vanuit de leefwereld</a:t>
            </a:r>
          </a:p>
        </p:txBody>
      </p:sp>
      <p:sp>
        <p:nvSpPr>
          <p:cNvPr id="3" name="Tekstvak 2">
            <a:extLst>
              <a:ext uri="{FF2B5EF4-FFF2-40B4-BE49-F238E27FC236}">
                <a16:creationId xmlns:a16="http://schemas.microsoft.com/office/drawing/2014/main" id="{B1F8861C-5292-2A8A-BA6E-4C1B427ECEE2}"/>
              </a:ext>
            </a:extLst>
          </p:cNvPr>
          <p:cNvSpPr txBox="1"/>
          <p:nvPr/>
        </p:nvSpPr>
        <p:spPr>
          <a:xfrm>
            <a:off x="1407885" y="1486940"/>
            <a:ext cx="9398974" cy="569387"/>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Zorgbelang Fryslân wil hét expertisecentrum worden voor inwonerparticipatie in Friesland. Inwoners worden structureel en gelijkwaardig betrokken bij het vormgeven van zorg en welzijn, zodat hun ervaringen en waarden centraal staan in beleid en uitvoering.</a:t>
            </a:r>
          </a:p>
        </p:txBody>
      </p:sp>
      <p:sp>
        <p:nvSpPr>
          <p:cNvPr id="12" name="Tekstvak 11">
            <a:extLst>
              <a:ext uri="{FF2B5EF4-FFF2-40B4-BE49-F238E27FC236}">
                <a16:creationId xmlns:a16="http://schemas.microsoft.com/office/drawing/2014/main" id="{91EE9E17-F98B-F882-3B5A-A67A5454551C}"/>
              </a:ext>
            </a:extLst>
          </p:cNvPr>
          <p:cNvSpPr txBox="1"/>
          <p:nvPr/>
        </p:nvSpPr>
        <p:spPr>
          <a:xfrm>
            <a:off x="1343818" y="3652814"/>
            <a:ext cx="9463040" cy="938719"/>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endParaRPr lang="nl-NL" sz="1100" b="1" dirty="0">
              <a:solidFill>
                <a:schemeClr val="tx2"/>
              </a:solidFill>
              <a:latin typeface="Arial" panose="020B0604020202020204" pitchFamily="34" charset="0"/>
              <a:cs typeface="Arial" panose="020B0604020202020204" pitchFamily="34" charset="0"/>
            </a:endParaRPr>
          </a:p>
          <a:p>
            <a:endParaRPr lang="nl-NL" sz="1100" b="1" dirty="0">
              <a:solidFill>
                <a:schemeClr val="tx2"/>
              </a:solidFill>
              <a:latin typeface="Arial" panose="020B0604020202020204" pitchFamily="34" charset="0"/>
              <a:cs typeface="Arial" panose="020B0604020202020204" pitchFamily="34" charset="0"/>
            </a:endParaRPr>
          </a:p>
          <a:p>
            <a:endParaRPr lang="nl-NL" sz="1100" b="1" dirty="0">
              <a:solidFill>
                <a:schemeClr val="tx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tabLst>
                <a:tab pos="685800" algn="l"/>
              </a:tabLst>
            </a:pPr>
            <a:endParaRPr lang="nl-NL" sz="1100" b="1" dirty="0">
              <a:solidFill>
                <a:schemeClr val="tx2"/>
              </a:solidFill>
              <a:latin typeface="Arial" panose="020B060402020202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59C181E5-BF0F-2727-08EA-6BF5C6F60543}"/>
              </a:ext>
            </a:extLst>
          </p:cNvPr>
          <p:cNvSpPr txBox="1"/>
          <p:nvPr/>
        </p:nvSpPr>
        <p:spPr>
          <a:xfrm>
            <a:off x="1366089" y="4661248"/>
            <a:ext cx="3477380" cy="1323439"/>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685800" algn="l"/>
              </a:tabLst>
            </a:pPr>
            <a:endParaRPr lang="nl-NL" sz="1000" dirty="0">
              <a:latin typeface="Arial" panose="020B0604020202020204" pitchFamily="34" charset="0"/>
              <a:cs typeface="Arial" panose="020B0604020202020204" pitchFamily="34" charset="0"/>
            </a:endParaRPr>
          </a:p>
          <a:p>
            <a:pPr>
              <a:tabLst>
                <a:tab pos="685800" algn="l"/>
              </a:tabLst>
            </a:pPr>
            <a:endParaRPr lang="nl-NL" sz="1000" dirty="0">
              <a:latin typeface="Arial" panose="020B0604020202020204" pitchFamily="34" charset="0"/>
              <a:cs typeface="Arial" panose="020B0604020202020204" pitchFamily="34" charset="0"/>
            </a:endParaRPr>
          </a:p>
        </p:txBody>
      </p:sp>
      <p:sp>
        <p:nvSpPr>
          <p:cNvPr id="14" name="Tekstvak 13">
            <a:extLst>
              <a:ext uri="{FF2B5EF4-FFF2-40B4-BE49-F238E27FC236}">
                <a16:creationId xmlns:a16="http://schemas.microsoft.com/office/drawing/2014/main" id="{46B75FD6-EE87-25E2-042C-D651D038DE09}"/>
              </a:ext>
            </a:extLst>
          </p:cNvPr>
          <p:cNvSpPr txBox="1"/>
          <p:nvPr/>
        </p:nvSpPr>
        <p:spPr>
          <a:xfrm>
            <a:off x="5696863" y="4661247"/>
            <a:ext cx="5129048" cy="1323439"/>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 </a:t>
            </a:r>
          </a:p>
          <a:p>
            <a:pPr algn="l"/>
            <a:endParaRPr lang="nl-NL" sz="1000"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nl-NL" sz="1000" b="1" dirty="0">
              <a:solidFill>
                <a:schemeClr val="tx2"/>
              </a:solidFill>
              <a:latin typeface="Arial" panose="020B0604020202020204" pitchFamily="34" charset="0"/>
              <a:cs typeface="Arial" panose="020B0604020202020204" pitchFamily="34" charset="0"/>
            </a:endParaRPr>
          </a:p>
        </p:txBody>
      </p:sp>
      <p:sp>
        <p:nvSpPr>
          <p:cNvPr id="16" name="Tekstvak 15">
            <a:extLst>
              <a:ext uri="{FF2B5EF4-FFF2-40B4-BE49-F238E27FC236}">
                <a16:creationId xmlns:a16="http://schemas.microsoft.com/office/drawing/2014/main" id="{3F303D0D-AF7D-9B23-72F7-FEB8D978DB48}"/>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2025- 2027</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62DD8969-63C8-3786-38C8-EE0D08DB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29" y="1403687"/>
            <a:ext cx="810104" cy="810104"/>
          </a:xfrm>
          <a:prstGeom prst="rect">
            <a:avLst/>
          </a:prstGeom>
        </p:spPr>
      </p:pic>
      <p:pic>
        <p:nvPicPr>
          <p:cNvPr id="18" name="Afbeelding 17">
            <a:extLst>
              <a:ext uri="{FF2B5EF4-FFF2-40B4-BE49-F238E27FC236}">
                <a16:creationId xmlns:a16="http://schemas.microsoft.com/office/drawing/2014/main" id="{B97FA7AC-312A-18B0-531E-E43B572F1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27" y="4374775"/>
            <a:ext cx="788143" cy="788143"/>
          </a:xfrm>
          <a:prstGeom prst="rect">
            <a:avLst/>
          </a:prstGeom>
        </p:spPr>
      </p:pic>
      <p:pic>
        <p:nvPicPr>
          <p:cNvPr id="19" name="Afbeelding 18">
            <a:extLst>
              <a:ext uri="{FF2B5EF4-FFF2-40B4-BE49-F238E27FC236}">
                <a16:creationId xmlns:a16="http://schemas.microsoft.com/office/drawing/2014/main" id="{911471A0-EA8C-7E5C-D080-C9B2B3246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8" y="3429000"/>
            <a:ext cx="789145" cy="789145"/>
          </a:xfrm>
          <a:prstGeom prst="rect">
            <a:avLst/>
          </a:prstGeom>
        </p:spPr>
      </p:pic>
      <p:pic>
        <p:nvPicPr>
          <p:cNvPr id="21" name="Afbeelding 20">
            <a:extLst>
              <a:ext uri="{FF2B5EF4-FFF2-40B4-BE49-F238E27FC236}">
                <a16:creationId xmlns:a16="http://schemas.microsoft.com/office/drawing/2014/main" id="{6486A87C-D27C-5CD6-C42D-4B008BFBC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789" y="4845151"/>
            <a:ext cx="648547" cy="648547"/>
          </a:xfrm>
          <a:prstGeom prst="rect">
            <a:avLst/>
          </a:prstGeom>
        </p:spPr>
      </p:pic>
      <p:sp>
        <p:nvSpPr>
          <p:cNvPr id="4" name="Tekstvak 3">
            <a:extLst>
              <a:ext uri="{FF2B5EF4-FFF2-40B4-BE49-F238E27FC236}">
                <a16:creationId xmlns:a16="http://schemas.microsoft.com/office/drawing/2014/main" id="{3D630BFD-CD82-6F5E-8D15-3B7A209F72A2}"/>
              </a:ext>
            </a:extLst>
          </p:cNvPr>
          <p:cNvSpPr txBox="1"/>
          <p:nvPr/>
        </p:nvSpPr>
        <p:spPr>
          <a:xfrm>
            <a:off x="1344321" y="2197114"/>
            <a:ext cx="9462538" cy="1384995"/>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lvl="0"/>
            <a:endParaRPr lang="nl-NL" sz="1200" b="1" dirty="0">
              <a:solidFill>
                <a:schemeClr val="tx2"/>
              </a:solidFill>
              <a:latin typeface="Arial" panose="020B0604020202020204" pitchFamily="34" charset="0"/>
              <a:cs typeface="Arial" panose="020B0604020202020204" pitchFamily="34" charset="0"/>
            </a:endParaRPr>
          </a:p>
          <a:p>
            <a:pPr lvl="0"/>
            <a:endParaRPr lang="nl-NL" sz="1200" b="1" dirty="0">
              <a:solidFill>
                <a:schemeClr val="tx2"/>
              </a:solidFill>
              <a:latin typeface="Arial" panose="020B0604020202020204" pitchFamily="34" charset="0"/>
              <a:cs typeface="Arial" panose="020B0604020202020204" pitchFamily="34" charset="0"/>
            </a:endParaRPr>
          </a:p>
          <a:p>
            <a:pPr lvl="0"/>
            <a:endParaRPr lang="nl-NL" sz="1200" b="1" dirty="0">
              <a:solidFill>
                <a:schemeClr val="tx2"/>
              </a:solidFill>
              <a:latin typeface="Arial" panose="020B0604020202020204" pitchFamily="34" charset="0"/>
              <a:cs typeface="Arial" panose="020B0604020202020204" pitchFamily="34" charset="0"/>
            </a:endParaRPr>
          </a:p>
          <a:p>
            <a:pPr lvl="0"/>
            <a:endParaRPr lang="nl-NL" sz="1200" b="1" dirty="0">
              <a:solidFill>
                <a:schemeClr val="tx2"/>
              </a:solidFill>
              <a:latin typeface="Arial" panose="020B0604020202020204" pitchFamily="34" charset="0"/>
              <a:cs typeface="Arial" panose="020B0604020202020204" pitchFamily="34" charset="0"/>
            </a:endParaRPr>
          </a:p>
          <a:p>
            <a:pPr lvl="0"/>
            <a:endParaRPr lang="nl-NL" sz="1200" b="1" dirty="0">
              <a:solidFill>
                <a:schemeClr val="tx2"/>
              </a:solidFill>
              <a:latin typeface="Arial" panose="020B0604020202020204" pitchFamily="34" charset="0"/>
              <a:cs typeface="Arial" panose="020B0604020202020204" pitchFamily="34" charset="0"/>
            </a:endParaRPr>
          </a:p>
          <a:p>
            <a:pPr lvl="0"/>
            <a:endParaRPr lang="nl-NL" sz="1200" b="1"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CE79F603-A212-9B53-3308-F72372489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69" y="2493512"/>
            <a:ext cx="809101" cy="809101"/>
          </a:xfrm>
          <a:prstGeom prst="rect">
            <a:avLst/>
          </a:prstGeom>
        </p:spPr>
      </p:pic>
      <p:sp>
        <p:nvSpPr>
          <p:cNvPr id="11" name="Rectangle 4">
            <a:extLst>
              <a:ext uri="{FF2B5EF4-FFF2-40B4-BE49-F238E27FC236}">
                <a16:creationId xmlns:a16="http://schemas.microsoft.com/office/drawing/2014/main" id="{07616A5F-4DCB-8C7E-C0E2-0A4C0BE52029}"/>
              </a:ext>
            </a:extLst>
          </p:cNvPr>
          <p:cNvSpPr>
            <a:spLocks noChangeArrowheads="1"/>
          </p:cNvSpPr>
          <p:nvPr/>
        </p:nvSpPr>
        <p:spPr bwMode="auto">
          <a:xfrm>
            <a:off x="1473213" y="2386183"/>
            <a:ext cx="924557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Ontwikkeling van een overdraagbare methodiek voor participatie vanuit de leefwereld, samen met partners. </a:t>
            </a:r>
          </a:p>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Praktijktoepassing in drie casussen (bijv. WLZ, GGZ, wijkgericht werken). </a:t>
            </a:r>
          </a:p>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Scholing en begeleiding van participatiebegeleiders. </a:t>
            </a:r>
          </a:p>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Opbouw van een provinciaal netwerk van professionals en ervaringsdeskundigen. </a:t>
            </a:r>
          </a:p>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Verbinding en versterking van bestaande raden en participatieorganen.</a:t>
            </a:r>
          </a:p>
          <a:p>
            <a:pPr marL="171450" lvl="0" indent="-171450" eaLnBrk="0" fontAlgn="base" hangingPunct="0">
              <a:spcBef>
                <a:spcPct val="0"/>
              </a:spcBef>
              <a:spcAft>
                <a:spcPct val="0"/>
              </a:spcAft>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Speciale aandacht voor digitale participatie, bijdragen aan de transformatie naar gezondheid en het betrekken van een bredere groep burgers zodat inwonersparticipatie in de zorg echt versterkt wordt – niet alleen als stem, maar ook als bewustwording en actieve betrokkenheid.</a:t>
            </a:r>
            <a:endParaRPr lang="nl-NL" altLang="nl-NL" sz="1000" dirty="0">
              <a:solidFill>
                <a:schemeClr val="tx2"/>
              </a:solidFill>
              <a:latin typeface="Arial" panose="020B0604020202020204" pitchFamily="34" charset="0"/>
              <a:cs typeface="Arial" panose="020B0604020202020204" pitchFamily="34" charset="0"/>
            </a:endParaRPr>
          </a:p>
        </p:txBody>
      </p:sp>
      <p:sp>
        <p:nvSpPr>
          <p:cNvPr id="20" name="Rectangle 6">
            <a:extLst>
              <a:ext uri="{FF2B5EF4-FFF2-40B4-BE49-F238E27FC236}">
                <a16:creationId xmlns:a16="http://schemas.microsoft.com/office/drawing/2014/main" id="{259C876E-FD5F-97AB-43C6-D4ABCA7765D8}"/>
              </a:ext>
            </a:extLst>
          </p:cNvPr>
          <p:cNvSpPr>
            <a:spLocks noChangeArrowheads="1"/>
          </p:cNvSpPr>
          <p:nvPr/>
        </p:nvSpPr>
        <p:spPr bwMode="auto">
          <a:xfrm>
            <a:off x="1473213" y="3817354"/>
            <a:ext cx="70551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Een breed toepasbare methodiek en een praktische </a:t>
            </a:r>
            <a:r>
              <a:rPr lang="nl-NL" altLang="nl-NL" sz="1000" dirty="0" err="1">
                <a:solidFill>
                  <a:schemeClr val="tx2"/>
                </a:solidFill>
                <a:latin typeface="Arial" panose="020B0604020202020204" pitchFamily="34" charset="0"/>
                <a:cs typeface="Arial" panose="020B0604020202020204" pitchFamily="34" charset="0"/>
              </a:rPr>
              <a:t>toolkit</a:t>
            </a:r>
            <a:r>
              <a:rPr lang="nl-NL" altLang="nl-NL" sz="1000" dirty="0">
                <a:solidFill>
                  <a:schemeClr val="tx2"/>
                </a:solidFill>
                <a:latin typeface="Arial" panose="020B0604020202020204" pitchFamily="34" charset="0"/>
                <a:cs typeface="Arial" panose="020B0604020202020204" pitchFamily="34" charset="0"/>
              </a:rPr>
              <a:t>. </a:t>
            </a:r>
          </a:p>
          <a:p>
            <a:pPr marL="17145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Drie uitgewerkte en geëvalueerde praktijkcasussen. </a:t>
            </a:r>
          </a:p>
          <a:p>
            <a:pPr marL="17145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Actief netwerk van participatieprofessionals en inwoners. </a:t>
            </a:r>
          </a:p>
          <a:p>
            <a:pPr marL="17145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Structurele gesprekspartners in de zorgtransformatie, betere toegang tot zorg, minder bureaucratie en meer maatwerk </a:t>
            </a:r>
          </a:p>
        </p:txBody>
      </p:sp>
      <p:sp>
        <p:nvSpPr>
          <p:cNvPr id="22" name="Rectangle 7">
            <a:extLst>
              <a:ext uri="{FF2B5EF4-FFF2-40B4-BE49-F238E27FC236}">
                <a16:creationId xmlns:a16="http://schemas.microsoft.com/office/drawing/2014/main" id="{9BBDED1F-5CD8-9874-2C97-908CD7BF9F24}"/>
              </a:ext>
            </a:extLst>
          </p:cNvPr>
          <p:cNvSpPr>
            <a:spLocks noChangeArrowheads="1"/>
          </p:cNvSpPr>
          <p:nvPr/>
        </p:nvSpPr>
        <p:spPr bwMode="auto">
          <a:xfrm>
            <a:off x="1427485" y="4815137"/>
            <a:ext cx="31387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Minstens 150 actieve inwoners, ervaringsdeskundigen en leden van participatieorganen direct betrokken. </a:t>
            </a:r>
          </a:p>
          <a:p>
            <a:pPr marL="171450" lvl="0" indent="-171450" eaLnBrk="0" fontAlgn="base" hangingPunct="0">
              <a:spcBef>
                <a:spcPct val="0"/>
              </a:spcBef>
              <a:spcAft>
                <a:spcPct val="0"/>
              </a:spcAft>
              <a:buFont typeface="Arial" panose="020B0604020202020204" pitchFamily="34" charset="0"/>
              <a:buChar char="•"/>
            </a:pPr>
            <a:r>
              <a:rPr lang="nl-NL" altLang="nl-NL" sz="1000" dirty="0">
                <a:solidFill>
                  <a:schemeClr val="tx2"/>
                </a:solidFill>
                <a:latin typeface="Arial" panose="020B0604020202020204" pitchFamily="34" charset="0"/>
                <a:cs typeface="Arial" panose="020B0604020202020204" pitchFamily="34" charset="0"/>
              </a:rPr>
              <a:t>Indirect profiteren duizenden inwoners van betere afstemming tussen beleid en leefwereld, meer maatwerk en versterking van eigen regie. </a:t>
            </a:r>
          </a:p>
        </p:txBody>
      </p:sp>
      <p:sp>
        <p:nvSpPr>
          <p:cNvPr id="25" name="Tekstvak 24">
            <a:extLst>
              <a:ext uri="{FF2B5EF4-FFF2-40B4-BE49-F238E27FC236}">
                <a16:creationId xmlns:a16="http://schemas.microsoft.com/office/drawing/2014/main" id="{11CF02CA-A6D8-E020-8AFD-AF18622FE1E2}"/>
              </a:ext>
            </a:extLst>
          </p:cNvPr>
          <p:cNvSpPr txBox="1"/>
          <p:nvPr/>
        </p:nvSpPr>
        <p:spPr>
          <a:xfrm>
            <a:off x="5761980" y="4830536"/>
            <a:ext cx="4876147" cy="1015663"/>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1000" dirty="0">
                <a:solidFill>
                  <a:schemeClr val="tx2"/>
                </a:solidFill>
                <a:latin typeface="Arial" panose="020B0604020202020204" pitchFamily="34" charset="0"/>
                <a:cs typeface="Arial" panose="020B0604020202020204" pitchFamily="34" charset="0"/>
              </a:rPr>
              <a:t>Methodiek wordt opgenomen in werkwijzen van zorgorganisaties en gemeenten.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1000" dirty="0">
                <a:solidFill>
                  <a:schemeClr val="tx2"/>
                </a:solidFill>
                <a:latin typeface="Arial" panose="020B0604020202020204" pitchFamily="34" charset="0"/>
                <a:cs typeface="Arial" panose="020B0604020202020204" pitchFamily="34" charset="0"/>
              </a:rPr>
              <a:t>Netwerk wordt voortgezet als zelfstandige overlegstructuur.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1000" dirty="0">
                <a:solidFill>
                  <a:schemeClr val="tx2"/>
                </a:solidFill>
                <a:latin typeface="Arial" panose="020B0604020202020204" pitchFamily="34" charset="0"/>
                <a:cs typeface="Arial" panose="020B0604020202020204" pitchFamily="34" charset="0"/>
              </a:rPr>
              <a:t>Jaarlijkse netwerkdagen en digitale bijeenkomsten.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1000" dirty="0">
                <a:solidFill>
                  <a:schemeClr val="tx2"/>
                </a:solidFill>
                <a:latin typeface="Arial" panose="020B0604020202020204" pitchFamily="34" charset="0"/>
                <a:cs typeface="Arial" panose="020B0604020202020204" pitchFamily="34" charset="0"/>
              </a:rPr>
              <a:t>Toolkit maakt overdracht naar andere regio’s mogelijk.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1000" dirty="0">
                <a:solidFill>
                  <a:schemeClr val="tx2"/>
                </a:solidFill>
                <a:latin typeface="Arial" panose="020B0604020202020204" pitchFamily="34" charset="0"/>
                <a:cs typeface="Arial" panose="020B0604020202020204" pitchFamily="34" charset="0"/>
              </a:rPr>
              <a:t>Structurele inbedding via programmacyclus van Zorgbelang Fryslân en samenwerking met gemeenten. </a:t>
            </a:r>
          </a:p>
        </p:txBody>
      </p:sp>
    </p:spTree>
    <p:extLst>
      <p:ext uri="{BB962C8B-B14F-4D97-AF65-F5344CB8AC3E}">
        <p14:creationId xmlns:p14="http://schemas.microsoft.com/office/powerpoint/2010/main" val="354430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3B8D-55BF-ACE5-5B3F-69A40FAE1D17}"/>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B4CA21B3-4D05-2D3E-711C-DC0A43288748}"/>
              </a:ext>
            </a:extLst>
          </p:cNvPr>
          <p:cNvSpPr txBox="1">
            <a:spLocks/>
          </p:cNvSpPr>
          <p:nvPr/>
        </p:nvSpPr>
        <p:spPr>
          <a:xfrm>
            <a:off x="782989" y="533900"/>
            <a:ext cx="7977684" cy="8091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200" b="1" dirty="0">
                <a:solidFill>
                  <a:schemeClr val="tx2"/>
                </a:solidFill>
                <a:latin typeface="Arial" panose="020B0604020202020204" pitchFamily="34" charset="0"/>
                <a:cs typeface="Arial" panose="020B0604020202020204" pitchFamily="34" charset="0"/>
              </a:rPr>
              <a:t>DS 161 Volwassenen naar Gezond(er) Gewicht</a:t>
            </a:r>
            <a:endParaRPr lang="nl-NL" sz="2000" dirty="0">
              <a:latin typeface="Arial" panose="020B0604020202020204" pitchFamily="34" charset="0"/>
              <a:cs typeface="Arial" panose="020B0604020202020204" pitchFamily="34" charset="0"/>
            </a:endParaRPr>
          </a:p>
          <a:p>
            <a:pPr algn="l"/>
            <a:endParaRPr lang="nl-NL" sz="2000" b="1" dirty="0">
              <a:solidFill>
                <a:schemeClr val="tx2"/>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1214A90A-F9FF-793F-DD8D-944783DF1896}"/>
              </a:ext>
            </a:extLst>
          </p:cNvPr>
          <p:cNvSpPr txBox="1">
            <a:spLocks/>
          </p:cNvSpPr>
          <p:nvPr/>
        </p:nvSpPr>
        <p:spPr>
          <a:xfrm>
            <a:off x="8760673" y="185137"/>
            <a:ext cx="2387090" cy="1161250"/>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nl-NL" sz="1600" dirty="0">
                <a:solidFill>
                  <a:schemeClr val="bg1"/>
                </a:solidFill>
                <a:latin typeface="Arial" panose="020B0604020202020204" pitchFamily="34" charset="0"/>
                <a:ea typeface="+mn-ea"/>
                <a:cs typeface="Arial" panose="020B0604020202020204" pitchFamily="34" charset="0"/>
              </a:rPr>
              <a:t>Gedragsverandering door begeleiding en samenwerking bij overgewicht</a:t>
            </a:r>
          </a:p>
        </p:txBody>
      </p:sp>
      <p:sp>
        <p:nvSpPr>
          <p:cNvPr id="3" name="Tekstvak 2">
            <a:extLst>
              <a:ext uri="{FF2B5EF4-FFF2-40B4-BE49-F238E27FC236}">
                <a16:creationId xmlns:a16="http://schemas.microsoft.com/office/drawing/2014/main" id="{95DC5C98-6499-C58E-1BCB-FA7D4F4EC60E}"/>
              </a:ext>
            </a:extLst>
          </p:cNvPr>
          <p:cNvSpPr txBox="1"/>
          <p:nvPr/>
        </p:nvSpPr>
        <p:spPr>
          <a:xfrm>
            <a:off x="1401910" y="1455687"/>
            <a:ext cx="9729510" cy="103105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Het project in Heerenveen richt zich op het terugdringen van overgewicht en obesitas bij volwassenen via een integrale aanpak met sterke verbinding tussen het medische en sociale domein. Er is extra aandacht voor 18-40 jarigen en inwoners met een lage sociaaleconomische status</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Binnen 1,5 jaar meetbare verbeteringen realiseren in casusregie, samenwerking tussen domeinen en toeleiding naar passende zorg/ondersteuning.</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Minimaal 120 inwoners worden begeleid door de centrale zorgcoördinator (CZC), met als doel dat minstens 80% succesvol wordt doorgeleid naar passende zorg of ondersteuning.</a:t>
            </a:r>
          </a:p>
        </p:txBody>
      </p:sp>
      <p:sp>
        <p:nvSpPr>
          <p:cNvPr id="12" name="Tekstvak 11">
            <a:extLst>
              <a:ext uri="{FF2B5EF4-FFF2-40B4-BE49-F238E27FC236}">
                <a16:creationId xmlns:a16="http://schemas.microsoft.com/office/drawing/2014/main" id="{B4A082E3-AD0F-4220-CA24-4E445ADF63BD}"/>
              </a:ext>
            </a:extLst>
          </p:cNvPr>
          <p:cNvSpPr txBox="1"/>
          <p:nvPr/>
        </p:nvSpPr>
        <p:spPr>
          <a:xfrm>
            <a:off x="1401854" y="3407094"/>
            <a:ext cx="9745854" cy="1031051"/>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Minimaal 120 inwoners begeleid.</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Structurele samenwerking tussen zorg en welzijn.</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Minimaal 80% succesvol doorgeleid naar passende zorg/ondersteuning.</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Inzicht in benodigde begeleiding en randvoorwaarden voor structurele inzet van de CZC.</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Versterkte ketensamenwerking en duurzame borging van de aanpak.</a:t>
            </a:r>
          </a:p>
        </p:txBody>
      </p:sp>
      <p:sp>
        <p:nvSpPr>
          <p:cNvPr id="13" name="Tekstvak 12">
            <a:extLst>
              <a:ext uri="{FF2B5EF4-FFF2-40B4-BE49-F238E27FC236}">
                <a16:creationId xmlns:a16="http://schemas.microsoft.com/office/drawing/2014/main" id="{B60F7874-9E75-3DA0-42CA-AD8044EE3842}"/>
              </a:ext>
            </a:extLst>
          </p:cNvPr>
          <p:cNvSpPr txBox="1"/>
          <p:nvPr/>
        </p:nvSpPr>
        <p:spPr>
          <a:xfrm>
            <a:off x="1411954" y="4513057"/>
            <a:ext cx="4684046" cy="861774"/>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Inwoners worden actief betrokken via gesprekken, vragenlijsten en samenwerking met wijk-sleutelfiguren. </a:t>
            </a:r>
          </a:p>
          <a:p>
            <a:pPr marL="285750" indent="-285750">
              <a:buFont typeface="Arial" panose="020B0604020202020204" pitchFamily="34" charset="0"/>
              <a:buChar char="•"/>
              <a:tabLst>
                <a:tab pos="685800" algn="l"/>
              </a:tabLst>
            </a:pPr>
            <a:r>
              <a:rPr lang="nl-NL" sz="1000" dirty="0">
                <a:solidFill>
                  <a:schemeClr val="tx2"/>
                </a:solidFill>
                <a:latin typeface="Arial" panose="020B0604020202020204" pitchFamily="34" charset="0"/>
                <a:cs typeface="Arial" panose="020B0604020202020204" pitchFamily="34" charset="0"/>
              </a:rPr>
              <a:t>Er wordt gewerkt aan bewustwording, signalering en laagdrempelige activiteiten.</a:t>
            </a:r>
          </a:p>
        </p:txBody>
      </p:sp>
      <p:sp>
        <p:nvSpPr>
          <p:cNvPr id="14" name="Tekstvak 13">
            <a:extLst>
              <a:ext uri="{FF2B5EF4-FFF2-40B4-BE49-F238E27FC236}">
                <a16:creationId xmlns:a16="http://schemas.microsoft.com/office/drawing/2014/main" id="{710556EE-24ED-BE8D-ACFE-49C9EAC26FF6}"/>
              </a:ext>
            </a:extLst>
          </p:cNvPr>
          <p:cNvSpPr txBox="1"/>
          <p:nvPr/>
        </p:nvSpPr>
        <p:spPr>
          <a:xfrm>
            <a:off x="7070286" y="4540539"/>
            <a:ext cx="4077477" cy="861774"/>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Bij succes wordt de CZC structureel ingebed in de werkwijze van minimaal één organisatie. De aanpak wordt verankerd in beleid en netwerk, met structurele financiering via AZWA-middelen of gemeentelijke budgetten. </a:t>
            </a:r>
          </a:p>
        </p:txBody>
      </p:sp>
      <p:sp>
        <p:nvSpPr>
          <p:cNvPr id="16" name="Tekstvak 15">
            <a:extLst>
              <a:ext uri="{FF2B5EF4-FFF2-40B4-BE49-F238E27FC236}">
                <a16:creationId xmlns:a16="http://schemas.microsoft.com/office/drawing/2014/main" id="{54309240-B022-BE56-45B5-1E5D67336F81}"/>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2025- 2027</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CCF44B2B-0EF7-23B0-9E6D-96F5F6AC5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29" y="1403687"/>
            <a:ext cx="810104" cy="810104"/>
          </a:xfrm>
          <a:prstGeom prst="rect">
            <a:avLst/>
          </a:prstGeom>
        </p:spPr>
      </p:pic>
      <p:pic>
        <p:nvPicPr>
          <p:cNvPr id="18" name="Afbeelding 17">
            <a:extLst>
              <a:ext uri="{FF2B5EF4-FFF2-40B4-BE49-F238E27FC236}">
                <a16:creationId xmlns:a16="http://schemas.microsoft.com/office/drawing/2014/main" id="{847E495B-5A7A-ED49-7757-71A738C54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72" y="4946472"/>
            <a:ext cx="788143" cy="788143"/>
          </a:xfrm>
          <a:prstGeom prst="rect">
            <a:avLst/>
          </a:prstGeom>
        </p:spPr>
      </p:pic>
      <p:pic>
        <p:nvPicPr>
          <p:cNvPr id="19" name="Afbeelding 18">
            <a:extLst>
              <a:ext uri="{FF2B5EF4-FFF2-40B4-BE49-F238E27FC236}">
                <a16:creationId xmlns:a16="http://schemas.microsoft.com/office/drawing/2014/main" id="{DC8D5DC4-5D5E-0B0E-A64F-82F9420DA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9" y="3497323"/>
            <a:ext cx="789145" cy="789145"/>
          </a:xfrm>
          <a:prstGeom prst="rect">
            <a:avLst/>
          </a:prstGeom>
        </p:spPr>
      </p:pic>
      <p:pic>
        <p:nvPicPr>
          <p:cNvPr id="21" name="Afbeelding 20">
            <a:extLst>
              <a:ext uri="{FF2B5EF4-FFF2-40B4-BE49-F238E27FC236}">
                <a16:creationId xmlns:a16="http://schemas.microsoft.com/office/drawing/2014/main" id="{32C5AD5C-E927-13EB-5D88-0C40163BC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781" y="4653031"/>
            <a:ext cx="648547" cy="648547"/>
          </a:xfrm>
          <a:prstGeom prst="rect">
            <a:avLst/>
          </a:prstGeom>
        </p:spPr>
      </p:pic>
      <p:sp>
        <p:nvSpPr>
          <p:cNvPr id="4" name="Tekstvak 3">
            <a:extLst>
              <a:ext uri="{FF2B5EF4-FFF2-40B4-BE49-F238E27FC236}">
                <a16:creationId xmlns:a16="http://schemas.microsoft.com/office/drawing/2014/main" id="{0D7E66B6-ABBD-B700-3F3F-7852E1250A37}"/>
              </a:ext>
            </a:extLst>
          </p:cNvPr>
          <p:cNvSpPr txBox="1"/>
          <p:nvPr/>
        </p:nvSpPr>
        <p:spPr>
          <a:xfrm>
            <a:off x="1401910" y="2562741"/>
            <a:ext cx="9745853" cy="769441"/>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pPr lvl="0"/>
            <a:r>
              <a:rPr lang="nl-NL" sz="1000" dirty="0">
                <a:solidFill>
                  <a:schemeClr val="tx2"/>
                </a:solidFill>
                <a:latin typeface="Arial" panose="020B0604020202020204" pitchFamily="34" charset="0"/>
                <a:cs typeface="Arial" panose="020B0604020202020204" pitchFamily="34" charset="0"/>
              </a:rPr>
              <a:t>De CZC (rol van welzijnscoach en POH) begeleidt inwoners op basis van positieve gezondheid, met gemiddeld 10 gesprekken per deelnemer. Er wordt actief samengewerkt met minimaal 5 verschillende zorg- en welzijnspartijen. De aanpak is integraal en </a:t>
            </a:r>
            <a:r>
              <a:rPr lang="nl-NL" sz="1000" dirty="0" err="1">
                <a:solidFill>
                  <a:schemeClr val="tx2"/>
                </a:solidFill>
                <a:latin typeface="Arial" panose="020B0604020202020204" pitchFamily="34" charset="0"/>
                <a:cs typeface="Arial" panose="020B0604020202020204" pitchFamily="34" charset="0"/>
              </a:rPr>
              <a:t>domeinoverstijgend</a:t>
            </a:r>
            <a:r>
              <a:rPr lang="nl-NL" sz="1000" dirty="0">
                <a:solidFill>
                  <a:schemeClr val="tx2"/>
                </a:solidFill>
                <a:latin typeface="Arial" panose="020B0604020202020204" pitchFamily="34" charset="0"/>
                <a:cs typeface="Arial" panose="020B0604020202020204" pitchFamily="34" charset="0"/>
              </a:rPr>
              <a:t>, met monitoring van voortgang en effect via vragenlijsten en feedbackmomenten</a:t>
            </a:r>
            <a:r>
              <a:rPr lang="nl-NL" sz="1200" b="1" dirty="0">
                <a:solidFill>
                  <a:schemeClr val="tx2"/>
                </a:solidFill>
                <a:latin typeface="Arial" panose="020B0604020202020204" pitchFamily="34" charset="0"/>
                <a:cs typeface="Arial" panose="020B0604020202020204" pitchFamily="34" charset="0"/>
              </a:rPr>
              <a:t>.</a:t>
            </a:r>
            <a:endParaRPr lang="nl-NL" sz="1000" dirty="0">
              <a:solidFill>
                <a:schemeClr val="tx2"/>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40FE6C3-5CFC-A1E3-6B7B-A57051A87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246" y="2419118"/>
            <a:ext cx="809101" cy="809101"/>
          </a:xfrm>
          <a:prstGeom prst="rect">
            <a:avLst/>
          </a:prstGeom>
        </p:spPr>
      </p:pic>
    </p:spTree>
    <p:extLst>
      <p:ext uri="{BB962C8B-B14F-4D97-AF65-F5344CB8AC3E}">
        <p14:creationId xmlns:p14="http://schemas.microsoft.com/office/powerpoint/2010/main" val="245982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6A603-6DA7-BABC-77BF-D3F17A980390}"/>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A1880539-5C7C-FEB2-1D09-C9307F064428}"/>
              </a:ext>
            </a:extLst>
          </p:cNvPr>
          <p:cNvSpPr txBox="1">
            <a:spLocks/>
          </p:cNvSpPr>
          <p:nvPr/>
        </p:nvSpPr>
        <p:spPr>
          <a:xfrm>
            <a:off x="1325308" y="406555"/>
            <a:ext cx="8475435" cy="737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solidFill>
                  <a:schemeClr val="tx2"/>
                </a:solidFill>
                <a:latin typeface="Arial" panose="020B0604020202020204" pitchFamily="34" charset="0"/>
                <a:cs typeface="Arial" panose="020B0604020202020204" pitchFamily="34" charset="0"/>
              </a:rPr>
              <a:t>DS 162 Care2Change</a:t>
            </a:r>
          </a:p>
        </p:txBody>
      </p:sp>
      <p:sp>
        <p:nvSpPr>
          <p:cNvPr id="7" name="Titel 1">
            <a:extLst>
              <a:ext uri="{FF2B5EF4-FFF2-40B4-BE49-F238E27FC236}">
                <a16:creationId xmlns:a16="http://schemas.microsoft.com/office/drawing/2014/main" id="{93FE7379-FFFD-4EEF-F988-AA6E0B70D57E}"/>
              </a:ext>
            </a:extLst>
          </p:cNvPr>
          <p:cNvSpPr txBox="1">
            <a:spLocks/>
          </p:cNvSpPr>
          <p:nvPr/>
        </p:nvSpPr>
        <p:spPr>
          <a:xfrm>
            <a:off x="7680197" y="220719"/>
            <a:ext cx="2646734" cy="1156357"/>
          </a:xfrm>
          <a:prstGeom prst="rect">
            <a:avLst/>
          </a:prstGeom>
          <a:solidFill>
            <a:schemeClr val="accent5">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nl-NL" sz="1600" dirty="0">
                <a:solidFill>
                  <a:schemeClr val="bg1"/>
                </a:solidFill>
                <a:latin typeface="Arial" panose="020B0604020202020204" pitchFamily="34" charset="0"/>
                <a:ea typeface="+mn-ea"/>
                <a:cs typeface="Arial" panose="020B0604020202020204" pitchFamily="34" charset="0"/>
              </a:rPr>
              <a:t>Samenwerkingsproject dat zich richt op het verduurzamen van de zorgsector in Noord-Nederland</a:t>
            </a:r>
          </a:p>
        </p:txBody>
      </p:sp>
      <p:sp>
        <p:nvSpPr>
          <p:cNvPr id="3" name="Tekstvak 2">
            <a:extLst>
              <a:ext uri="{FF2B5EF4-FFF2-40B4-BE49-F238E27FC236}">
                <a16:creationId xmlns:a16="http://schemas.microsoft.com/office/drawing/2014/main" id="{AAD74CEC-6182-B48C-614C-A7BF147534EE}"/>
              </a:ext>
            </a:extLst>
          </p:cNvPr>
          <p:cNvSpPr txBox="1"/>
          <p:nvPr/>
        </p:nvSpPr>
        <p:spPr>
          <a:xfrm>
            <a:off x="1375955" y="1492765"/>
            <a:ext cx="8984279" cy="569387"/>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Doel </a:t>
            </a:r>
          </a:p>
          <a:p>
            <a:r>
              <a:rPr lang="nl-NL" sz="1000" dirty="0">
                <a:solidFill>
                  <a:schemeClr val="tx2"/>
                </a:solidFill>
                <a:latin typeface="Arial" panose="020B0604020202020204" pitchFamily="34" charset="0"/>
                <a:cs typeface="Arial" panose="020B0604020202020204" pitchFamily="34" charset="0"/>
              </a:rPr>
              <a:t>Care2Change versnelt de verduurzaming van de zorg in Noord‑Nederland door het verminderen van materiaalgebruik, CO₂‑uitstoot en afval. Dit gebeurt via circulaire oplossingen zoals hergebruik, </a:t>
            </a:r>
            <a:r>
              <a:rPr lang="nl-NL" sz="1000" dirty="0" err="1">
                <a:solidFill>
                  <a:schemeClr val="tx2"/>
                </a:solidFill>
                <a:latin typeface="Arial" panose="020B0604020202020204" pitchFamily="34" charset="0"/>
                <a:cs typeface="Arial" panose="020B0604020202020204" pitchFamily="34" charset="0"/>
              </a:rPr>
              <a:t>redesign</a:t>
            </a:r>
            <a:r>
              <a:rPr lang="nl-NL" sz="1000" dirty="0">
                <a:solidFill>
                  <a:schemeClr val="tx2"/>
                </a:solidFill>
                <a:latin typeface="Arial" panose="020B0604020202020204" pitchFamily="34" charset="0"/>
                <a:cs typeface="Arial" panose="020B0604020202020204" pitchFamily="34" charset="0"/>
              </a:rPr>
              <a:t> en recycling.</a:t>
            </a:r>
          </a:p>
        </p:txBody>
      </p:sp>
      <p:sp>
        <p:nvSpPr>
          <p:cNvPr id="12" name="Tekstvak 11">
            <a:extLst>
              <a:ext uri="{FF2B5EF4-FFF2-40B4-BE49-F238E27FC236}">
                <a16:creationId xmlns:a16="http://schemas.microsoft.com/office/drawing/2014/main" id="{A14A668A-9622-B062-1895-93929CFD5EEE}"/>
              </a:ext>
            </a:extLst>
          </p:cNvPr>
          <p:cNvSpPr txBox="1"/>
          <p:nvPr/>
        </p:nvSpPr>
        <p:spPr>
          <a:xfrm>
            <a:off x="1344148" y="3817865"/>
            <a:ext cx="9011110" cy="738664"/>
          </a:xfrm>
          <a:prstGeom prst="rect">
            <a:avLst/>
          </a:prstGeom>
          <a:noFill/>
          <a:ln w="28575">
            <a:solidFill>
              <a:srgbClr val="2DB5B2"/>
            </a:solidFill>
          </a:ln>
        </p:spPr>
        <p:txBody>
          <a:bodyPr wrap="square" rtlCol="0">
            <a:spAutoFit/>
          </a:bodyPr>
          <a:lstStyle/>
          <a:p>
            <a:r>
              <a:rPr lang="nl-NL" sz="1100" b="1" dirty="0">
                <a:solidFill>
                  <a:schemeClr val="tx2"/>
                </a:solidFill>
                <a:latin typeface="Arial" panose="020B0604020202020204" pitchFamily="34" charset="0"/>
                <a:cs typeface="Arial" panose="020B0604020202020204" pitchFamily="34" charset="0"/>
              </a:rPr>
              <a:t>Resultaat</a:t>
            </a:r>
          </a:p>
          <a:p>
            <a:r>
              <a:rPr lang="nl-NL" sz="1000" dirty="0">
                <a:solidFill>
                  <a:schemeClr val="tx2"/>
                </a:solidFill>
                <a:latin typeface="Arial" panose="020B0604020202020204" pitchFamily="34" charset="0"/>
                <a:cs typeface="Arial" panose="020B0604020202020204" pitchFamily="34" charset="0"/>
              </a:rPr>
              <a:t>Een toegankelijk beslissingsplatform met milieu‑impactgegevens van medische producten. Uitgevoerde pilots in o.a. UMCG en Martini met herbruikbare alternatieven. Ontwikkelde trainingsmodules, inkooprichtlijnen, CIRCO‑tracks en praktische </a:t>
            </a:r>
            <a:r>
              <a:rPr lang="nl-NL" sz="1000" dirty="0" err="1">
                <a:solidFill>
                  <a:schemeClr val="tx2"/>
                </a:solidFill>
                <a:latin typeface="Arial" panose="020B0604020202020204" pitchFamily="34" charset="0"/>
                <a:cs typeface="Arial" panose="020B0604020202020204" pitchFamily="34" charset="0"/>
              </a:rPr>
              <a:t>toolkits</a:t>
            </a:r>
            <a:r>
              <a:rPr lang="nl-NL" sz="1000" dirty="0">
                <a:solidFill>
                  <a:schemeClr val="tx2"/>
                </a:solidFill>
                <a:latin typeface="Arial" panose="020B0604020202020204" pitchFamily="34" charset="0"/>
                <a:cs typeface="Arial" panose="020B0604020202020204" pitchFamily="34" charset="0"/>
              </a:rPr>
              <a:t> voor implementatie.</a:t>
            </a:r>
          </a:p>
          <a:p>
            <a:endParaRPr lang="nl-NL" sz="1100" b="1" dirty="0">
              <a:solidFill>
                <a:schemeClr val="tx2"/>
              </a:solidFill>
              <a:latin typeface="Arial" panose="020B060402020202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DEE4FE0F-C1C8-C831-3884-6AF0FB1C7B8D}"/>
              </a:ext>
            </a:extLst>
          </p:cNvPr>
          <p:cNvSpPr txBox="1"/>
          <p:nvPr/>
        </p:nvSpPr>
        <p:spPr>
          <a:xfrm>
            <a:off x="1329663" y="4688448"/>
            <a:ext cx="3224447" cy="861774"/>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Burger </a:t>
            </a:r>
          </a:p>
          <a:p>
            <a:r>
              <a:rPr lang="nl-NL" sz="1000" dirty="0">
                <a:solidFill>
                  <a:schemeClr val="tx2"/>
                </a:solidFill>
                <a:latin typeface="Arial" panose="020B0604020202020204" pitchFamily="34" charset="0"/>
                <a:cs typeface="Arial" panose="020B0604020202020204" pitchFamily="34" charset="0"/>
              </a:rPr>
              <a:t>Een kleinere ecologische voetafdruk van zorginstellingen: minder afval, lagere CO₂‑uitstoot en een gezondere leefomgeving. Dit draagt bij aan betaalbare zorg en een toekomstbestendige regio.</a:t>
            </a:r>
          </a:p>
        </p:txBody>
      </p:sp>
      <p:sp>
        <p:nvSpPr>
          <p:cNvPr id="14" name="Tekstvak 13">
            <a:extLst>
              <a:ext uri="{FF2B5EF4-FFF2-40B4-BE49-F238E27FC236}">
                <a16:creationId xmlns:a16="http://schemas.microsoft.com/office/drawing/2014/main" id="{9D17A3C5-C2AB-7FA9-9314-0CA622B43D18}"/>
              </a:ext>
            </a:extLst>
          </p:cNvPr>
          <p:cNvSpPr txBox="1"/>
          <p:nvPr/>
        </p:nvSpPr>
        <p:spPr>
          <a:xfrm>
            <a:off x="5587314" y="4720114"/>
            <a:ext cx="4767944" cy="861774"/>
          </a:xfrm>
          <a:prstGeom prst="rect">
            <a:avLst/>
          </a:prstGeom>
          <a:noFill/>
          <a:ln w="28575">
            <a:solidFill>
              <a:srgbClr val="2DB5B2"/>
            </a:solidFill>
          </a:ln>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Borging</a:t>
            </a:r>
          </a:p>
          <a:p>
            <a:r>
              <a:rPr lang="nl-NL" sz="1000" dirty="0">
                <a:solidFill>
                  <a:schemeClr val="tx2"/>
                </a:solidFill>
                <a:latin typeface="Arial" panose="020B0604020202020204" pitchFamily="34" charset="0"/>
                <a:cs typeface="Arial" panose="020B0604020202020204" pitchFamily="34" charset="0"/>
              </a:rPr>
              <a:t>De resultaten worden structureel ingebed via het bestuurlijk netwerk Duurzame Zorg Noord‑Nederland, uitbreiding van het consortium en aansluiting bij bestaande regionale en landelijke duurzaamheidsprogramma’s. Hiermee kunnen oplossingen blijvend worden geïmplementeerd en opgeschaald. </a:t>
            </a:r>
          </a:p>
        </p:txBody>
      </p:sp>
      <p:sp>
        <p:nvSpPr>
          <p:cNvPr id="16" name="Tekstvak 15">
            <a:extLst>
              <a:ext uri="{FF2B5EF4-FFF2-40B4-BE49-F238E27FC236}">
                <a16:creationId xmlns:a16="http://schemas.microsoft.com/office/drawing/2014/main" id="{EB24ED44-7276-1178-2E90-94ACF389268A}"/>
              </a:ext>
            </a:extLst>
          </p:cNvPr>
          <p:cNvSpPr txBox="1"/>
          <p:nvPr/>
        </p:nvSpPr>
        <p:spPr>
          <a:xfrm>
            <a:off x="9581676" y="6395864"/>
            <a:ext cx="1857378" cy="276999"/>
          </a:xfrm>
          <a:prstGeom prst="rect">
            <a:avLst/>
          </a:prstGeom>
          <a:solidFill>
            <a:srgbClr val="33CCCC"/>
          </a:solidFill>
          <a:ln>
            <a:noFill/>
          </a:ln>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Looptijd: </a:t>
            </a:r>
            <a:r>
              <a:rPr lang="nl-NL" sz="1200" dirty="0">
                <a:solidFill>
                  <a:schemeClr val="bg1"/>
                </a:solidFill>
                <a:latin typeface="Arial" panose="020B0604020202020204" pitchFamily="34" charset="0"/>
                <a:cs typeface="Arial" panose="020B0604020202020204" pitchFamily="34" charset="0"/>
              </a:rPr>
              <a:t>2025- 2027</a:t>
            </a:r>
            <a:endParaRPr lang="nl-NL" sz="1200" dirty="0">
              <a:solidFill>
                <a:schemeClr val="tx2"/>
              </a:solidFill>
              <a:latin typeface="Arial" panose="020B0604020202020204" pitchFamily="34" charset="0"/>
              <a:cs typeface="Arial" panose="020B0604020202020204" pitchFamily="34" charset="0"/>
            </a:endParaRPr>
          </a:p>
        </p:txBody>
      </p:sp>
      <p:pic>
        <p:nvPicPr>
          <p:cNvPr id="15" name="Afbeelding 14">
            <a:extLst>
              <a:ext uri="{FF2B5EF4-FFF2-40B4-BE49-F238E27FC236}">
                <a16:creationId xmlns:a16="http://schemas.microsoft.com/office/drawing/2014/main" id="{C7897F6D-8DBD-A4D7-E534-D4E9C374B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1377076"/>
            <a:ext cx="810104" cy="810104"/>
          </a:xfrm>
          <a:prstGeom prst="rect">
            <a:avLst/>
          </a:prstGeom>
        </p:spPr>
      </p:pic>
      <p:pic>
        <p:nvPicPr>
          <p:cNvPr id="18" name="Afbeelding 17">
            <a:extLst>
              <a:ext uri="{FF2B5EF4-FFF2-40B4-BE49-F238E27FC236}">
                <a16:creationId xmlns:a16="http://schemas.microsoft.com/office/drawing/2014/main" id="{FAD48E59-4883-E3A2-6341-D5C095AD3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87" y="4821426"/>
            <a:ext cx="788143" cy="788143"/>
          </a:xfrm>
          <a:prstGeom prst="rect">
            <a:avLst/>
          </a:prstGeom>
        </p:spPr>
      </p:pic>
      <p:pic>
        <p:nvPicPr>
          <p:cNvPr id="19" name="Afbeelding 18">
            <a:extLst>
              <a:ext uri="{FF2B5EF4-FFF2-40B4-BE49-F238E27FC236}">
                <a16:creationId xmlns:a16="http://schemas.microsoft.com/office/drawing/2014/main" id="{3E8A8BC2-C51A-23DD-94FB-2797B8E97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83" y="3817865"/>
            <a:ext cx="789145" cy="789145"/>
          </a:xfrm>
          <a:prstGeom prst="rect">
            <a:avLst/>
          </a:prstGeom>
        </p:spPr>
      </p:pic>
      <p:pic>
        <p:nvPicPr>
          <p:cNvPr id="21" name="Afbeelding 20">
            <a:extLst>
              <a:ext uri="{FF2B5EF4-FFF2-40B4-BE49-F238E27FC236}">
                <a16:creationId xmlns:a16="http://schemas.microsoft.com/office/drawing/2014/main" id="{CD537162-593B-97C2-7D78-7083185D2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438" y="4826727"/>
            <a:ext cx="648547" cy="648547"/>
          </a:xfrm>
          <a:prstGeom prst="rect">
            <a:avLst/>
          </a:prstGeom>
        </p:spPr>
      </p:pic>
      <p:sp>
        <p:nvSpPr>
          <p:cNvPr id="4" name="Tekstvak 3">
            <a:extLst>
              <a:ext uri="{FF2B5EF4-FFF2-40B4-BE49-F238E27FC236}">
                <a16:creationId xmlns:a16="http://schemas.microsoft.com/office/drawing/2014/main" id="{4E93EFE0-DC50-27ED-D190-41927B8E19C4}"/>
              </a:ext>
            </a:extLst>
          </p:cNvPr>
          <p:cNvSpPr txBox="1"/>
          <p:nvPr/>
        </p:nvSpPr>
        <p:spPr>
          <a:xfrm>
            <a:off x="1352658" y="2177841"/>
            <a:ext cx="9007576" cy="1508105"/>
          </a:xfrm>
          <a:prstGeom prst="rect">
            <a:avLst/>
          </a:prstGeom>
          <a:noFill/>
          <a:ln w="28575">
            <a:solidFill>
              <a:srgbClr val="2DB5B2"/>
            </a:solidFill>
          </a:ln>
        </p:spPr>
        <p:txBody>
          <a:bodyPr wrap="square" rtlCol="0">
            <a:spAutoFit/>
          </a:bodyPr>
          <a:lstStyle/>
          <a:p>
            <a:pPr lvl="0"/>
            <a:r>
              <a:rPr lang="nl-NL" sz="1200" b="1" dirty="0">
                <a:solidFill>
                  <a:schemeClr val="tx2"/>
                </a:solidFill>
                <a:latin typeface="Arial" panose="020B0604020202020204" pitchFamily="34" charset="0"/>
                <a:cs typeface="Arial" panose="020B0604020202020204" pitchFamily="34" charset="0"/>
              </a:rPr>
              <a:t>Werkwijze</a:t>
            </a:r>
          </a:p>
          <a:p>
            <a:r>
              <a:rPr lang="nl-NL" sz="1000" dirty="0">
                <a:solidFill>
                  <a:schemeClr val="tx2"/>
                </a:solidFill>
                <a:latin typeface="Arial" panose="020B0604020202020204" pitchFamily="34" charset="0"/>
                <a:cs typeface="Arial" panose="020B0604020202020204" pitchFamily="34" charset="0"/>
              </a:rPr>
              <a:t>Er wordt gewerkt met zes werkpakketten:</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monitoring van materiaalstromen, </a:t>
            </a:r>
          </a:p>
          <a:p>
            <a:pPr marL="171450" indent="-171450">
              <a:buFont typeface="Arial" panose="020B0604020202020204" pitchFamily="34" charset="0"/>
              <a:buChar char="•"/>
            </a:pPr>
            <a:r>
              <a:rPr lang="nl-NL" sz="1000" dirty="0" err="1">
                <a:solidFill>
                  <a:schemeClr val="tx2"/>
                </a:solidFill>
                <a:latin typeface="Arial" panose="020B0604020202020204" pitchFamily="34" charset="0"/>
                <a:cs typeface="Arial" panose="020B0604020202020204" pitchFamily="34" charset="0"/>
              </a:rPr>
              <a:t>ifecycle</a:t>
            </a:r>
            <a:r>
              <a:rPr lang="nl-NL" sz="1000" dirty="0">
                <a:solidFill>
                  <a:schemeClr val="tx2"/>
                </a:solidFill>
                <a:latin typeface="Arial" panose="020B0604020202020204" pitchFamily="34" charset="0"/>
                <a:cs typeface="Arial" panose="020B0604020202020204" pitchFamily="34" charset="0"/>
              </a:rPr>
              <a:t>‑analyses (LCA),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pilots voor herbruikbare producten,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product‑</a:t>
            </a:r>
            <a:r>
              <a:rPr lang="nl-NL" sz="1000" dirty="0" err="1">
                <a:solidFill>
                  <a:schemeClr val="tx2"/>
                </a:solidFill>
                <a:latin typeface="Arial" panose="020B0604020202020204" pitchFamily="34" charset="0"/>
                <a:cs typeface="Arial" panose="020B0604020202020204" pitchFamily="34" charset="0"/>
              </a:rPr>
              <a:t>redesign</a:t>
            </a:r>
            <a:r>
              <a:rPr lang="nl-NL" sz="1000" dirty="0">
                <a:solidFill>
                  <a:schemeClr val="tx2"/>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gedragsverandering in de zorgpraktijk en ontwikkeling van inkooprichtlijnen, </a:t>
            </a:r>
          </a:p>
          <a:p>
            <a:pPr marL="171450" indent="-171450">
              <a:buFont typeface="Arial" panose="020B0604020202020204" pitchFamily="34" charset="0"/>
              <a:buChar char="•"/>
            </a:pPr>
            <a:r>
              <a:rPr lang="nl-NL" sz="1000" dirty="0">
                <a:solidFill>
                  <a:schemeClr val="tx2"/>
                </a:solidFill>
                <a:latin typeface="Arial" panose="020B0604020202020204" pitchFamily="34" charset="0"/>
                <a:cs typeface="Arial" panose="020B0604020202020204" pitchFamily="34" charset="0"/>
              </a:rPr>
              <a:t>trainingen en </a:t>
            </a:r>
            <a:r>
              <a:rPr lang="nl-NL" sz="1000" dirty="0" err="1">
                <a:solidFill>
                  <a:schemeClr val="tx2"/>
                </a:solidFill>
                <a:latin typeface="Arial" panose="020B0604020202020204" pitchFamily="34" charset="0"/>
                <a:cs typeface="Arial" panose="020B0604020202020204" pitchFamily="34" charset="0"/>
              </a:rPr>
              <a:t>toolkits</a:t>
            </a:r>
            <a:r>
              <a:rPr lang="nl-NL" sz="1000" dirty="0">
                <a:solidFill>
                  <a:schemeClr val="tx2"/>
                </a:solidFill>
                <a:latin typeface="Arial" panose="020B0604020202020204" pitchFamily="34" charset="0"/>
                <a:cs typeface="Arial" panose="020B0604020202020204" pitchFamily="34" charset="0"/>
              </a:rPr>
              <a:t>. </a:t>
            </a:r>
          </a:p>
          <a:p>
            <a:r>
              <a:rPr lang="nl-NL" sz="1000" dirty="0">
                <a:solidFill>
                  <a:schemeClr val="tx2"/>
                </a:solidFill>
                <a:latin typeface="Arial" panose="020B0604020202020204" pitchFamily="34" charset="0"/>
                <a:cs typeface="Arial" panose="020B0604020202020204" pitchFamily="34" charset="0"/>
              </a:rPr>
              <a:t>Samenwerking vindt plaats tussen zorginstellingen, kennispartners, bedrijven en overheden.   </a:t>
            </a:r>
          </a:p>
        </p:txBody>
      </p:sp>
      <p:pic>
        <p:nvPicPr>
          <p:cNvPr id="5" name="Afbeelding 4">
            <a:extLst>
              <a:ext uri="{FF2B5EF4-FFF2-40B4-BE49-F238E27FC236}">
                <a16:creationId xmlns:a16="http://schemas.microsoft.com/office/drawing/2014/main" id="{B6B3B56B-7E50-FBE1-E118-D349B795B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27" y="2497006"/>
            <a:ext cx="809101" cy="809101"/>
          </a:xfrm>
          <a:prstGeom prst="rect">
            <a:avLst/>
          </a:prstGeom>
        </p:spPr>
      </p:pic>
    </p:spTree>
    <p:extLst>
      <p:ext uri="{BB962C8B-B14F-4D97-AF65-F5344CB8AC3E}">
        <p14:creationId xmlns:p14="http://schemas.microsoft.com/office/powerpoint/2010/main" val="286126294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D31E315-7627-4586-867A-63D9DE8FC916}">
  <we:reference id="3fd72b8e-15a5-4ff7-b428-a5c648ce30b2" version="3.0.0.2"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DB68130C196D4BA35E42B9BB355EDC" ma:contentTypeVersion="15" ma:contentTypeDescription="Een nieuw document maken." ma:contentTypeScope="" ma:versionID="b307c5c54c11c38b90d3b476b33ff32f">
  <xsd:schema xmlns:xsd="http://www.w3.org/2001/XMLSchema" xmlns:xs="http://www.w3.org/2001/XMLSchema" xmlns:p="http://schemas.microsoft.com/office/2006/metadata/properties" xmlns:ns2="5bd78e57-57d2-4369-a1a4-e61cb59172a4" xmlns:ns3="7eedd001-7a62-422d-ade4-c9b2da466fff" targetNamespace="http://schemas.microsoft.com/office/2006/metadata/properties" ma:root="true" ma:fieldsID="212c7d6af783b7383f4047050dd49abf" ns2:_="" ns3:_="">
    <xsd:import namespace="5bd78e57-57d2-4369-a1a4-e61cb59172a4"/>
    <xsd:import namespace="7eedd001-7a62-422d-ade4-c9b2da466ff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78e57-57d2-4369-a1a4-e61cb5917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e825c23e-dd67-47de-a8d0-9968326c9ab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edd001-7a62-422d-ade4-c9b2da466ff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f85615a-df35-4b05-8cc0-e77ff8abf3b8}" ma:internalName="TaxCatchAll" ma:showField="CatchAllData" ma:web="7eedd001-7a62-422d-ade4-c9b2da466f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edd001-7a62-422d-ade4-c9b2da466fff" xsi:nil="true"/>
    <lcf76f155ced4ddcb4097134ff3c332f xmlns="5bd78e57-57d2-4369-a1a4-e61cb59172a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6AE2B3-99CE-4571-9E8E-B0B3001E7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78e57-57d2-4369-a1a4-e61cb59172a4"/>
    <ds:schemaRef ds:uri="7eedd001-7a62-422d-ade4-c9b2da466f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5FA99D-9E5C-4005-9FCE-63FD87370168}">
  <ds:schemaRefs>
    <ds:schemaRef ds:uri="http://schemas.microsoft.com/office/2006/metadata/properties"/>
    <ds:schemaRef ds:uri="http://schemas.microsoft.com/office/infopath/2007/PartnerControls"/>
    <ds:schemaRef ds:uri="7eedd001-7a62-422d-ade4-c9b2da466fff"/>
    <ds:schemaRef ds:uri="5bd78e57-57d2-4369-a1a4-e61cb59172a4"/>
  </ds:schemaRefs>
</ds:datastoreItem>
</file>

<file path=customXml/itemProps3.xml><?xml version="1.0" encoding="utf-8"?>
<ds:datastoreItem xmlns:ds="http://schemas.openxmlformats.org/officeDocument/2006/customXml" ds:itemID="{EC3BFEED-C7CA-409C-A50D-8DED4F518D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1800</TotalTime>
  <Words>3925</Words>
  <Application>Microsoft Office PowerPoint</Application>
  <PresentationFormat>Breedbeeld</PresentationFormat>
  <Paragraphs>376</Paragraphs>
  <Slides>20</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Arial</vt:lpstr>
      <vt:lpstr>Arial Black</vt:lpstr>
      <vt:lpstr>Calibri</vt:lpstr>
      <vt:lpstr>Calibri Light</vt:lpstr>
      <vt:lpstr>Open sans</vt:lpstr>
      <vt:lpstr>Segoe UI</vt:lpstr>
      <vt:lpstr>Symbol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Jaaroverzicht afgeronde projecten 2025 geplot in een matrix</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Terpstra-Sieperda, H (Henderika)</dc:creator>
  <cp:lastModifiedBy>Jacqueline Vissers (JCM)</cp:lastModifiedBy>
  <cp:revision>28</cp:revision>
  <dcterms:created xsi:type="dcterms:W3CDTF">2021-04-06T13:08:56Z</dcterms:created>
  <dcterms:modified xsi:type="dcterms:W3CDTF">2026-03-10T13:36:20Z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c51b40b-b0d3-4674-939c-d9f10b9a3b25_Enabled">
    <vt:lpwstr>true</vt:lpwstr>
  </property>
  <property fmtid="{D5CDD505-2E9C-101B-9397-08002B2CF9AE}" pid="3" name="MSIP_Label_dc51b40b-b0d3-4674-939c-d9f10b9a3b25_SetDate">
    <vt:lpwstr>2021-12-27T13:15:39Z</vt:lpwstr>
  </property>
  <property fmtid="{D5CDD505-2E9C-101B-9397-08002B2CF9AE}" pid="4" name="MSIP_Label_dc51b40b-b0d3-4674-939c-d9f10b9a3b25_Method">
    <vt:lpwstr>Standard</vt:lpwstr>
  </property>
  <property fmtid="{D5CDD505-2E9C-101B-9397-08002B2CF9AE}" pid="5" name="MSIP_Label_dc51b40b-b0d3-4674-939c-d9f10b9a3b25_Name">
    <vt:lpwstr>Bedrijfsintern</vt:lpwstr>
  </property>
  <property fmtid="{D5CDD505-2E9C-101B-9397-08002B2CF9AE}" pid="6" name="MSIP_Label_dc51b40b-b0d3-4674-939c-d9f10b9a3b25_SiteId">
    <vt:lpwstr>c37ef212-d4a3-44b6-92df-0d1dff85604f</vt:lpwstr>
  </property>
  <property fmtid="{D5CDD505-2E9C-101B-9397-08002B2CF9AE}" pid="7" name="MSIP_Label_dc51b40b-b0d3-4674-939c-d9f10b9a3b25_ActionId">
    <vt:lpwstr>29df8c56-e3d8-44bd-9eea-8c5f05451d90</vt:lpwstr>
  </property>
  <property fmtid="{D5CDD505-2E9C-101B-9397-08002B2CF9AE}" pid="8" name="MSIP_Label_dc51b40b-b0d3-4674-939c-d9f10b9a3b25_ContentBits">
    <vt:lpwstr>0</vt:lpwstr>
  </property>
  <property fmtid="{D5CDD505-2E9C-101B-9397-08002B2CF9AE}" pid="9" name="ContentTypeId">
    <vt:lpwstr>0x010100A7DB68130C196D4BA35E42B9BB355EDC</vt:lpwstr>
  </property>
  <property fmtid="{D5CDD505-2E9C-101B-9397-08002B2CF9AE}" pid="10" name="MediaServiceImageTags">
    <vt:lpwstr/>
  </property>
</Properties>
</file>