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56" r:id="rId5"/>
    <p:sldId id="918" r:id="rId6"/>
    <p:sldId id="378" r:id="rId7"/>
    <p:sldId id="908" r:id="rId8"/>
    <p:sldId id="372" r:id="rId9"/>
    <p:sldId id="2090650878" r:id="rId10"/>
    <p:sldId id="2090650879" r:id="rId11"/>
    <p:sldId id="2090650880" r:id="rId12"/>
    <p:sldId id="2090650881" r:id="rId13"/>
    <p:sldId id="2090650882" r:id="rId14"/>
    <p:sldId id="309" r:id="rId15"/>
    <p:sldId id="2090650877" r:id="rId16"/>
    <p:sldId id="2090650876" r:id="rId17"/>
    <p:sldId id="912" r:id="rId18"/>
    <p:sldId id="913" r:id="rId19"/>
    <p:sldId id="914" r:id="rId20"/>
    <p:sldId id="923" r:id="rId21"/>
    <p:sldId id="924" r:id="rId22"/>
    <p:sldId id="383" r:id="rId23"/>
    <p:sldId id="921" r:id="rId24"/>
    <p:sldId id="922" r:id="rId25"/>
  </p:sldIdLst>
  <p:sldSz cx="12192000" cy="6858000"/>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16FB64C-B543-FEB9-186A-A6F5F622F870}" name="Nynke van der Meulen (NE)" initials="NvdM(" userId="S::Nynke.vdMeulen@defriesland.nl::24af0b1a-626b-4133-8fcc-342c9f4cb457" providerId="AD"/>
  <p188:author id="{08134484-C474-6779-13D3-4C9E039A17B5}" name="Jacqueline Vissers (JCM)" initials="JV" userId="S::Jacqueline.Vissers@defriesland.nl::03861109-ef59-4185-a061-18a9c7f89b5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Meulen van der, NE (Nynke)" initials="MvdN(" lastIdx="7" clrIdx="6">
    <p:extLst>
      <p:ext uri="{19B8F6BF-5375-455C-9EA6-DF929625EA0E}">
        <p15:presenceInfo xmlns:p15="http://schemas.microsoft.com/office/powerpoint/2012/main" userId="S::Nynke.vdMeulen@defriesland.nl::24af0b1a-626b-4133-8fcc-342c9f4cb457" providerId="AD"/>
      </p:ext>
    </p:extLst>
  </p:cmAuthor>
  <p:cmAuthor id="1" name="Meulen vd, Nynke" initials="MvN" lastIdx="11" clrIdx="0">
    <p:extLst>
      <p:ext uri="{19B8F6BF-5375-455C-9EA6-DF929625EA0E}">
        <p15:presenceInfo xmlns:p15="http://schemas.microsoft.com/office/powerpoint/2012/main" userId="S-1-5-21-2076117247-740032707-273882866-9120" providerId="AD"/>
      </p:ext>
    </p:extLst>
  </p:cmAuthor>
  <p:cmAuthor id="8" name="Hofenk, SJ (Steven)" initials="HS(" lastIdx="6" clrIdx="7">
    <p:extLst>
      <p:ext uri="{19B8F6BF-5375-455C-9EA6-DF929625EA0E}">
        <p15:presenceInfo xmlns:p15="http://schemas.microsoft.com/office/powerpoint/2012/main" userId="S::steven.hofenk@defriesland.nl::a6cf1603-fd1b-4eb2-aac9-0ca8ad1d1bd6" providerId="AD"/>
      </p:ext>
    </p:extLst>
  </p:cmAuthor>
  <p:cmAuthor id="2" name="Hofenk, Steven" initials="HS" lastIdx="3" clrIdx="1">
    <p:extLst>
      <p:ext uri="{19B8F6BF-5375-455C-9EA6-DF929625EA0E}">
        <p15:presenceInfo xmlns:p15="http://schemas.microsoft.com/office/powerpoint/2012/main" userId="S-1-5-21-2076117247-740032707-273882866-34635" providerId="AD"/>
      </p:ext>
    </p:extLst>
  </p:cmAuthor>
  <p:cmAuthor id="3" name="Terpstra-Sieperda, Henderika" initials="TH" lastIdx="1" clrIdx="2">
    <p:extLst>
      <p:ext uri="{19B8F6BF-5375-455C-9EA6-DF929625EA0E}">
        <p15:presenceInfo xmlns:p15="http://schemas.microsoft.com/office/powerpoint/2012/main" userId="S-1-5-21-2076117247-740032707-273882866-23203" providerId="AD"/>
      </p:ext>
    </p:extLst>
  </p:cmAuthor>
  <p:cmAuthor id="4" name="Vissers, Jacqueline" initials="VJ" lastIdx="9" clrIdx="3">
    <p:extLst>
      <p:ext uri="{19B8F6BF-5375-455C-9EA6-DF929625EA0E}">
        <p15:presenceInfo xmlns:p15="http://schemas.microsoft.com/office/powerpoint/2012/main" userId="S-1-5-21-2076117247-740032707-273882866-48696" providerId="AD"/>
      </p:ext>
    </p:extLst>
  </p:cmAuthor>
  <p:cmAuthor id="5" name="Vissers, JCM (Jacqueline)" initials="VJ(" lastIdx="8" clrIdx="4">
    <p:extLst>
      <p:ext uri="{19B8F6BF-5375-455C-9EA6-DF929625EA0E}">
        <p15:presenceInfo xmlns:p15="http://schemas.microsoft.com/office/powerpoint/2012/main" userId="S::Jacqueline.Vissers@defriesland.nl::03861109-ef59-4185-a061-18a9c7f89b52" providerId="AD"/>
      </p:ext>
    </p:extLst>
  </p:cmAuthor>
  <p:cmAuthor id="6" name="Terpstra-Sieperda, H (Henderika)" initials="TH(" lastIdx="1" clrIdx="5">
    <p:extLst>
      <p:ext uri="{19B8F6BF-5375-455C-9EA6-DF929625EA0E}">
        <p15:presenceInfo xmlns:p15="http://schemas.microsoft.com/office/powerpoint/2012/main" userId="S::Henderika.Sieperda-Terpstra@defriesland.nl::d8201a05-6e56-41e0-ba3c-624a5b457ad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87" d="100"/>
          <a:sy n="87" d="100"/>
        </p:scale>
        <p:origin x="528" y="29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queline Vissers (JCM)" userId="03861109-ef59-4185-a061-18a9c7f89b52" providerId="ADAL" clId="{F62AE812-5816-4241-8B3B-2D02026DFF7E}"/>
    <pc:docChg chg="modSld">
      <pc:chgData name="Jacqueline Vissers (JCM)" userId="03861109-ef59-4185-a061-18a9c7f89b52" providerId="ADAL" clId="{F62AE812-5816-4241-8B3B-2D02026DFF7E}" dt="2026-02-18T14:26:48.910" v="50" actId="6549"/>
      <pc:docMkLst>
        <pc:docMk/>
      </pc:docMkLst>
      <pc:sldChg chg="addSp modSp mod">
        <pc:chgData name="Jacqueline Vissers (JCM)" userId="03861109-ef59-4185-a061-18a9c7f89b52" providerId="ADAL" clId="{F62AE812-5816-4241-8B3B-2D02026DFF7E}" dt="2026-02-18T14:26:48.910" v="50" actId="6549"/>
        <pc:sldMkLst>
          <pc:docMk/>
          <pc:sldMk cId="270779708" sldId="2090650881"/>
        </pc:sldMkLst>
        <pc:spChg chg="mod">
          <ac:chgData name="Jacqueline Vissers (JCM)" userId="03861109-ef59-4185-a061-18a9c7f89b52" providerId="ADAL" clId="{F62AE812-5816-4241-8B3B-2D02026DFF7E}" dt="2026-02-18T14:26:48.910" v="50" actId="6549"/>
          <ac:spMkLst>
            <pc:docMk/>
            <pc:sldMk cId="270779708" sldId="2090650881"/>
            <ac:spMk id="7" creationId="{2B860DEF-3273-C84C-C285-527E47DF928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433B1BE-33D3-464B-9E49-50ABF9FF9BC2}" type="datetimeFigureOut">
              <a:rPr lang="nl-NL" smtClean="0"/>
              <a:t>18-2-2026</a:t>
            </a:fld>
            <a:endParaRPr lang="nl-NL" dirty="0"/>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8BE5036-8B94-4748-A094-3F3FCFC1E302}" type="slidenum">
              <a:rPr lang="nl-NL" smtClean="0"/>
              <a:t>‹nr.›</a:t>
            </a:fld>
            <a:endParaRPr lang="nl-NL" dirty="0"/>
          </a:p>
        </p:txBody>
      </p:sp>
    </p:spTree>
    <p:extLst>
      <p:ext uri="{BB962C8B-B14F-4D97-AF65-F5344CB8AC3E}">
        <p14:creationId xmlns:p14="http://schemas.microsoft.com/office/powerpoint/2010/main" val="4262466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2</a:t>
            </a:fld>
            <a:endParaRPr lang="nl-NL" kern="0" dirty="0">
              <a:solidFill>
                <a:prstClr val="black"/>
              </a:solidFill>
              <a:sym typeface="Calibri"/>
            </a:endParaRPr>
          </a:p>
        </p:txBody>
      </p:sp>
    </p:spTree>
    <p:extLst>
      <p:ext uri="{BB962C8B-B14F-4D97-AF65-F5344CB8AC3E}">
        <p14:creationId xmlns:p14="http://schemas.microsoft.com/office/powerpoint/2010/main" val="18327565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15</a:t>
            </a:fld>
            <a:endParaRPr lang="nl-NL" kern="0" dirty="0">
              <a:solidFill>
                <a:prstClr val="black"/>
              </a:solidFill>
              <a:sym typeface="Calibri"/>
            </a:endParaRPr>
          </a:p>
        </p:txBody>
      </p:sp>
    </p:spTree>
    <p:extLst>
      <p:ext uri="{BB962C8B-B14F-4D97-AF65-F5344CB8AC3E}">
        <p14:creationId xmlns:p14="http://schemas.microsoft.com/office/powerpoint/2010/main" val="30971780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16</a:t>
            </a:fld>
            <a:endParaRPr lang="nl-NL" kern="0" dirty="0">
              <a:solidFill>
                <a:prstClr val="black"/>
              </a:solidFill>
              <a:sym typeface="Calibri"/>
            </a:endParaRPr>
          </a:p>
        </p:txBody>
      </p:sp>
    </p:spTree>
    <p:extLst>
      <p:ext uri="{BB962C8B-B14F-4D97-AF65-F5344CB8AC3E}">
        <p14:creationId xmlns:p14="http://schemas.microsoft.com/office/powerpoint/2010/main" val="36710220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17</a:t>
            </a:fld>
            <a:endParaRPr lang="nl-NL" kern="0" dirty="0">
              <a:solidFill>
                <a:prstClr val="black"/>
              </a:solidFill>
              <a:sym typeface="Calibri"/>
            </a:endParaRPr>
          </a:p>
        </p:txBody>
      </p:sp>
    </p:spTree>
    <p:extLst>
      <p:ext uri="{BB962C8B-B14F-4D97-AF65-F5344CB8AC3E}">
        <p14:creationId xmlns:p14="http://schemas.microsoft.com/office/powerpoint/2010/main" val="40561085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18</a:t>
            </a:fld>
            <a:endParaRPr lang="nl-NL" kern="0" dirty="0">
              <a:solidFill>
                <a:prstClr val="black"/>
              </a:solidFill>
              <a:sym typeface="Calibri"/>
            </a:endParaRPr>
          </a:p>
        </p:txBody>
      </p:sp>
    </p:spTree>
    <p:extLst>
      <p:ext uri="{BB962C8B-B14F-4D97-AF65-F5344CB8AC3E}">
        <p14:creationId xmlns:p14="http://schemas.microsoft.com/office/powerpoint/2010/main" val="17295063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19</a:t>
            </a:fld>
            <a:endParaRPr lang="nl-NL" kern="0" dirty="0">
              <a:solidFill>
                <a:prstClr val="black"/>
              </a:solidFill>
              <a:sym typeface="Calibri"/>
            </a:endParaRPr>
          </a:p>
        </p:txBody>
      </p:sp>
    </p:spTree>
    <p:extLst>
      <p:ext uri="{BB962C8B-B14F-4D97-AF65-F5344CB8AC3E}">
        <p14:creationId xmlns:p14="http://schemas.microsoft.com/office/powerpoint/2010/main" val="4188381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20</a:t>
            </a:fld>
            <a:endParaRPr lang="nl-NL" kern="0" dirty="0">
              <a:solidFill>
                <a:prstClr val="black"/>
              </a:solidFill>
              <a:sym typeface="Calibri"/>
            </a:endParaRPr>
          </a:p>
        </p:txBody>
      </p:sp>
    </p:spTree>
    <p:extLst>
      <p:ext uri="{BB962C8B-B14F-4D97-AF65-F5344CB8AC3E}">
        <p14:creationId xmlns:p14="http://schemas.microsoft.com/office/powerpoint/2010/main" val="35562296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21</a:t>
            </a:fld>
            <a:endParaRPr lang="nl-NL" kern="0" dirty="0">
              <a:solidFill>
                <a:prstClr val="black"/>
              </a:solidFill>
              <a:sym typeface="Calibri"/>
            </a:endParaRPr>
          </a:p>
        </p:txBody>
      </p:sp>
    </p:spTree>
    <p:extLst>
      <p:ext uri="{BB962C8B-B14F-4D97-AF65-F5344CB8AC3E}">
        <p14:creationId xmlns:p14="http://schemas.microsoft.com/office/powerpoint/2010/main" val="2264842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3</a:t>
            </a:fld>
            <a:endParaRPr lang="nl-NL" kern="0" dirty="0">
              <a:solidFill>
                <a:prstClr val="black"/>
              </a:solidFill>
              <a:sym typeface="Calibri"/>
            </a:endParaRPr>
          </a:p>
        </p:txBody>
      </p:sp>
    </p:spTree>
    <p:extLst>
      <p:ext uri="{BB962C8B-B14F-4D97-AF65-F5344CB8AC3E}">
        <p14:creationId xmlns:p14="http://schemas.microsoft.com/office/powerpoint/2010/main" val="3256878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4</a:t>
            </a:fld>
            <a:endParaRPr lang="nl-NL" kern="0" dirty="0">
              <a:solidFill>
                <a:prstClr val="black"/>
              </a:solidFill>
              <a:sym typeface="Calibri"/>
            </a:endParaRPr>
          </a:p>
        </p:txBody>
      </p:sp>
    </p:spTree>
    <p:extLst>
      <p:ext uri="{BB962C8B-B14F-4D97-AF65-F5344CB8AC3E}">
        <p14:creationId xmlns:p14="http://schemas.microsoft.com/office/powerpoint/2010/main" val="973265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5</a:t>
            </a:fld>
            <a:endParaRPr lang="nl-NL" kern="0" dirty="0">
              <a:solidFill>
                <a:prstClr val="black"/>
              </a:solidFill>
              <a:sym typeface="Calibri"/>
            </a:endParaRPr>
          </a:p>
        </p:txBody>
      </p:sp>
    </p:spTree>
    <p:extLst>
      <p:ext uri="{BB962C8B-B14F-4D97-AF65-F5344CB8AC3E}">
        <p14:creationId xmlns:p14="http://schemas.microsoft.com/office/powerpoint/2010/main" val="1353936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5"/>
          </p:nvPr>
        </p:nvSpPr>
        <p:spPr/>
        <p:txBody>
          <a:bodyPr/>
          <a:lstStyle/>
          <a:p>
            <a:fld id="{EA88A791-D8E8-4C23-A528-EAEB42DC40E7}" type="slidenum">
              <a:rPr lang="nl-NL" smtClean="0"/>
              <a:t>6</a:t>
            </a:fld>
            <a:endParaRPr lang="nl-NL"/>
          </a:p>
        </p:txBody>
      </p:sp>
    </p:spTree>
    <p:extLst>
      <p:ext uri="{BB962C8B-B14F-4D97-AF65-F5344CB8AC3E}">
        <p14:creationId xmlns:p14="http://schemas.microsoft.com/office/powerpoint/2010/main" val="3033936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879475" y="1731963"/>
            <a:ext cx="8316913" cy="4678362"/>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715008" y="13168445"/>
            <a:ext cx="2842047" cy="69560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BCC9898-BD6A-4761-96E9-2F9BB345D0D4}" type="slidenum">
              <a:rPr kumimoji="0" lang="nl-NL" sz="1200" b="0" i="0" u="none" strike="noStrike" kern="0" cap="none" spc="0" normalizeH="0" baseline="0" noProof="0">
                <a:ln>
                  <a:noFill/>
                </a:ln>
                <a:solidFill>
                  <a:prstClr val="black"/>
                </a:solidFill>
                <a:effectLst/>
                <a:uLnTx/>
                <a:uFillTx/>
                <a:latin typeface="Calibri" panose="020F0502020204030204"/>
                <a:ea typeface="+mn-ea"/>
                <a:cs typeface="+mn-cs"/>
                <a:sym typeface="Calibri"/>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nl-NL" sz="1200" b="0" i="0" u="none" strike="noStrike" kern="0" cap="none" spc="0" normalizeH="0" baseline="0" noProof="0" dirty="0">
              <a:ln>
                <a:noFill/>
              </a:ln>
              <a:solidFill>
                <a:prstClr val="black"/>
              </a:solidFill>
              <a:effectLst/>
              <a:uLnTx/>
              <a:uFillTx/>
              <a:latin typeface="Calibri" panose="020F0502020204030204"/>
              <a:ea typeface="+mn-ea"/>
              <a:cs typeface="+mn-cs"/>
              <a:sym typeface="Calibri"/>
            </a:endParaRPr>
          </a:p>
        </p:txBody>
      </p:sp>
    </p:spTree>
    <p:extLst>
      <p:ext uri="{BB962C8B-B14F-4D97-AF65-F5344CB8AC3E}">
        <p14:creationId xmlns:p14="http://schemas.microsoft.com/office/powerpoint/2010/main" val="28588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12</a:t>
            </a:fld>
            <a:endParaRPr lang="nl-NL" kern="0" dirty="0">
              <a:solidFill>
                <a:prstClr val="black"/>
              </a:solidFill>
              <a:sym typeface="Calibri"/>
            </a:endParaRPr>
          </a:p>
        </p:txBody>
      </p:sp>
    </p:spTree>
    <p:extLst>
      <p:ext uri="{BB962C8B-B14F-4D97-AF65-F5344CB8AC3E}">
        <p14:creationId xmlns:p14="http://schemas.microsoft.com/office/powerpoint/2010/main" val="4191070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13</a:t>
            </a:fld>
            <a:endParaRPr lang="nl-NL" kern="0" dirty="0">
              <a:solidFill>
                <a:prstClr val="black"/>
              </a:solidFill>
              <a:sym typeface="Calibri"/>
            </a:endParaRPr>
          </a:p>
        </p:txBody>
      </p:sp>
    </p:spTree>
    <p:extLst>
      <p:ext uri="{BB962C8B-B14F-4D97-AF65-F5344CB8AC3E}">
        <p14:creationId xmlns:p14="http://schemas.microsoft.com/office/powerpoint/2010/main" val="1274866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263650" y="1879600"/>
            <a:ext cx="9028113" cy="50800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a:xfrm>
            <a:off x="3682330" y="14295537"/>
            <a:ext cx="2817048" cy="755144"/>
          </a:xfrm>
          <a:prstGeom prst="rect">
            <a:avLst/>
          </a:prstGeom>
        </p:spPr>
        <p:txBody>
          <a:bodyPr/>
          <a:lstStyle/>
          <a:p>
            <a:pPr>
              <a:defRPr/>
            </a:pPr>
            <a:fld id="{FBCC9898-BD6A-4761-96E9-2F9BB345D0D4}" type="slidenum">
              <a:rPr lang="nl-NL" kern="0">
                <a:solidFill>
                  <a:prstClr val="black"/>
                </a:solidFill>
                <a:sym typeface="Calibri"/>
              </a:rPr>
              <a:pPr>
                <a:defRPr/>
              </a:pPr>
              <a:t>14</a:t>
            </a:fld>
            <a:endParaRPr lang="nl-NL" kern="0" dirty="0">
              <a:solidFill>
                <a:prstClr val="black"/>
              </a:solidFill>
              <a:sym typeface="Calibri"/>
            </a:endParaRPr>
          </a:p>
        </p:txBody>
      </p:sp>
    </p:spTree>
    <p:extLst>
      <p:ext uri="{BB962C8B-B14F-4D97-AF65-F5344CB8AC3E}">
        <p14:creationId xmlns:p14="http://schemas.microsoft.com/office/powerpoint/2010/main" val="3664878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1.emf"/><Relationship Id="rId4" Type="http://schemas.openxmlformats.org/officeDocument/2006/relationships/oleObject" Target="../embeddings/oleObject1.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53DD58-6767-4DB7-BB81-5CDFE74B063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731256CE-F519-417A-ABAA-5B76A059AF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06CB11A7-651F-4F12-B2BC-867EA877CE3E}"/>
              </a:ext>
            </a:extLst>
          </p:cNvPr>
          <p:cNvSpPr>
            <a:spLocks noGrp="1"/>
          </p:cNvSpPr>
          <p:nvPr>
            <p:ph type="dt" sz="half" idx="10"/>
          </p:nvPr>
        </p:nvSpPr>
        <p:spPr/>
        <p:txBody>
          <a:bodyPr/>
          <a:lstStyle/>
          <a:p>
            <a:fld id="{026BA25A-B550-4BDC-A2EB-5EB08B8E1EAB}" type="datetimeFigureOut">
              <a:rPr lang="nl-NL" smtClean="0"/>
              <a:t>18-2-2026</a:t>
            </a:fld>
            <a:endParaRPr lang="nl-NL" dirty="0"/>
          </a:p>
        </p:txBody>
      </p:sp>
      <p:sp>
        <p:nvSpPr>
          <p:cNvPr id="5" name="Tijdelijke aanduiding voor voettekst 4">
            <a:extLst>
              <a:ext uri="{FF2B5EF4-FFF2-40B4-BE49-F238E27FC236}">
                <a16:creationId xmlns:a16="http://schemas.microsoft.com/office/drawing/2014/main" id="{BBDAF0F9-FFD6-4319-AD51-89D69628C122}"/>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93C83B1A-EEF9-4DCE-91FD-02E9983AE8A5}"/>
              </a:ext>
            </a:extLst>
          </p:cNvPr>
          <p:cNvSpPr>
            <a:spLocks noGrp="1"/>
          </p:cNvSpPr>
          <p:nvPr>
            <p:ph type="sldNum" sz="quarter" idx="12"/>
          </p:nvPr>
        </p:nvSpPr>
        <p:spPr/>
        <p:txBody>
          <a:bodyPr/>
          <a:lstStyle/>
          <a:p>
            <a:fld id="{562566BC-CCBF-4F7B-9165-E1586B632D55}" type="slidenum">
              <a:rPr lang="nl-NL" smtClean="0"/>
              <a:t>‹nr.›</a:t>
            </a:fld>
            <a:endParaRPr lang="nl-NL" dirty="0"/>
          </a:p>
        </p:txBody>
      </p:sp>
    </p:spTree>
    <p:extLst>
      <p:ext uri="{BB962C8B-B14F-4D97-AF65-F5344CB8AC3E}">
        <p14:creationId xmlns:p14="http://schemas.microsoft.com/office/powerpoint/2010/main" val="3179084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9B9D97-A64C-441A-A5CD-181CA263938C}"/>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8FC9D78-E49E-4F3E-83DE-213252475DA6}"/>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514D5CB-2342-4412-9BA7-2ACE884CF2B8}"/>
              </a:ext>
            </a:extLst>
          </p:cNvPr>
          <p:cNvSpPr>
            <a:spLocks noGrp="1"/>
          </p:cNvSpPr>
          <p:nvPr>
            <p:ph type="dt" sz="half" idx="10"/>
          </p:nvPr>
        </p:nvSpPr>
        <p:spPr/>
        <p:txBody>
          <a:bodyPr/>
          <a:lstStyle/>
          <a:p>
            <a:fld id="{026BA25A-B550-4BDC-A2EB-5EB08B8E1EAB}" type="datetimeFigureOut">
              <a:rPr lang="nl-NL" smtClean="0"/>
              <a:t>18-2-2026</a:t>
            </a:fld>
            <a:endParaRPr lang="nl-NL" dirty="0"/>
          </a:p>
        </p:txBody>
      </p:sp>
      <p:sp>
        <p:nvSpPr>
          <p:cNvPr id="5" name="Tijdelijke aanduiding voor voettekst 4">
            <a:extLst>
              <a:ext uri="{FF2B5EF4-FFF2-40B4-BE49-F238E27FC236}">
                <a16:creationId xmlns:a16="http://schemas.microsoft.com/office/drawing/2014/main" id="{09CC2E86-90DA-4AF8-AC0F-A020A9A558C6}"/>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0512D9B5-FFAF-4673-9428-B3B76C9EE964}"/>
              </a:ext>
            </a:extLst>
          </p:cNvPr>
          <p:cNvSpPr>
            <a:spLocks noGrp="1"/>
          </p:cNvSpPr>
          <p:nvPr>
            <p:ph type="sldNum" sz="quarter" idx="12"/>
          </p:nvPr>
        </p:nvSpPr>
        <p:spPr/>
        <p:txBody>
          <a:bodyPr/>
          <a:lstStyle/>
          <a:p>
            <a:fld id="{562566BC-CCBF-4F7B-9165-E1586B632D55}" type="slidenum">
              <a:rPr lang="nl-NL" smtClean="0"/>
              <a:t>‹nr.›</a:t>
            </a:fld>
            <a:endParaRPr lang="nl-NL" dirty="0"/>
          </a:p>
        </p:txBody>
      </p:sp>
    </p:spTree>
    <p:extLst>
      <p:ext uri="{BB962C8B-B14F-4D97-AF65-F5344CB8AC3E}">
        <p14:creationId xmlns:p14="http://schemas.microsoft.com/office/powerpoint/2010/main" val="2078576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FCA79A3F-80B9-4B1F-85B9-6143A1EBD6C7}"/>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DE109961-2BA7-4A3A-A853-23D5BFD00C30}"/>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2A21B14-64F8-4646-A40A-2032C60B183A}"/>
              </a:ext>
            </a:extLst>
          </p:cNvPr>
          <p:cNvSpPr>
            <a:spLocks noGrp="1"/>
          </p:cNvSpPr>
          <p:nvPr>
            <p:ph type="dt" sz="half" idx="10"/>
          </p:nvPr>
        </p:nvSpPr>
        <p:spPr/>
        <p:txBody>
          <a:bodyPr/>
          <a:lstStyle/>
          <a:p>
            <a:fld id="{026BA25A-B550-4BDC-A2EB-5EB08B8E1EAB}" type="datetimeFigureOut">
              <a:rPr lang="nl-NL" smtClean="0"/>
              <a:t>18-2-2026</a:t>
            </a:fld>
            <a:endParaRPr lang="nl-NL" dirty="0"/>
          </a:p>
        </p:txBody>
      </p:sp>
      <p:sp>
        <p:nvSpPr>
          <p:cNvPr id="5" name="Tijdelijke aanduiding voor voettekst 4">
            <a:extLst>
              <a:ext uri="{FF2B5EF4-FFF2-40B4-BE49-F238E27FC236}">
                <a16:creationId xmlns:a16="http://schemas.microsoft.com/office/drawing/2014/main" id="{4DF8E5C6-8868-464E-BD1F-8259649B68DF}"/>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9CC8033E-F9BC-431F-857E-373235BC6E12}"/>
              </a:ext>
            </a:extLst>
          </p:cNvPr>
          <p:cNvSpPr>
            <a:spLocks noGrp="1"/>
          </p:cNvSpPr>
          <p:nvPr>
            <p:ph type="sldNum" sz="quarter" idx="12"/>
          </p:nvPr>
        </p:nvSpPr>
        <p:spPr/>
        <p:txBody>
          <a:bodyPr/>
          <a:lstStyle/>
          <a:p>
            <a:fld id="{562566BC-CCBF-4F7B-9165-E1586B632D55}" type="slidenum">
              <a:rPr lang="nl-NL" smtClean="0"/>
              <a:t>‹nr.›</a:t>
            </a:fld>
            <a:endParaRPr lang="nl-NL" dirty="0"/>
          </a:p>
        </p:txBody>
      </p:sp>
    </p:spTree>
    <p:extLst>
      <p:ext uri="{BB962C8B-B14F-4D97-AF65-F5344CB8AC3E}">
        <p14:creationId xmlns:p14="http://schemas.microsoft.com/office/powerpoint/2010/main" val="2238738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ulleted list slide">
    <p:spTree>
      <p:nvGrpSpPr>
        <p:cNvPr id="1" name=""/>
        <p:cNvGrpSpPr/>
        <p:nvPr/>
      </p:nvGrpSpPr>
      <p:grpSpPr>
        <a:xfrm>
          <a:off x="0" y="0"/>
          <a:ext cx="0" cy="0"/>
          <a:chOff x="0" y="0"/>
          <a:chExt cx="0" cy="0"/>
        </a:xfrm>
      </p:grpSpPr>
      <p:sp>
        <p:nvSpPr>
          <p:cNvPr id="4" name="Text Placeholder 9"/>
          <p:cNvSpPr>
            <a:spLocks noGrp="1"/>
          </p:cNvSpPr>
          <p:nvPr>
            <p:ph type="body" sz="quarter" idx="10" hasCustomPrompt="1"/>
          </p:nvPr>
        </p:nvSpPr>
        <p:spPr>
          <a:xfrm>
            <a:off x="462862" y="1246783"/>
            <a:ext cx="10412119" cy="1414093"/>
          </a:xfrm>
        </p:spPr>
        <p:txBody>
          <a:bodyPr/>
          <a:lstStyle>
            <a:lvl2pPr marL="279142" indent="-279142">
              <a:buClr>
                <a:srgbClr val="66B4C8"/>
              </a:buClr>
              <a:buFont typeface="Wingdings" pitchFamily="2" charset="2"/>
              <a:buChar char=""/>
              <a:defRPr baseline="0">
                <a:latin typeface="Helvetica" pitchFamily="34" charset="0"/>
              </a:defRPr>
            </a:lvl2pPr>
            <a:lvl3pPr marL="571820" indent="-292675">
              <a:defRPr>
                <a:solidFill>
                  <a:srgbClr val="5F5F5F"/>
                </a:solidFill>
                <a:latin typeface="Helvetica" pitchFamily="34" charset="0"/>
              </a:defRPr>
            </a:lvl3pPr>
            <a:lvl4pPr marL="864500" indent="-274066">
              <a:defRPr baseline="0">
                <a:solidFill>
                  <a:srgbClr val="5F5F5F"/>
                </a:solidFill>
                <a:latin typeface="Helvetica" pitchFamily="34" charset="0"/>
              </a:defRPr>
            </a:lvl4pPr>
            <a:lvl5pPr marL="1143643" indent="-294367">
              <a:defRPr baseline="0">
                <a:solidFill>
                  <a:srgbClr val="5F5F5F"/>
                </a:solidFill>
                <a:latin typeface="Helvetica" pitchFamily="34" charset="0"/>
              </a:defRPr>
            </a:lvl5pPr>
            <a:lvl6pPr marL="1444777" indent="-294367">
              <a:buClr>
                <a:schemeClr val="tx2"/>
              </a:buClr>
              <a:buFont typeface="Wingdings" pitchFamily="2" charset="2"/>
              <a:buChar char=""/>
              <a:defRPr>
                <a:solidFill>
                  <a:srgbClr val="5F5F5F"/>
                </a:solidFill>
                <a:latin typeface="Helvetica" pitchFamily="34" charset="0"/>
              </a:defRPr>
            </a:lvl6pPr>
          </a:lstStyle>
          <a:p>
            <a:pPr lvl="1"/>
            <a:r>
              <a:rPr lang="nl-NL" noProof="0" dirty="0"/>
              <a:t>Click </a:t>
            </a:r>
            <a:r>
              <a:rPr lang="nl-NL" noProof="0" dirty="0" err="1"/>
              <a:t>here</a:t>
            </a:r>
            <a:r>
              <a:rPr lang="nl-NL" noProof="0" dirty="0"/>
              <a:t> and </a:t>
            </a:r>
            <a:r>
              <a:rPr lang="nl-NL" noProof="0" dirty="0" err="1"/>
              <a:t>use</a:t>
            </a:r>
            <a:r>
              <a:rPr lang="nl-NL" noProof="0" dirty="0"/>
              <a:t> </a:t>
            </a:r>
            <a:r>
              <a:rPr lang="nl-NL" noProof="0" dirty="0" err="1"/>
              <a:t>increase</a:t>
            </a:r>
            <a:r>
              <a:rPr lang="nl-NL" noProof="0" dirty="0"/>
              <a:t> list level button </a:t>
            </a:r>
            <a:r>
              <a:rPr lang="nl-NL" noProof="0" dirty="0" err="1"/>
              <a:t>to</a:t>
            </a:r>
            <a:r>
              <a:rPr lang="nl-NL" noProof="0" dirty="0"/>
              <a:t> start </a:t>
            </a:r>
            <a:r>
              <a:rPr lang="nl-NL" noProof="0" dirty="0" err="1"/>
              <a:t>bulleted</a:t>
            </a:r>
            <a:r>
              <a:rPr lang="nl-NL" noProof="0" dirty="0"/>
              <a:t> list</a:t>
            </a:r>
          </a:p>
          <a:p>
            <a:pPr lvl="2"/>
            <a:r>
              <a:rPr lang="nl-NL" noProof="0" dirty="0"/>
              <a:t>Second level</a:t>
            </a:r>
          </a:p>
          <a:p>
            <a:pPr lvl="3"/>
            <a:r>
              <a:rPr lang="nl-NL" noProof="0" dirty="0" err="1"/>
              <a:t>Third</a:t>
            </a:r>
            <a:r>
              <a:rPr lang="nl-NL" noProof="0" dirty="0"/>
              <a:t> level</a:t>
            </a:r>
          </a:p>
          <a:p>
            <a:pPr lvl="4"/>
            <a:r>
              <a:rPr lang="nl-NL" noProof="0" dirty="0" err="1"/>
              <a:t>Fourth</a:t>
            </a:r>
            <a:r>
              <a:rPr lang="nl-NL" noProof="0" dirty="0"/>
              <a:t> level</a:t>
            </a:r>
          </a:p>
          <a:p>
            <a:pPr lvl="5"/>
            <a:r>
              <a:rPr lang="nl-NL" noProof="0" dirty="0" err="1"/>
              <a:t>Fifth</a:t>
            </a:r>
            <a:r>
              <a:rPr lang="nl-NL" noProof="0" dirty="0"/>
              <a:t> level</a:t>
            </a:r>
          </a:p>
        </p:txBody>
      </p:sp>
      <p:sp>
        <p:nvSpPr>
          <p:cNvPr id="5" name="Slide Number Placeholder 5"/>
          <p:cNvSpPr>
            <a:spLocks noGrp="1"/>
          </p:cNvSpPr>
          <p:nvPr>
            <p:ph type="sldNum" sz="quarter" idx="4"/>
          </p:nvPr>
        </p:nvSpPr>
        <p:spPr>
          <a:xfrm>
            <a:off x="11316903" y="6424281"/>
            <a:ext cx="664432" cy="297816"/>
          </a:xfrm>
          <a:prstGeom prst="rect">
            <a:avLst/>
          </a:prstGeom>
        </p:spPr>
        <p:txBody>
          <a:bodyPr lIns="99861" tIns="49932" rIns="99861" bIns="49932" anchor="ctr" anchorCtr="1"/>
          <a:lstStyle>
            <a:lvl1pPr algn="ctr">
              <a:defRPr sz="1280">
                <a:solidFill>
                  <a:schemeClr val="tx1"/>
                </a:solidFill>
              </a:defRPr>
            </a:lvl1pPr>
          </a:lstStyle>
          <a:p>
            <a:pPr defTabSz="1065127"/>
            <a:fld id="{D60943C3-1DA6-424A-B7BC-8D9019E58DF9}" type="slidenum">
              <a:rPr lang="nl-NL" smtClean="0">
                <a:solidFill>
                  <a:srgbClr val="000000"/>
                </a:solidFill>
              </a:rPr>
              <a:pPr defTabSz="1065127"/>
              <a:t>‹nr.›</a:t>
            </a:fld>
            <a:endParaRPr lang="nl-NL" dirty="0">
              <a:solidFill>
                <a:srgbClr val="000000"/>
              </a:solidFill>
            </a:endParaRPr>
          </a:p>
        </p:txBody>
      </p:sp>
      <p:sp>
        <p:nvSpPr>
          <p:cNvPr id="2" name="Titel 1"/>
          <p:cNvSpPr>
            <a:spLocks noGrp="1"/>
          </p:cNvSpPr>
          <p:nvPr>
            <p:ph type="title"/>
          </p:nvPr>
        </p:nvSpPr>
        <p:spPr>
          <a:xfrm>
            <a:off x="838200" y="365125"/>
            <a:ext cx="10515600" cy="1325563"/>
          </a:xfrm>
          <a:prstGeom prst="rect">
            <a:avLst/>
          </a:prstGeom>
        </p:spPr>
        <p:txBody>
          <a:bodyPr/>
          <a:lstStyle/>
          <a:p>
            <a:r>
              <a:rPr lang="nl-NL"/>
              <a:t>Klik om de stijl te bewerken</a:t>
            </a:r>
          </a:p>
        </p:txBody>
      </p:sp>
    </p:spTree>
    <p:extLst>
      <p:ext uri="{BB962C8B-B14F-4D97-AF65-F5344CB8AC3E}">
        <p14:creationId xmlns:p14="http://schemas.microsoft.com/office/powerpoint/2010/main" val="1647044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00% Tekst zonder subtitel">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1"/>
            </p:custDataLst>
            <p:extLst>
              <p:ext uri="{D42A27DB-BD31-4B8C-83A1-F6EECF244321}">
                <p14:modId xmlns:p14="http://schemas.microsoft.com/office/powerpoint/2010/main" val="1045773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5" name="Object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Rechthoek 3"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nl-NL" sz="2400" b="1" i="0" baseline="0" dirty="0">
              <a:latin typeface="Arial"/>
              <a:ea typeface="+mj-ea"/>
              <a:cs typeface="+mj-cs"/>
              <a:sym typeface="Arial"/>
            </a:endParaRPr>
          </a:p>
        </p:txBody>
      </p:sp>
      <p:sp>
        <p:nvSpPr>
          <p:cNvPr id="2" name="Titel 1"/>
          <p:cNvSpPr>
            <a:spLocks noGrp="1"/>
          </p:cNvSpPr>
          <p:nvPr>
            <p:ph type="title" hasCustomPrompt="1"/>
          </p:nvPr>
        </p:nvSpPr>
        <p:spPr>
          <a:xfrm>
            <a:off x="515941" y="517524"/>
            <a:ext cx="11155352" cy="652463"/>
          </a:xfrm>
        </p:spPr>
        <p:txBody>
          <a:bodyPr lIns="0" tIns="0" rIns="0" bIns="0"/>
          <a:lstStyle>
            <a:lvl1pPr>
              <a:defRPr sz="2400"/>
            </a:lvl1pPr>
          </a:lstStyle>
          <a:p>
            <a:r>
              <a:rPr lang="nl-NL" dirty="0"/>
              <a:t>Plaats hier je titel</a:t>
            </a:r>
          </a:p>
        </p:txBody>
      </p:sp>
      <p:sp>
        <p:nvSpPr>
          <p:cNvPr id="3" name="Tijdelijke aanduiding voor verticale tekst 2"/>
          <p:cNvSpPr>
            <a:spLocks noGrp="1"/>
          </p:cNvSpPr>
          <p:nvPr>
            <p:ph type="body" orient="vert" idx="1" hasCustomPrompt="1"/>
          </p:nvPr>
        </p:nvSpPr>
        <p:spPr/>
        <p:txBody>
          <a:bodyPr vert="horz" lIns="0" tIns="0" rIns="0" bIns="0"/>
          <a:lstStyle>
            <a:lvl1pPr>
              <a:defRPr/>
            </a:lvl1pPr>
            <a:lvl2pPr>
              <a:defRPr/>
            </a:lvl2pPr>
            <a:lvl3pPr>
              <a:defRPr/>
            </a:lvl3pPr>
            <a:lvl4pPr>
              <a:defRPr>
                <a:solidFill>
                  <a:schemeClr val="tx2"/>
                </a:solidFill>
              </a:defRPr>
            </a:lvl4pPr>
            <a:lvl5pPr>
              <a:defRPr/>
            </a:lvl5pPr>
            <a:lvl6pPr>
              <a:defRPr/>
            </a:lvl6pPr>
            <a:lvl7pPr>
              <a:defRPr/>
            </a:lvl7pPr>
            <a:lvl8pPr>
              <a:defRPr/>
            </a:lvl8pPr>
            <a:lvl9pPr>
              <a:defRPr/>
            </a:lvl9pPr>
          </a:lstStyle>
          <a:p>
            <a:pPr lvl="0"/>
            <a:r>
              <a:rPr lang="nl-NL" dirty="0" err="1"/>
              <a:t>Bullet</a:t>
            </a:r>
            <a:endParaRPr lang="nl-NL" dirty="0"/>
          </a:p>
          <a:p>
            <a:pPr lvl="1"/>
            <a:r>
              <a:rPr lang="nl-NL" dirty="0"/>
              <a:t>Sub-</a:t>
            </a:r>
            <a:r>
              <a:rPr lang="nl-NL" dirty="0" err="1"/>
              <a:t>bullet</a:t>
            </a:r>
            <a:endParaRPr lang="nl-NL" dirty="0"/>
          </a:p>
          <a:p>
            <a:pPr lvl="2"/>
            <a:r>
              <a:rPr lang="nl-NL" dirty="0"/>
              <a:t>Leestekst</a:t>
            </a:r>
          </a:p>
          <a:p>
            <a:pPr lvl="3"/>
            <a:r>
              <a:rPr lang="nl-NL" dirty="0"/>
              <a:t>Subtitel</a:t>
            </a:r>
          </a:p>
          <a:p>
            <a:pPr lvl="4"/>
            <a:r>
              <a:rPr lang="nl-NL" dirty="0"/>
              <a:t>Numerieke </a:t>
            </a:r>
            <a:r>
              <a:rPr lang="nl-NL" dirty="0" err="1"/>
              <a:t>bullets</a:t>
            </a:r>
            <a:endParaRPr lang="nl-NL" dirty="0"/>
          </a:p>
          <a:p>
            <a:pPr lvl="5"/>
            <a:r>
              <a:rPr lang="nl-NL" dirty="0"/>
              <a:t>Alfabet onder opsomming</a:t>
            </a:r>
          </a:p>
          <a:p>
            <a:pPr lvl="6"/>
            <a:r>
              <a:rPr lang="nl-NL" dirty="0"/>
              <a:t>Sub-</a:t>
            </a:r>
            <a:r>
              <a:rPr lang="nl-NL" dirty="0" err="1"/>
              <a:t>bullet</a:t>
            </a:r>
            <a:r>
              <a:rPr lang="nl-NL" dirty="0"/>
              <a:t> onder opsomming</a:t>
            </a:r>
          </a:p>
          <a:p>
            <a:pPr lvl="7"/>
            <a:r>
              <a:rPr lang="nl-NL" dirty="0"/>
              <a:t>Leestekst</a:t>
            </a:r>
          </a:p>
          <a:p>
            <a:pPr lvl="8"/>
            <a:r>
              <a:rPr lang="nl-NL" dirty="0"/>
              <a:t>Subtitel</a:t>
            </a:r>
          </a:p>
        </p:txBody>
      </p:sp>
      <p:sp>
        <p:nvSpPr>
          <p:cNvPr id="6" name="Tijdelijke aanduiding voor dianummer 5"/>
          <p:cNvSpPr>
            <a:spLocks noGrp="1"/>
          </p:cNvSpPr>
          <p:nvPr>
            <p:ph type="sldNum" sz="quarter" idx="12"/>
          </p:nvPr>
        </p:nvSpPr>
        <p:spPr/>
        <p:txBody>
          <a:bodyPr/>
          <a:lstStyle/>
          <a:p>
            <a:fld id="{B502C9A5-716F-45E6-800B-D4D02CE26F90}" type="slidenum">
              <a:rPr lang="nl-NL" smtClean="0"/>
              <a:t>‹nr.›</a:t>
            </a:fld>
            <a:endParaRPr lang="nl-NL"/>
          </a:p>
        </p:txBody>
      </p:sp>
      <p:sp>
        <p:nvSpPr>
          <p:cNvPr id="158" name="Tijdelijke aanduiding voor tekst 3"/>
          <p:cNvSpPr>
            <a:spLocks noGrp="1"/>
          </p:cNvSpPr>
          <p:nvPr>
            <p:ph type="body" sz="quarter" idx="13" hasCustomPrompt="1"/>
          </p:nvPr>
        </p:nvSpPr>
        <p:spPr>
          <a:xfrm>
            <a:off x="522288" y="6350000"/>
            <a:ext cx="10651848" cy="358775"/>
          </a:xfrm>
        </p:spPr>
        <p:txBody>
          <a:bodyPr anchor="b"/>
          <a:lstStyle>
            <a:lvl1pPr marL="228600" indent="-228600">
              <a:spcAft>
                <a:spcPts val="0"/>
              </a:spcAft>
              <a:buClr>
                <a:schemeClr val="bg1">
                  <a:lumMod val="50000"/>
                </a:schemeClr>
              </a:buClr>
              <a:buAutoNum type="arabicPeriod"/>
              <a:defRPr sz="900" baseline="0">
                <a:solidFill>
                  <a:schemeClr val="bg1">
                    <a:lumMod val="50000"/>
                  </a:schemeClr>
                </a:solidFill>
              </a:defRPr>
            </a:lvl1pPr>
          </a:lstStyle>
          <a:p>
            <a:pPr lvl="0"/>
            <a:r>
              <a:rPr lang="nl-NL" sz="900" dirty="0"/>
              <a:t>Voetnoten </a:t>
            </a:r>
          </a:p>
          <a:p>
            <a:pPr lvl="0"/>
            <a:r>
              <a:rPr lang="nl-NL" sz="900" dirty="0"/>
              <a:t>Voetnoten </a:t>
            </a:r>
          </a:p>
        </p:txBody>
      </p:sp>
      <p:sp>
        <p:nvSpPr>
          <p:cNvPr id="9" name="Tijdelijke aanduiding voor voettekst 4"/>
          <p:cNvSpPr>
            <a:spLocks noGrp="1"/>
          </p:cNvSpPr>
          <p:nvPr>
            <p:ph type="ftr" sz="quarter" idx="11"/>
          </p:nvPr>
        </p:nvSpPr>
        <p:spPr>
          <a:xfrm>
            <a:off x="9770532" y="6473965"/>
            <a:ext cx="1571383" cy="225817"/>
          </a:xfrm>
        </p:spPr>
        <p:txBody>
          <a:bodyPr/>
          <a:lstStyle>
            <a:lvl1pPr>
              <a:defRPr/>
            </a:lvl1pPr>
          </a:lstStyle>
          <a:p>
            <a:pPr algn="r"/>
            <a:r>
              <a:rPr lang="nl-NL" dirty="0"/>
              <a:t>Research Consultancy</a:t>
            </a:r>
          </a:p>
        </p:txBody>
      </p:sp>
    </p:spTree>
    <p:extLst>
      <p:ext uri="{BB962C8B-B14F-4D97-AF65-F5344CB8AC3E}">
        <p14:creationId xmlns:p14="http://schemas.microsoft.com/office/powerpoint/2010/main" val="311776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513E89-A4D4-4C08-9CE0-169D4BDBF70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67D964F-39CD-46E2-AA59-C64583DF48CD}"/>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8F66E42-CB5D-4683-AE9C-8DA5C92EBF97}"/>
              </a:ext>
            </a:extLst>
          </p:cNvPr>
          <p:cNvSpPr>
            <a:spLocks noGrp="1"/>
          </p:cNvSpPr>
          <p:nvPr>
            <p:ph type="dt" sz="half" idx="10"/>
          </p:nvPr>
        </p:nvSpPr>
        <p:spPr/>
        <p:txBody>
          <a:bodyPr/>
          <a:lstStyle/>
          <a:p>
            <a:fld id="{026BA25A-B550-4BDC-A2EB-5EB08B8E1EAB}" type="datetimeFigureOut">
              <a:rPr lang="nl-NL" smtClean="0"/>
              <a:t>18-2-2026</a:t>
            </a:fld>
            <a:endParaRPr lang="nl-NL" dirty="0"/>
          </a:p>
        </p:txBody>
      </p:sp>
      <p:sp>
        <p:nvSpPr>
          <p:cNvPr id="5" name="Tijdelijke aanduiding voor voettekst 4">
            <a:extLst>
              <a:ext uri="{FF2B5EF4-FFF2-40B4-BE49-F238E27FC236}">
                <a16:creationId xmlns:a16="http://schemas.microsoft.com/office/drawing/2014/main" id="{70EADCD2-5E9D-4FEE-B944-3F726D3F0B05}"/>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8249E124-95EE-48B7-A5F2-DD89869D2A52}"/>
              </a:ext>
            </a:extLst>
          </p:cNvPr>
          <p:cNvSpPr>
            <a:spLocks noGrp="1"/>
          </p:cNvSpPr>
          <p:nvPr>
            <p:ph type="sldNum" sz="quarter" idx="12"/>
          </p:nvPr>
        </p:nvSpPr>
        <p:spPr/>
        <p:txBody>
          <a:bodyPr/>
          <a:lstStyle/>
          <a:p>
            <a:fld id="{562566BC-CCBF-4F7B-9165-E1586B632D55}" type="slidenum">
              <a:rPr lang="nl-NL" smtClean="0"/>
              <a:t>‹nr.›</a:t>
            </a:fld>
            <a:endParaRPr lang="nl-NL" dirty="0"/>
          </a:p>
        </p:txBody>
      </p:sp>
    </p:spTree>
    <p:extLst>
      <p:ext uri="{BB962C8B-B14F-4D97-AF65-F5344CB8AC3E}">
        <p14:creationId xmlns:p14="http://schemas.microsoft.com/office/powerpoint/2010/main" val="3236217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A0180D-F982-4F15-8FA7-B33263ACCF4E}"/>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E03BF798-6D36-4D1A-92D2-4A1ABA35B0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6BDCA861-6F6E-45DB-B34D-A8E624FD30FD}"/>
              </a:ext>
            </a:extLst>
          </p:cNvPr>
          <p:cNvSpPr>
            <a:spLocks noGrp="1"/>
          </p:cNvSpPr>
          <p:nvPr>
            <p:ph type="dt" sz="half" idx="10"/>
          </p:nvPr>
        </p:nvSpPr>
        <p:spPr/>
        <p:txBody>
          <a:bodyPr/>
          <a:lstStyle/>
          <a:p>
            <a:fld id="{026BA25A-B550-4BDC-A2EB-5EB08B8E1EAB}" type="datetimeFigureOut">
              <a:rPr lang="nl-NL" smtClean="0"/>
              <a:t>18-2-2026</a:t>
            </a:fld>
            <a:endParaRPr lang="nl-NL" dirty="0"/>
          </a:p>
        </p:txBody>
      </p:sp>
      <p:sp>
        <p:nvSpPr>
          <p:cNvPr id="5" name="Tijdelijke aanduiding voor voettekst 4">
            <a:extLst>
              <a:ext uri="{FF2B5EF4-FFF2-40B4-BE49-F238E27FC236}">
                <a16:creationId xmlns:a16="http://schemas.microsoft.com/office/drawing/2014/main" id="{62DECB08-2BBB-48C9-A54C-94CE644F4921}"/>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20843098-08DC-47D2-BFE3-01054CDD1E32}"/>
              </a:ext>
            </a:extLst>
          </p:cNvPr>
          <p:cNvSpPr>
            <a:spLocks noGrp="1"/>
          </p:cNvSpPr>
          <p:nvPr>
            <p:ph type="sldNum" sz="quarter" idx="12"/>
          </p:nvPr>
        </p:nvSpPr>
        <p:spPr/>
        <p:txBody>
          <a:bodyPr/>
          <a:lstStyle/>
          <a:p>
            <a:fld id="{562566BC-CCBF-4F7B-9165-E1586B632D55}" type="slidenum">
              <a:rPr lang="nl-NL" smtClean="0"/>
              <a:t>‹nr.›</a:t>
            </a:fld>
            <a:endParaRPr lang="nl-NL" dirty="0"/>
          </a:p>
        </p:txBody>
      </p:sp>
    </p:spTree>
    <p:extLst>
      <p:ext uri="{BB962C8B-B14F-4D97-AF65-F5344CB8AC3E}">
        <p14:creationId xmlns:p14="http://schemas.microsoft.com/office/powerpoint/2010/main" val="339306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20960D-B030-4E5C-B6F1-2B356C88A40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CB4DCA5-B3F3-49AE-8EF1-72694E2E9641}"/>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4E7B7D3-AD2D-40A4-A5EC-F38AF4F623DF}"/>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DA1FBBF-4320-43A6-9457-14E2E582C529}"/>
              </a:ext>
            </a:extLst>
          </p:cNvPr>
          <p:cNvSpPr>
            <a:spLocks noGrp="1"/>
          </p:cNvSpPr>
          <p:nvPr>
            <p:ph type="dt" sz="half" idx="10"/>
          </p:nvPr>
        </p:nvSpPr>
        <p:spPr/>
        <p:txBody>
          <a:bodyPr/>
          <a:lstStyle/>
          <a:p>
            <a:fld id="{026BA25A-B550-4BDC-A2EB-5EB08B8E1EAB}" type="datetimeFigureOut">
              <a:rPr lang="nl-NL" smtClean="0"/>
              <a:t>18-2-2026</a:t>
            </a:fld>
            <a:endParaRPr lang="nl-NL" dirty="0"/>
          </a:p>
        </p:txBody>
      </p:sp>
      <p:sp>
        <p:nvSpPr>
          <p:cNvPr id="6" name="Tijdelijke aanduiding voor voettekst 5">
            <a:extLst>
              <a:ext uri="{FF2B5EF4-FFF2-40B4-BE49-F238E27FC236}">
                <a16:creationId xmlns:a16="http://schemas.microsoft.com/office/drawing/2014/main" id="{1AADE41C-DEF8-4F14-A7B8-3B208AC0CFF9}"/>
              </a:ext>
            </a:extLst>
          </p:cNvPr>
          <p:cNvSpPr>
            <a:spLocks noGrp="1"/>
          </p:cNvSpPr>
          <p:nvPr>
            <p:ph type="ftr" sz="quarter" idx="11"/>
          </p:nvPr>
        </p:nvSpPr>
        <p:spPr/>
        <p:txBody>
          <a:bodyPr/>
          <a:lstStyle/>
          <a:p>
            <a:endParaRPr lang="nl-NL" dirty="0"/>
          </a:p>
        </p:txBody>
      </p:sp>
      <p:sp>
        <p:nvSpPr>
          <p:cNvPr id="7" name="Tijdelijke aanduiding voor dianummer 6">
            <a:extLst>
              <a:ext uri="{FF2B5EF4-FFF2-40B4-BE49-F238E27FC236}">
                <a16:creationId xmlns:a16="http://schemas.microsoft.com/office/drawing/2014/main" id="{401B4D9E-48F9-4605-BCA2-971606335C9B}"/>
              </a:ext>
            </a:extLst>
          </p:cNvPr>
          <p:cNvSpPr>
            <a:spLocks noGrp="1"/>
          </p:cNvSpPr>
          <p:nvPr>
            <p:ph type="sldNum" sz="quarter" idx="12"/>
          </p:nvPr>
        </p:nvSpPr>
        <p:spPr/>
        <p:txBody>
          <a:bodyPr/>
          <a:lstStyle/>
          <a:p>
            <a:fld id="{562566BC-CCBF-4F7B-9165-E1586B632D55}" type="slidenum">
              <a:rPr lang="nl-NL" smtClean="0"/>
              <a:t>‹nr.›</a:t>
            </a:fld>
            <a:endParaRPr lang="nl-NL" dirty="0"/>
          </a:p>
        </p:txBody>
      </p:sp>
    </p:spTree>
    <p:extLst>
      <p:ext uri="{BB962C8B-B14F-4D97-AF65-F5344CB8AC3E}">
        <p14:creationId xmlns:p14="http://schemas.microsoft.com/office/powerpoint/2010/main" val="2241828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6C1A5A-8051-45FC-A855-DDB3272E2192}"/>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09B620D-8E2F-4339-A170-9CED189B99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C0351A2D-4948-4041-9C18-02FDA3344884}"/>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DCEFFF1A-A995-4747-8627-B89CADB316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5BD30C55-E13F-43C0-AB58-149E6D6FC461}"/>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E667B82B-5273-4858-AF37-F1694D194B50}"/>
              </a:ext>
            </a:extLst>
          </p:cNvPr>
          <p:cNvSpPr>
            <a:spLocks noGrp="1"/>
          </p:cNvSpPr>
          <p:nvPr>
            <p:ph type="dt" sz="half" idx="10"/>
          </p:nvPr>
        </p:nvSpPr>
        <p:spPr/>
        <p:txBody>
          <a:bodyPr/>
          <a:lstStyle/>
          <a:p>
            <a:fld id="{026BA25A-B550-4BDC-A2EB-5EB08B8E1EAB}" type="datetimeFigureOut">
              <a:rPr lang="nl-NL" smtClean="0"/>
              <a:t>18-2-2026</a:t>
            </a:fld>
            <a:endParaRPr lang="nl-NL" dirty="0"/>
          </a:p>
        </p:txBody>
      </p:sp>
      <p:sp>
        <p:nvSpPr>
          <p:cNvPr id="8" name="Tijdelijke aanduiding voor voettekst 7">
            <a:extLst>
              <a:ext uri="{FF2B5EF4-FFF2-40B4-BE49-F238E27FC236}">
                <a16:creationId xmlns:a16="http://schemas.microsoft.com/office/drawing/2014/main" id="{B070BD5C-A9A5-4D83-97C9-1547D30DA4FF}"/>
              </a:ext>
            </a:extLst>
          </p:cNvPr>
          <p:cNvSpPr>
            <a:spLocks noGrp="1"/>
          </p:cNvSpPr>
          <p:nvPr>
            <p:ph type="ftr" sz="quarter" idx="11"/>
          </p:nvPr>
        </p:nvSpPr>
        <p:spPr/>
        <p:txBody>
          <a:bodyPr/>
          <a:lstStyle/>
          <a:p>
            <a:endParaRPr lang="nl-NL" dirty="0"/>
          </a:p>
        </p:txBody>
      </p:sp>
      <p:sp>
        <p:nvSpPr>
          <p:cNvPr id="9" name="Tijdelijke aanduiding voor dianummer 8">
            <a:extLst>
              <a:ext uri="{FF2B5EF4-FFF2-40B4-BE49-F238E27FC236}">
                <a16:creationId xmlns:a16="http://schemas.microsoft.com/office/drawing/2014/main" id="{3822E874-5BA9-4E27-ADC2-A6985B467D0F}"/>
              </a:ext>
            </a:extLst>
          </p:cNvPr>
          <p:cNvSpPr>
            <a:spLocks noGrp="1"/>
          </p:cNvSpPr>
          <p:nvPr>
            <p:ph type="sldNum" sz="quarter" idx="12"/>
          </p:nvPr>
        </p:nvSpPr>
        <p:spPr/>
        <p:txBody>
          <a:bodyPr/>
          <a:lstStyle/>
          <a:p>
            <a:fld id="{562566BC-CCBF-4F7B-9165-E1586B632D55}" type="slidenum">
              <a:rPr lang="nl-NL" smtClean="0"/>
              <a:t>‹nr.›</a:t>
            </a:fld>
            <a:endParaRPr lang="nl-NL" dirty="0"/>
          </a:p>
        </p:txBody>
      </p:sp>
    </p:spTree>
    <p:extLst>
      <p:ext uri="{BB962C8B-B14F-4D97-AF65-F5344CB8AC3E}">
        <p14:creationId xmlns:p14="http://schemas.microsoft.com/office/powerpoint/2010/main" val="3175355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C5BA3F-A2AB-4A3E-9987-68819552A011}"/>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A80D0A76-71BE-4770-83CE-CCD0CF8C97B6}"/>
              </a:ext>
            </a:extLst>
          </p:cNvPr>
          <p:cNvSpPr>
            <a:spLocks noGrp="1"/>
          </p:cNvSpPr>
          <p:nvPr>
            <p:ph type="dt" sz="half" idx="10"/>
          </p:nvPr>
        </p:nvSpPr>
        <p:spPr/>
        <p:txBody>
          <a:bodyPr/>
          <a:lstStyle/>
          <a:p>
            <a:fld id="{026BA25A-B550-4BDC-A2EB-5EB08B8E1EAB}" type="datetimeFigureOut">
              <a:rPr lang="nl-NL" smtClean="0"/>
              <a:t>18-2-2026</a:t>
            </a:fld>
            <a:endParaRPr lang="nl-NL" dirty="0"/>
          </a:p>
        </p:txBody>
      </p:sp>
      <p:sp>
        <p:nvSpPr>
          <p:cNvPr id="4" name="Tijdelijke aanduiding voor voettekst 3">
            <a:extLst>
              <a:ext uri="{FF2B5EF4-FFF2-40B4-BE49-F238E27FC236}">
                <a16:creationId xmlns:a16="http://schemas.microsoft.com/office/drawing/2014/main" id="{47D3BE38-1CB7-4611-8963-3E1DF0A6406E}"/>
              </a:ext>
            </a:extLst>
          </p:cNvPr>
          <p:cNvSpPr>
            <a:spLocks noGrp="1"/>
          </p:cNvSpPr>
          <p:nvPr>
            <p:ph type="ftr" sz="quarter" idx="11"/>
          </p:nvPr>
        </p:nvSpPr>
        <p:spPr/>
        <p:txBody>
          <a:bodyPr/>
          <a:lstStyle/>
          <a:p>
            <a:endParaRPr lang="nl-NL" dirty="0"/>
          </a:p>
        </p:txBody>
      </p:sp>
      <p:sp>
        <p:nvSpPr>
          <p:cNvPr id="5" name="Tijdelijke aanduiding voor dianummer 4">
            <a:extLst>
              <a:ext uri="{FF2B5EF4-FFF2-40B4-BE49-F238E27FC236}">
                <a16:creationId xmlns:a16="http://schemas.microsoft.com/office/drawing/2014/main" id="{B875B713-EE60-45E0-9C54-4C50B6C27564}"/>
              </a:ext>
            </a:extLst>
          </p:cNvPr>
          <p:cNvSpPr>
            <a:spLocks noGrp="1"/>
          </p:cNvSpPr>
          <p:nvPr>
            <p:ph type="sldNum" sz="quarter" idx="12"/>
          </p:nvPr>
        </p:nvSpPr>
        <p:spPr/>
        <p:txBody>
          <a:bodyPr/>
          <a:lstStyle/>
          <a:p>
            <a:fld id="{562566BC-CCBF-4F7B-9165-E1586B632D55}" type="slidenum">
              <a:rPr lang="nl-NL" smtClean="0"/>
              <a:t>‹nr.›</a:t>
            </a:fld>
            <a:endParaRPr lang="nl-NL" dirty="0"/>
          </a:p>
        </p:txBody>
      </p:sp>
    </p:spTree>
    <p:extLst>
      <p:ext uri="{BB962C8B-B14F-4D97-AF65-F5344CB8AC3E}">
        <p14:creationId xmlns:p14="http://schemas.microsoft.com/office/powerpoint/2010/main" val="1239716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E2A94D1-0192-41AD-A4CF-72C404769397}"/>
              </a:ext>
            </a:extLst>
          </p:cNvPr>
          <p:cNvSpPr>
            <a:spLocks noGrp="1"/>
          </p:cNvSpPr>
          <p:nvPr>
            <p:ph type="dt" sz="half" idx="10"/>
          </p:nvPr>
        </p:nvSpPr>
        <p:spPr/>
        <p:txBody>
          <a:bodyPr/>
          <a:lstStyle/>
          <a:p>
            <a:fld id="{026BA25A-B550-4BDC-A2EB-5EB08B8E1EAB}" type="datetimeFigureOut">
              <a:rPr lang="nl-NL" smtClean="0"/>
              <a:t>18-2-2026</a:t>
            </a:fld>
            <a:endParaRPr lang="nl-NL" dirty="0"/>
          </a:p>
        </p:txBody>
      </p:sp>
      <p:sp>
        <p:nvSpPr>
          <p:cNvPr id="3" name="Tijdelijke aanduiding voor voettekst 2">
            <a:extLst>
              <a:ext uri="{FF2B5EF4-FFF2-40B4-BE49-F238E27FC236}">
                <a16:creationId xmlns:a16="http://schemas.microsoft.com/office/drawing/2014/main" id="{4EA1FE91-C0A8-4880-94AF-2580EEB838AD}"/>
              </a:ext>
            </a:extLst>
          </p:cNvPr>
          <p:cNvSpPr>
            <a:spLocks noGrp="1"/>
          </p:cNvSpPr>
          <p:nvPr>
            <p:ph type="ftr" sz="quarter" idx="11"/>
          </p:nvPr>
        </p:nvSpPr>
        <p:spPr/>
        <p:txBody>
          <a:bodyPr/>
          <a:lstStyle/>
          <a:p>
            <a:endParaRPr lang="nl-NL" dirty="0"/>
          </a:p>
        </p:txBody>
      </p:sp>
      <p:sp>
        <p:nvSpPr>
          <p:cNvPr id="4" name="Tijdelijke aanduiding voor dianummer 3">
            <a:extLst>
              <a:ext uri="{FF2B5EF4-FFF2-40B4-BE49-F238E27FC236}">
                <a16:creationId xmlns:a16="http://schemas.microsoft.com/office/drawing/2014/main" id="{10D8235C-79CC-4FFA-8983-87F6E693D8A0}"/>
              </a:ext>
            </a:extLst>
          </p:cNvPr>
          <p:cNvSpPr>
            <a:spLocks noGrp="1"/>
          </p:cNvSpPr>
          <p:nvPr>
            <p:ph type="sldNum" sz="quarter" idx="12"/>
          </p:nvPr>
        </p:nvSpPr>
        <p:spPr/>
        <p:txBody>
          <a:bodyPr/>
          <a:lstStyle/>
          <a:p>
            <a:fld id="{562566BC-CCBF-4F7B-9165-E1586B632D55}" type="slidenum">
              <a:rPr lang="nl-NL" smtClean="0"/>
              <a:t>‹nr.›</a:t>
            </a:fld>
            <a:endParaRPr lang="nl-NL" dirty="0"/>
          </a:p>
        </p:txBody>
      </p:sp>
    </p:spTree>
    <p:extLst>
      <p:ext uri="{BB962C8B-B14F-4D97-AF65-F5344CB8AC3E}">
        <p14:creationId xmlns:p14="http://schemas.microsoft.com/office/powerpoint/2010/main" val="2327664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A93F8F-EAC9-4266-87D6-45C5462402F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AF0506F-2A95-4237-8B99-6D026E33F1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629A0338-CAFE-4EDC-9DD4-2CCC4221DA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8C9657E0-0D3F-41E7-AAA8-95E1D1A83292}"/>
              </a:ext>
            </a:extLst>
          </p:cNvPr>
          <p:cNvSpPr>
            <a:spLocks noGrp="1"/>
          </p:cNvSpPr>
          <p:nvPr>
            <p:ph type="dt" sz="half" idx="10"/>
          </p:nvPr>
        </p:nvSpPr>
        <p:spPr/>
        <p:txBody>
          <a:bodyPr/>
          <a:lstStyle/>
          <a:p>
            <a:fld id="{026BA25A-B550-4BDC-A2EB-5EB08B8E1EAB}" type="datetimeFigureOut">
              <a:rPr lang="nl-NL" smtClean="0"/>
              <a:t>18-2-2026</a:t>
            </a:fld>
            <a:endParaRPr lang="nl-NL" dirty="0"/>
          </a:p>
        </p:txBody>
      </p:sp>
      <p:sp>
        <p:nvSpPr>
          <p:cNvPr id="6" name="Tijdelijke aanduiding voor voettekst 5">
            <a:extLst>
              <a:ext uri="{FF2B5EF4-FFF2-40B4-BE49-F238E27FC236}">
                <a16:creationId xmlns:a16="http://schemas.microsoft.com/office/drawing/2014/main" id="{5E74CD0B-68B8-4091-857F-1B7971F04773}"/>
              </a:ext>
            </a:extLst>
          </p:cNvPr>
          <p:cNvSpPr>
            <a:spLocks noGrp="1"/>
          </p:cNvSpPr>
          <p:nvPr>
            <p:ph type="ftr" sz="quarter" idx="11"/>
          </p:nvPr>
        </p:nvSpPr>
        <p:spPr/>
        <p:txBody>
          <a:bodyPr/>
          <a:lstStyle/>
          <a:p>
            <a:endParaRPr lang="nl-NL" dirty="0"/>
          </a:p>
        </p:txBody>
      </p:sp>
      <p:sp>
        <p:nvSpPr>
          <p:cNvPr id="7" name="Tijdelijke aanduiding voor dianummer 6">
            <a:extLst>
              <a:ext uri="{FF2B5EF4-FFF2-40B4-BE49-F238E27FC236}">
                <a16:creationId xmlns:a16="http://schemas.microsoft.com/office/drawing/2014/main" id="{7090F118-ACA0-4EE5-8BA4-BE17E8D37FAF}"/>
              </a:ext>
            </a:extLst>
          </p:cNvPr>
          <p:cNvSpPr>
            <a:spLocks noGrp="1"/>
          </p:cNvSpPr>
          <p:nvPr>
            <p:ph type="sldNum" sz="quarter" idx="12"/>
          </p:nvPr>
        </p:nvSpPr>
        <p:spPr/>
        <p:txBody>
          <a:bodyPr/>
          <a:lstStyle/>
          <a:p>
            <a:fld id="{562566BC-CCBF-4F7B-9165-E1586B632D55}" type="slidenum">
              <a:rPr lang="nl-NL" smtClean="0"/>
              <a:t>‹nr.›</a:t>
            </a:fld>
            <a:endParaRPr lang="nl-NL" dirty="0"/>
          </a:p>
        </p:txBody>
      </p:sp>
    </p:spTree>
    <p:extLst>
      <p:ext uri="{BB962C8B-B14F-4D97-AF65-F5344CB8AC3E}">
        <p14:creationId xmlns:p14="http://schemas.microsoft.com/office/powerpoint/2010/main" val="206758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0D9D6F-9762-4028-A062-4E2635FFF08E}"/>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06D55F6F-FC99-4B52-A754-2934897AA9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a:extLst>
              <a:ext uri="{FF2B5EF4-FFF2-40B4-BE49-F238E27FC236}">
                <a16:creationId xmlns:a16="http://schemas.microsoft.com/office/drawing/2014/main" id="{AD91ED72-7ADE-4885-8388-B510385662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7E576F4F-2DA5-4D30-9240-5E7909681DF9}"/>
              </a:ext>
            </a:extLst>
          </p:cNvPr>
          <p:cNvSpPr>
            <a:spLocks noGrp="1"/>
          </p:cNvSpPr>
          <p:nvPr>
            <p:ph type="dt" sz="half" idx="10"/>
          </p:nvPr>
        </p:nvSpPr>
        <p:spPr/>
        <p:txBody>
          <a:bodyPr/>
          <a:lstStyle/>
          <a:p>
            <a:fld id="{026BA25A-B550-4BDC-A2EB-5EB08B8E1EAB}" type="datetimeFigureOut">
              <a:rPr lang="nl-NL" smtClean="0"/>
              <a:t>18-2-2026</a:t>
            </a:fld>
            <a:endParaRPr lang="nl-NL" dirty="0"/>
          </a:p>
        </p:txBody>
      </p:sp>
      <p:sp>
        <p:nvSpPr>
          <p:cNvPr id="6" name="Tijdelijke aanduiding voor voettekst 5">
            <a:extLst>
              <a:ext uri="{FF2B5EF4-FFF2-40B4-BE49-F238E27FC236}">
                <a16:creationId xmlns:a16="http://schemas.microsoft.com/office/drawing/2014/main" id="{849D0E28-AC10-4996-AE5E-03AFBD22F8DB}"/>
              </a:ext>
            </a:extLst>
          </p:cNvPr>
          <p:cNvSpPr>
            <a:spLocks noGrp="1"/>
          </p:cNvSpPr>
          <p:nvPr>
            <p:ph type="ftr" sz="quarter" idx="11"/>
          </p:nvPr>
        </p:nvSpPr>
        <p:spPr/>
        <p:txBody>
          <a:bodyPr/>
          <a:lstStyle/>
          <a:p>
            <a:endParaRPr lang="nl-NL" dirty="0"/>
          </a:p>
        </p:txBody>
      </p:sp>
      <p:sp>
        <p:nvSpPr>
          <p:cNvPr id="7" name="Tijdelijke aanduiding voor dianummer 6">
            <a:extLst>
              <a:ext uri="{FF2B5EF4-FFF2-40B4-BE49-F238E27FC236}">
                <a16:creationId xmlns:a16="http://schemas.microsoft.com/office/drawing/2014/main" id="{2A12335A-4E53-45DC-BE07-B48C833990FA}"/>
              </a:ext>
            </a:extLst>
          </p:cNvPr>
          <p:cNvSpPr>
            <a:spLocks noGrp="1"/>
          </p:cNvSpPr>
          <p:nvPr>
            <p:ph type="sldNum" sz="quarter" idx="12"/>
          </p:nvPr>
        </p:nvSpPr>
        <p:spPr/>
        <p:txBody>
          <a:bodyPr/>
          <a:lstStyle/>
          <a:p>
            <a:fld id="{562566BC-CCBF-4F7B-9165-E1586B632D55}" type="slidenum">
              <a:rPr lang="nl-NL" smtClean="0"/>
              <a:t>‹nr.›</a:t>
            </a:fld>
            <a:endParaRPr lang="nl-NL" dirty="0"/>
          </a:p>
        </p:txBody>
      </p:sp>
    </p:spTree>
    <p:extLst>
      <p:ext uri="{BB962C8B-B14F-4D97-AF65-F5344CB8AC3E}">
        <p14:creationId xmlns:p14="http://schemas.microsoft.com/office/powerpoint/2010/main" val="2612794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559A5350-1B67-4AD2-999A-C0A6C85BE0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3D362EDD-6B3F-417E-ACC2-660635C34B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6D25603-9427-4C85-B290-C928DBFCE3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6BA25A-B550-4BDC-A2EB-5EB08B8E1EAB}" type="datetimeFigureOut">
              <a:rPr lang="nl-NL" smtClean="0"/>
              <a:t>18-2-2026</a:t>
            </a:fld>
            <a:endParaRPr lang="nl-NL" dirty="0"/>
          </a:p>
        </p:txBody>
      </p:sp>
      <p:sp>
        <p:nvSpPr>
          <p:cNvPr id="5" name="Tijdelijke aanduiding voor voettekst 4">
            <a:extLst>
              <a:ext uri="{FF2B5EF4-FFF2-40B4-BE49-F238E27FC236}">
                <a16:creationId xmlns:a16="http://schemas.microsoft.com/office/drawing/2014/main" id="{0F5BF70E-BDC7-46F9-81BC-147E526E13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a:extLst>
              <a:ext uri="{FF2B5EF4-FFF2-40B4-BE49-F238E27FC236}">
                <a16:creationId xmlns:a16="http://schemas.microsoft.com/office/drawing/2014/main" id="{AEE561E3-2B6D-4F4D-A8D2-E1904A2B3B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2566BC-CCBF-4F7B-9165-E1586B632D55}" type="slidenum">
              <a:rPr lang="nl-NL" smtClean="0"/>
              <a:t>‹nr.›</a:t>
            </a:fld>
            <a:endParaRPr lang="nl-NL" dirty="0"/>
          </a:p>
        </p:txBody>
      </p:sp>
    </p:spTree>
    <p:extLst>
      <p:ext uri="{BB962C8B-B14F-4D97-AF65-F5344CB8AC3E}">
        <p14:creationId xmlns:p14="http://schemas.microsoft.com/office/powerpoint/2010/main" val="15341255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4.pn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notesSlide" Target="../notesSlides/notesSlide6.xml"/><Relationship Id="rId16"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jpeg"/><Relationship Id="rId11" Type="http://schemas.openxmlformats.org/officeDocument/2006/relationships/image" Target="../media/image11.svg"/><Relationship Id="rId5" Type="http://schemas.openxmlformats.org/officeDocument/2006/relationships/hyperlink" Target="http://www.stichtingdefriesland.nl/" TargetMode="External"/><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5.png"/><Relationship Id="rId9" Type="http://schemas.openxmlformats.org/officeDocument/2006/relationships/image" Target="../media/image9.svg"/><Relationship Id="rId1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hyperlink" Target="http://www.stichtingdefriesland.nl/"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hyperlink" Target="http://www.stichtingdefriesland.nl/"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hyperlink" Target="http://www.stichtingdefriesland.nl/"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http://www.stichtingdefriesland.nl/"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https://www.defriesland.nl/consumenten/default.aspx" TargetMode="External"/><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http://www.stichtingdefriesland.nl/" TargetMode="External"/><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E56BD6-C22B-41A5-BE08-B84F0CDF3FCE}"/>
              </a:ext>
            </a:extLst>
          </p:cNvPr>
          <p:cNvSpPr>
            <a:spLocks noGrp="1"/>
          </p:cNvSpPr>
          <p:nvPr>
            <p:ph type="ctrTitle"/>
          </p:nvPr>
        </p:nvSpPr>
        <p:spPr>
          <a:xfrm>
            <a:off x="1524000" y="1008346"/>
            <a:ext cx="9192322" cy="2501617"/>
          </a:xfrm>
        </p:spPr>
        <p:txBody>
          <a:bodyPr>
            <a:normAutofit fontScale="90000"/>
          </a:bodyPr>
          <a:lstStyle/>
          <a:p>
            <a:br>
              <a:rPr lang="nl-NL" sz="4000" dirty="0">
                <a:solidFill>
                  <a:schemeClr val="tx1">
                    <a:lumMod val="65000"/>
                    <a:lumOff val="35000"/>
                  </a:schemeClr>
                </a:solidFill>
                <a:latin typeface="Arial" panose="020B0604020202020204" pitchFamily="34" charset="0"/>
                <a:cs typeface="Arial" panose="020B0604020202020204" pitchFamily="34" charset="0"/>
              </a:rPr>
            </a:br>
            <a:r>
              <a:rPr lang="nl-NL" sz="4000" dirty="0">
                <a:solidFill>
                  <a:schemeClr val="tx1">
                    <a:lumMod val="65000"/>
                    <a:lumOff val="35000"/>
                  </a:schemeClr>
                </a:solidFill>
                <a:latin typeface="Arial" panose="020B0604020202020204" pitchFamily="34" charset="0"/>
                <a:cs typeface="Arial" panose="020B0604020202020204" pitchFamily="34" charset="0"/>
              </a:rPr>
              <a:t>Meerjarenbeleidsplan </a:t>
            </a:r>
            <a:br>
              <a:rPr lang="nl-NL" sz="4000" dirty="0">
                <a:solidFill>
                  <a:schemeClr val="tx1">
                    <a:lumMod val="65000"/>
                    <a:lumOff val="35000"/>
                  </a:schemeClr>
                </a:solidFill>
                <a:latin typeface="Arial" panose="020B0604020202020204" pitchFamily="34" charset="0"/>
                <a:cs typeface="Arial" panose="020B0604020202020204" pitchFamily="34" charset="0"/>
              </a:rPr>
            </a:br>
            <a:r>
              <a:rPr lang="nl-NL" sz="4000" dirty="0">
                <a:solidFill>
                  <a:schemeClr val="tx1">
                    <a:lumMod val="65000"/>
                    <a:lumOff val="35000"/>
                  </a:schemeClr>
                </a:solidFill>
                <a:latin typeface="Arial" panose="020B0604020202020204" pitchFamily="34" charset="0"/>
                <a:cs typeface="Arial" panose="020B0604020202020204" pitchFamily="34" charset="0"/>
              </a:rPr>
              <a:t>Stichting De Friesland</a:t>
            </a:r>
            <a:br>
              <a:rPr lang="nl-NL" sz="4000" dirty="0">
                <a:solidFill>
                  <a:schemeClr val="tx1">
                    <a:lumMod val="65000"/>
                    <a:lumOff val="35000"/>
                  </a:schemeClr>
                </a:solidFill>
                <a:latin typeface="Arial" panose="020B0604020202020204" pitchFamily="34" charset="0"/>
                <a:cs typeface="Arial" panose="020B0604020202020204" pitchFamily="34" charset="0"/>
              </a:rPr>
            </a:br>
            <a:br>
              <a:rPr lang="nl-NL" sz="4000" dirty="0">
                <a:solidFill>
                  <a:schemeClr val="tx1">
                    <a:lumMod val="65000"/>
                    <a:lumOff val="35000"/>
                  </a:schemeClr>
                </a:solidFill>
                <a:latin typeface="Arial" panose="020B0604020202020204" pitchFamily="34" charset="0"/>
                <a:cs typeface="Arial" panose="020B0604020202020204" pitchFamily="34" charset="0"/>
              </a:rPr>
            </a:br>
            <a:r>
              <a:rPr lang="nl-NL" sz="4000" dirty="0">
                <a:solidFill>
                  <a:schemeClr val="tx1">
                    <a:lumMod val="65000"/>
                    <a:lumOff val="35000"/>
                  </a:schemeClr>
                </a:solidFill>
                <a:latin typeface="Arial" panose="020B0604020202020204" pitchFamily="34" charset="0"/>
                <a:cs typeface="Arial" panose="020B0604020202020204" pitchFamily="34" charset="0"/>
              </a:rPr>
              <a:t>2026-2028</a:t>
            </a:r>
          </a:p>
        </p:txBody>
      </p:sp>
      <p:sp>
        <p:nvSpPr>
          <p:cNvPr id="4" name="Rechthoek 3">
            <a:extLst>
              <a:ext uri="{FF2B5EF4-FFF2-40B4-BE49-F238E27FC236}">
                <a16:creationId xmlns:a16="http://schemas.microsoft.com/office/drawing/2014/main" id="{05D7BF53-D69A-4409-908C-23B8F339546F}"/>
              </a:ext>
            </a:extLst>
          </p:cNvPr>
          <p:cNvSpPr/>
          <p:nvPr/>
        </p:nvSpPr>
        <p:spPr>
          <a:xfrm>
            <a:off x="8797100" y="5992963"/>
            <a:ext cx="3045781" cy="600164"/>
          </a:xfrm>
          <a:prstGeom prst="rect">
            <a:avLst/>
          </a:prstGeom>
        </p:spPr>
        <p:txBody>
          <a:bodyPr wrap="square">
            <a:spAutoFit/>
          </a:bodyPr>
          <a:lstStyle/>
          <a:p>
            <a:pPr lvl="0" latinLnBrk="1" hangingPunct="0"/>
            <a:r>
              <a:rPr lang="nl-NL" sz="1100" dirty="0">
                <a:latin typeface="Century Gothic" panose="020B0502020202020204" pitchFamily="34" charset="0"/>
                <a:cs typeface="Calibri"/>
              </a:rPr>
              <a:t>www.stichtingdefriesland.nl</a:t>
            </a:r>
          </a:p>
          <a:p>
            <a:pPr lvl="0" latinLnBrk="1" hangingPunct="0"/>
            <a:r>
              <a:rPr lang="nl-NL" sz="1100" dirty="0">
                <a:solidFill>
                  <a:srgbClr val="FFFFFF">
                    <a:lumMod val="50000"/>
                  </a:srgbClr>
                </a:solidFill>
                <a:latin typeface="Century Gothic" panose="020B0502020202020204" pitchFamily="34" charset="0"/>
                <a:cs typeface="Calibri"/>
              </a:rPr>
              <a:t>RSIN (fiscaal) nummer is 823083731</a:t>
            </a:r>
          </a:p>
          <a:p>
            <a:pPr lvl="0" latinLnBrk="1" hangingPunct="0"/>
            <a:r>
              <a:rPr lang="nl-NL" sz="1100" dirty="0">
                <a:solidFill>
                  <a:srgbClr val="FFFFFF">
                    <a:lumMod val="50000"/>
                  </a:srgbClr>
                </a:solidFill>
                <a:latin typeface="Century Gothic" panose="020B0502020202020204" pitchFamily="34" charset="0"/>
                <a:cs typeface="Calibri"/>
                <a:sym typeface="Calibri"/>
              </a:rPr>
              <a:t>KvK nummer  </a:t>
            </a:r>
            <a:r>
              <a:rPr lang="nl-NL" sz="1100" dirty="0">
                <a:solidFill>
                  <a:srgbClr val="FFFFFF">
                    <a:lumMod val="50000"/>
                  </a:srgbClr>
                </a:solidFill>
                <a:latin typeface="Century Gothic" panose="020B0502020202020204" pitchFamily="34" charset="0"/>
                <a:cs typeface="Calibri"/>
              </a:rPr>
              <a:t>51094509</a:t>
            </a:r>
            <a:endParaRPr lang="nl-NL" sz="1100" dirty="0">
              <a:solidFill>
                <a:srgbClr val="FFFFFF">
                  <a:lumMod val="50000"/>
                </a:srgbClr>
              </a:solidFill>
              <a:latin typeface="Century Gothic" panose="020B0502020202020204" pitchFamily="34" charset="0"/>
              <a:cs typeface="Calibri"/>
              <a:sym typeface="Calibri"/>
            </a:endParaRPr>
          </a:p>
        </p:txBody>
      </p:sp>
      <p:sp>
        <p:nvSpPr>
          <p:cNvPr id="6" name="Rechthoek 5">
            <a:extLst>
              <a:ext uri="{FF2B5EF4-FFF2-40B4-BE49-F238E27FC236}">
                <a16:creationId xmlns:a16="http://schemas.microsoft.com/office/drawing/2014/main" id="{1DEF60CC-CE77-4F14-97E1-3D006F1B7B14}"/>
              </a:ext>
            </a:extLst>
          </p:cNvPr>
          <p:cNvSpPr/>
          <p:nvPr/>
        </p:nvSpPr>
        <p:spPr>
          <a:xfrm>
            <a:off x="909472" y="5992963"/>
            <a:ext cx="4142031" cy="307777"/>
          </a:xfrm>
          <a:prstGeom prst="rect">
            <a:avLst/>
          </a:prstGeom>
        </p:spPr>
        <p:txBody>
          <a:bodyPr wrap="square">
            <a:spAutoFit/>
          </a:bodyPr>
          <a:lstStyle/>
          <a:p>
            <a:pPr lvl="0"/>
            <a:r>
              <a:rPr lang="nl-NL" sz="1400" b="1" dirty="0">
                <a:solidFill>
                  <a:schemeClr val="tx1">
                    <a:lumMod val="50000"/>
                    <a:lumOff val="50000"/>
                  </a:schemeClr>
                </a:solidFill>
                <a:latin typeface="Arial" panose="020B0604020202020204" pitchFamily="34" charset="0"/>
                <a:cs typeface="Arial" panose="020B0604020202020204" pitchFamily="34" charset="0"/>
              </a:rPr>
              <a:t>Vastgesteld december 2025</a:t>
            </a:r>
          </a:p>
        </p:txBody>
      </p:sp>
      <p:pic>
        <p:nvPicPr>
          <p:cNvPr id="5" name="Afbeelding 4">
            <a:extLst>
              <a:ext uri="{FF2B5EF4-FFF2-40B4-BE49-F238E27FC236}">
                <a16:creationId xmlns:a16="http://schemas.microsoft.com/office/drawing/2014/main" id="{52B8FD55-2EB4-1E40-91E1-EC1476D71AA2}"/>
              </a:ext>
            </a:extLst>
          </p:cNvPr>
          <p:cNvPicPr>
            <a:picLocks noChangeAspect="1"/>
          </p:cNvPicPr>
          <p:nvPr/>
        </p:nvPicPr>
        <p:blipFill>
          <a:blip r:embed="rId2"/>
          <a:stretch>
            <a:fillRect/>
          </a:stretch>
        </p:blipFill>
        <p:spPr>
          <a:xfrm>
            <a:off x="8797100" y="4816142"/>
            <a:ext cx="3045781" cy="1033512"/>
          </a:xfrm>
          <a:prstGeom prst="rect">
            <a:avLst/>
          </a:prstGeom>
        </p:spPr>
      </p:pic>
    </p:spTree>
    <p:extLst>
      <p:ext uri="{BB962C8B-B14F-4D97-AF65-F5344CB8AC3E}">
        <p14:creationId xmlns:p14="http://schemas.microsoft.com/office/powerpoint/2010/main" val="939961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8BD9C5-E6AB-46B3-82AE-DC7C7D5FF0F1}"/>
              </a:ext>
            </a:extLst>
          </p:cNvPr>
          <p:cNvSpPr>
            <a:spLocks noGrp="1"/>
          </p:cNvSpPr>
          <p:nvPr>
            <p:ph type="title"/>
          </p:nvPr>
        </p:nvSpPr>
        <p:spPr/>
        <p:txBody>
          <a:bodyPr>
            <a:normAutofit/>
          </a:bodyPr>
          <a:lstStyle/>
          <a:p>
            <a:r>
              <a:rPr lang="nl-NL" b="1" dirty="0">
                <a:solidFill>
                  <a:schemeClr val="tx2"/>
                </a:solidFill>
                <a:latin typeface="Arial"/>
                <a:cs typeface="Arial"/>
                <a:sym typeface="Wingdings" panose="05000000000000000000" pitchFamily="2" charset="2"/>
              </a:rPr>
              <a:t> </a:t>
            </a:r>
            <a:r>
              <a:rPr lang="nl-NL" b="1" dirty="0">
                <a:solidFill>
                  <a:srgbClr val="0DCDC8"/>
                </a:solidFill>
                <a:latin typeface="Arial" panose="020B0604020202020204" pitchFamily="34" charset="0"/>
                <a:cs typeface="Arial" panose="020B0604020202020204" pitchFamily="34" charset="0"/>
                <a:sym typeface="Wingdings" panose="05000000000000000000" pitchFamily="2" charset="2"/>
              </a:rPr>
              <a:t>8. Werkwijze </a:t>
            </a:r>
            <a:r>
              <a:rPr lang="nl-NL" b="1" dirty="0">
                <a:solidFill>
                  <a:srgbClr val="0DCDC8"/>
                </a:solidFill>
                <a:latin typeface="Arial" panose="020B0604020202020204" pitchFamily="34" charset="0"/>
                <a:cs typeface="Arial" panose="020B0604020202020204" pitchFamily="34" charset="0"/>
              </a:rPr>
              <a:t>Programmafinanciering</a:t>
            </a:r>
            <a:endParaRPr lang="en-GB" b="1" dirty="0">
              <a:solidFill>
                <a:srgbClr val="0DCDC8"/>
              </a:solidFill>
              <a:latin typeface="Arial" panose="020B0604020202020204" pitchFamily="34" charset="0"/>
              <a:cs typeface="Arial" panose="020B0604020202020204" pitchFamily="34" charset="0"/>
            </a:endParaRPr>
          </a:p>
        </p:txBody>
      </p:sp>
      <p:sp>
        <p:nvSpPr>
          <p:cNvPr id="5" name="Tijdelijke aanduiding voor dianummer 4">
            <a:extLst>
              <a:ext uri="{FF2B5EF4-FFF2-40B4-BE49-F238E27FC236}">
                <a16:creationId xmlns:a16="http://schemas.microsoft.com/office/drawing/2014/main" id="{98115C28-95D3-47CB-9D4E-B259FC6E2292}"/>
              </a:ext>
            </a:extLst>
          </p:cNvPr>
          <p:cNvSpPr>
            <a:spLocks noGrp="1"/>
          </p:cNvSpPr>
          <p:nvPr>
            <p:ph type="sldNum" sz="quarter" idx="12"/>
          </p:nvPr>
        </p:nvSpPr>
        <p:spPr>
          <a:xfrm>
            <a:off x="9199880" y="6356350"/>
            <a:ext cx="2743200" cy="365125"/>
          </a:xfrm>
        </p:spPr>
        <p:txBody>
          <a:bodyPr/>
          <a:lstStyle/>
          <a:p>
            <a:fld id="{B502C9A5-716F-45E6-800B-D4D02CE26F90}" type="slidenum">
              <a:rPr lang="nl-NL" smtClean="0"/>
              <a:t>10</a:t>
            </a:fld>
            <a:endParaRPr lang="nl-NL"/>
          </a:p>
        </p:txBody>
      </p:sp>
      <p:sp>
        <p:nvSpPr>
          <p:cNvPr id="19" name="Rechthoek 18">
            <a:extLst>
              <a:ext uri="{FF2B5EF4-FFF2-40B4-BE49-F238E27FC236}">
                <a16:creationId xmlns:a16="http://schemas.microsoft.com/office/drawing/2014/main" id="{1F254931-5C89-43A7-95B8-8ED852389924}"/>
              </a:ext>
            </a:extLst>
          </p:cNvPr>
          <p:cNvSpPr/>
          <p:nvPr/>
        </p:nvSpPr>
        <p:spPr>
          <a:xfrm>
            <a:off x="644546" y="1412295"/>
            <a:ext cx="2615754" cy="4701747"/>
          </a:xfrm>
          <a:prstGeom prst="rect">
            <a:avLst/>
          </a:prstGeom>
          <a:solidFill>
            <a:srgbClr val="F8F5F2"/>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t"/>
          <a:lstStyle/>
          <a:p>
            <a:r>
              <a:rPr lang="nl-NL" sz="1600" b="1" dirty="0">
                <a:solidFill>
                  <a:schemeClr val="tx2"/>
                </a:solidFill>
              </a:rPr>
              <a:t>3. Programmafinanciering: Een totaalbedrag voor meerdere jaren ten behoeve van geplande en toekomstige initiatieven en projectondersteuning gericht op gezondheid en preventie en de transformatie in de zorg &amp; welzijn.</a:t>
            </a:r>
          </a:p>
          <a:p>
            <a:endParaRPr lang="nl-NL" sz="1600" b="1" dirty="0">
              <a:solidFill>
                <a:schemeClr val="tx2"/>
              </a:solidFill>
            </a:endParaRPr>
          </a:p>
          <a:p>
            <a:r>
              <a:rPr lang="nl-NL" sz="1400" dirty="0">
                <a:solidFill>
                  <a:schemeClr val="tx2"/>
                </a:solidFill>
              </a:rPr>
              <a:t>Programmafinanciering onder voorwaarden maar altijd met impact op de burger</a:t>
            </a:r>
          </a:p>
          <a:p>
            <a:endParaRPr lang="nl-NL" sz="1600" b="1" dirty="0">
              <a:solidFill>
                <a:schemeClr val="tx2"/>
              </a:solidFill>
            </a:endParaRPr>
          </a:p>
          <a:p>
            <a:endParaRPr lang="nl-NL" sz="1200" dirty="0">
              <a:solidFill>
                <a:schemeClr val="tx2"/>
              </a:solidFill>
            </a:endParaRPr>
          </a:p>
        </p:txBody>
      </p:sp>
      <p:grpSp>
        <p:nvGrpSpPr>
          <p:cNvPr id="14" name="Graphic 27">
            <a:extLst>
              <a:ext uri="{FF2B5EF4-FFF2-40B4-BE49-F238E27FC236}">
                <a16:creationId xmlns:a16="http://schemas.microsoft.com/office/drawing/2014/main" id="{213E119A-47D9-03EB-6D7C-05F25CBB73AF}"/>
              </a:ext>
            </a:extLst>
          </p:cNvPr>
          <p:cNvGrpSpPr/>
          <p:nvPr/>
        </p:nvGrpSpPr>
        <p:grpSpPr>
          <a:xfrm>
            <a:off x="1752253" y="4941029"/>
            <a:ext cx="400340" cy="722945"/>
            <a:chOff x="10867856" y="3394300"/>
            <a:chExt cx="400340" cy="722945"/>
          </a:xfrm>
        </p:grpSpPr>
        <p:sp>
          <p:nvSpPr>
            <p:cNvPr id="15" name="Vrije vorm: vorm 14">
              <a:extLst>
                <a:ext uri="{FF2B5EF4-FFF2-40B4-BE49-F238E27FC236}">
                  <a16:creationId xmlns:a16="http://schemas.microsoft.com/office/drawing/2014/main" id="{136DE224-35AE-2C3C-6EE5-076334A461F1}"/>
                </a:ext>
              </a:extLst>
            </p:cNvPr>
            <p:cNvSpPr/>
            <p:nvPr/>
          </p:nvSpPr>
          <p:spPr>
            <a:xfrm>
              <a:off x="11057884" y="3394300"/>
              <a:ext cx="19050" cy="76200"/>
            </a:xfrm>
            <a:custGeom>
              <a:avLst/>
              <a:gdLst>
                <a:gd name="connsiteX0" fmla="*/ 9525 w 19050"/>
                <a:gd name="connsiteY0" fmla="*/ 76200 h 76200"/>
                <a:gd name="connsiteX1" fmla="*/ 19050 w 19050"/>
                <a:gd name="connsiteY1" fmla="*/ 66675 h 76200"/>
                <a:gd name="connsiteX2" fmla="*/ 19050 w 19050"/>
                <a:gd name="connsiteY2" fmla="*/ 9525 h 76200"/>
                <a:gd name="connsiteX3" fmla="*/ 9525 w 19050"/>
                <a:gd name="connsiteY3" fmla="*/ 0 h 76200"/>
                <a:gd name="connsiteX4" fmla="*/ 0 w 19050"/>
                <a:gd name="connsiteY4" fmla="*/ 9525 h 76200"/>
                <a:gd name="connsiteX5" fmla="*/ 0 w 19050"/>
                <a:gd name="connsiteY5" fmla="*/ 66675 h 76200"/>
                <a:gd name="connsiteX6" fmla="*/ 9525 w 19050"/>
                <a:gd name="connsiteY6" fmla="*/ 7620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 h="76200">
                  <a:moveTo>
                    <a:pt x="9525" y="76200"/>
                  </a:moveTo>
                  <a:cubicBezTo>
                    <a:pt x="14786" y="76200"/>
                    <a:pt x="19050" y="71936"/>
                    <a:pt x="19050" y="66675"/>
                  </a:cubicBezTo>
                  <a:lnTo>
                    <a:pt x="19050" y="9525"/>
                  </a:lnTo>
                  <a:cubicBezTo>
                    <a:pt x="19050" y="4264"/>
                    <a:pt x="14786" y="0"/>
                    <a:pt x="9525" y="0"/>
                  </a:cubicBezTo>
                  <a:cubicBezTo>
                    <a:pt x="4264" y="0"/>
                    <a:pt x="0" y="4264"/>
                    <a:pt x="0" y="9525"/>
                  </a:cubicBezTo>
                  <a:lnTo>
                    <a:pt x="0" y="66675"/>
                  </a:lnTo>
                  <a:cubicBezTo>
                    <a:pt x="0" y="71936"/>
                    <a:pt x="4264" y="76200"/>
                    <a:pt x="9525" y="76200"/>
                  </a:cubicBezTo>
                  <a:close/>
                </a:path>
              </a:pathLst>
            </a:custGeom>
            <a:solidFill>
              <a:srgbClr val="002857"/>
            </a:solidFill>
            <a:ln w="9525" cap="flat">
              <a:noFill/>
              <a:prstDash val="solid"/>
              <a:miter/>
            </a:ln>
          </p:spPr>
          <p:txBody>
            <a:bodyPr rtlCol="0" anchor="ctr"/>
            <a:lstStyle/>
            <a:p>
              <a:endParaRPr lang="nl-NL"/>
            </a:p>
          </p:txBody>
        </p:sp>
        <p:sp>
          <p:nvSpPr>
            <p:cNvPr id="16" name="Vrije vorm: vorm 15">
              <a:extLst>
                <a:ext uri="{FF2B5EF4-FFF2-40B4-BE49-F238E27FC236}">
                  <a16:creationId xmlns:a16="http://schemas.microsoft.com/office/drawing/2014/main" id="{DE655898-D6D2-6283-B22D-B7D7EB9DD28C}"/>
                </a:ext>
              </a:extLst>
            </p:cNvPr>
            <p:cNvSpPr/>
            <p:nvPr/>
          </p:nvSpPr>
          <p:spPr>
            <a:xfrm>
              <a:off x="10867856" y="3458685"/>
              <a:ext cx="57150" cy="57150"/>
            </a:xfrm>
            <a:custGeom>
              <a:avLst/>
              <a:gdLst>
                <a:gd name="connsiteX0" fmla="*/ 46772 w 57150"/>
                <a:gd name="connsiteY0" fmla="*/ 59440 h 57150"/>
                <a:gd name="connsiteX1" fmla="*/ 53440 w 57150"/>
                <a:gd name="connsiteY1" fmla="*/ 62203 h 57150"/>
                <a:gd name="connsiteX2" fmla="*/ 60202 w 57150"/>
                <a:gd name="connsiteY2" fmla="*/ 59440 h 57150"/>
                <a:gd name="connsiteX3" fmla="*/ 60202 w 57150"/>
                <a:gd name="connsiteY3" fmla="*/ 46010 h 57150"/>
                <a:gd name="connsiteX4" fmla="*/ 15721 w 57150"/>
                <a:gd name="connsiteY4" fmla="*/ 2290 h 57150"/>
                <a:gd name="connsiteX5" fmla="*/ 2290 w 57150"/>
                <a:gd name="connsiteY5" fmla="*/ 3330 h 57150"/>
                <a:gd name="connsiteX6" fmla="*/ 2290 w 57150"/>
                <a:gd name="connsiteY6" fmla="*/ 15721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 h="57150">
                  <a:moveTo>
                    <a:pt x="46772" y="59440"/>
                  </a:moveTo>
                  <a:cubicBezTo>
                    <a:pt x="48547" y="61200"/>
                    <a:pt x="50941" y="62192"/>
                    <a:pt x="53440" y="62203"/>
                  </a:cubicBezTo>
                  <a:cubicBezTo>
                    <a:pt x="55971" y="62217"/>
                    <a:pt x="58405" y="61223"/>
                    <a:pt x="60202" y="59440"/>
                  </a:cubicBezTo>
                  <a:cubicBezTo>
                    <a:pt x="63895" y="55726"/>
                    <a:pt x="63895" y="49725"/>
                    <a:pt x="60202" y="46010"/>
                  </a:cubicBezTo>
                  <a:lnTo>
                    <a:pt x="15721" y="2290"/>
                  </a:lnTo>
                  <a:cubicBezTo>
                    <a:pt x="11725" y="-1131"/>
                    <a:pt x="5712" y="-666"/>
                    <a:pt x="2290" y="3330"/>
                  </a:cubicBezTo>
                  <a:cubicBezTo>
                    <a:pt x="-763" y="6896"/>
                    <a:pt x="-763" y="12154"/>
                    <a:pt x="2290" y="15721"/>
                  </a:cubicBezTo>
                  <a:close/>
                </a:path>
              </a:pathLst>
            </a:custGeom>
            <a:solidFill>
              <a:srgbClr val="002857"/>
            </a:solidFill>
            <a:ln w="9525" cap="flat">
              <a:noFill/>
              <a:prstDash val="solid"/>
              <a:miter/>
            </a:ln>
          </p:spPr>
          <p:txBody>
            <a:bodyPr rtlCol="0" anchor="ctr"/>
            <a:lstStyle/>
            <a:p>
              <a:endParaRPr lang="nl-NL"/>
            </a:p>
          </p:txBody>
        </p:sp>
        <p:sp>
          <p:nvSpPr>
            <p:cNvPr id="17" name="Vrije vorm: vorm 16">
              <a:extLst>
                <a:ext uri="{FF2B5EF4-FFF2-40B4-BE49-F238E27FC236}">
                  <a16:creationId xmlns:a16="http://schemas.microsoft.com/office/drawing/2014/main" id="{AA8465CA-2D19-5273-25A3-7D917D6B0ED1}"/>
                </a:ext>
              </a:extLst>
            </p:cNvPr>
            <p:cNvSpPr/>
            <p:nvPr/>
          </p:nvSpPr>
          <p:spPr>
            <a:xfrm>
              <a:off x="11197608" y="3457777"/>
              <a:ext cx="57150" cy="57150"/>
            </a:xfrm>
            <a:custGeom>
              <a:avLst/>
              <a:gdLst>
                <a:gd name="connsiteX0" fmla="*/ 9437 w 57150"/>
                <a:gd name="connsiteY0" fmla="*/ 63492 h 57150"/>
                <a:gd name="connsiteX1" fmla="*/ 16200 w 57150"/>
                <a:gd name="connsiteY1" fmla="*/ 60729 h 57150"/>
                <a:gd name="connsiteX2" fmla="*/ 60682 w 57150"/>
                <a:gd name="connsiteY2" fmla="*/ 16248 h 57150"/>
                <a:gd name="connsiteX3" fmla="*/ 60682 w 57150"/>
                <a:gd name="connsiteY3" fmla="*/ 2817 h 57150"/>
                <a:gd name="connsiteX4" fmla="*/ 47211 w 57150"/>
                <a:gd name="connsiteY4" fmla="*/ 2762 h 57150"/>
                <a:gd name="connsiteX5" fmla="*/ 47156 w 57150"/>
                <a:gd name="connsiteY5" fmla="*/ 2817 h 57150"/>
                <a:gd name="connsiteX6" fmla="*/ 2770 w 57150"/>
                <a:gd name="connsiteY6" fmla="*/ 47299 h 57150"/>
                <a:gd name="connsiteX7" fmla="*/ 2770 w 57150"/>
                <a:gd name="connsiteY7" fmla="*/ 60729 h 57150"/>
                <a:gd name="connsiteX8" fmla="*/ 9437 w 57150"/>
                <a:gd name="connsiteY8" fmla="*/ 6349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50" h="57150">
                  <a:moveTo>
                    <a:pt x="9437" y="63492"/>
                  </a:moveTo>
                  <a:cubicBezTo>
                    <a:pt x="11969" y="63506"/>
                    <a:pt x="14403" y="62512"/>
                    <a:pt x="16200" y="60729"/>
                  </a:cubicBezTo>
                  <a:lnTo>
                    <a:pt x="60682" y="16248"/>
                  </a:lnTo>
                  <a:cubicBezTo>
                    <a:pt x="64374" y="12533"/>
                    <a:pt x="64374" y="6532"/>
                    <a:pt x="60682" y="2817"/>
                  </a:cubicBezTo>
                  <a:cubicBezTo>
                    <a:pt x="56977" y="-917"/>
                    <a:pt x="50946" y="-942"/>
                    <a:pt x="47211" y="2762"/>
                  </a:cubicBezTo>
                  <a:cubicBezTo>
                    <a:pt x="47193" y="2780"/>
                    <a:pt x="47174" y="2799"/>
                    <a:pt x="47156" y="2817"/>
                  </a:cubicBezTo>
                  <a:lnTo>
                    <a:pt x="2770" y="47299"/>
                  </a:lnTo>
                  <a:cubicBezTo>
                    <a:pt x="-923" y="51014"/>
                    <a:pt x="-923" y="57015"/>
                    <a:pt x="2770" y="60729"/>
                  </a:cubicBezTo>
                  <a:cubicBezTo>
                    <a:pt x="4544" y="62489"/>
                    <a:pt x="6939" y="63481"/>
                    <a:pt x="9437" y="63492"/>
                  </a:cubicBezTo>
                  <a:close/>
                </a:path>
              </a:pathLst>
            </a:custGeom>
            <a:solidFill>
              <a:srgbClr val="002857"/>
            </a:solidFill>
            <a:ln w="9525" cap="flat">
              <a:noFill/>
              <a:prstDash val="solid"/>
              <a:miter/>
            </a:ln>
          </p:spPr>
          <p:txBody>
            <a:bodyPr rtlCol="0" anchor="ctr"/>
            <a:lstStyle/>
            <a:p>
              <a:endParaRPr lang="nl-NL"/>
            </a:p>
          </p:txBody>
        </p:sp>
        <p:sp>
          <p:nvSpPr>
            <p:cNvPr id="18" name="Vrije vorm: vorm 17">
              <a:extLst>
                <a:ext uri="{FF2B5EF4-FFF2-40B4-BE49-F238E27FC236}">
                  <a16:creationId xmlns:a16="http://schemas.microsoft.com/office/drawing/2014/main" id="{F61F6EE6-0F08-743D-E678-90A028A32F9A}"/>
                </a:ext>
              </a:extLst>
            </p:cNvPr>
            <p:cNvSpPr/>
            <p:nvPr/>
          </p:nvSpPr>
          <p:spPr>
            <a:xfrm>
              <a:off x="10868146" y="3507645"/>
              <a:ext cx="400050" cy="609600"/>
            </a:xfrm>
            <a:custGeom>
              <a:avLst/>
              <a:gdLst>
                <a:gd name="connsiteX0" fmla="*/ 200501 w 400050"/>
                <a:gd name="connsiteY0" fmla="*/ 3 h 609600"/>
                <a:gd name="connsiteX1" fmla="*/ 189548 w 400050"/>
                <a:gd name="connsiteY1" fmla="*/ 3 h 609600"/>
                <a:gd name="connsiteX2" fmla="*/ 0 w 400050"/>
                <a:gd name="connsiteY2" fmla="*/ 200028 h 609600"/>
                <a:gd name="connsiteX3" fmla="*/ 59817 w 400050"/>
                <a:gd name="connsiteY3" fmla="*/ 342903 h 609600"/>
                <a:gd name="connsiteX4" fmla="*/ 86201 w 400050"/>
                <a:gd name="connsiteY4" fmla="*/ 403768 h 609600"/>
                <a:gd name="connsiteX5" fmla="*/ 86201 w 400050"/>
                <a:gd name="connsiteY5" fmla="*/ 505780 h 609600"/>
                <a:gd name="connsiteX6" fmla="*/ 86201 w 400050"/>
                <a:gd name="connsiteY6" fmla="*/ 505780 h 609600"/>
                <a:gd name="connsiteX7" fmla="*/ 106585 w 400050"/>
                <a:gd name="connsiteY7" fmla="*/ 539308 h 609600"/>
                <a:gd name="connsiteX8" fmla="*/ 190976 w 400050"/>
                <a:gd name="connsiteY8" fmla="*/ 610555 h 609600"/>
                <a:gd name="connsiteX9" fmla="*/ 210026 w 400050"/>
                <a:gd name="connsiteY9" fmla="*/ 610555 h 609600"/>
                <a:gd name="connsiteX10" fmla="*/ 294418 w 400050"/>
                <a:gd name="connsiteY10" fmla="*/ 539308 h 609600"/>
                <a:gd name="connsiteX11" fmla="*/ 314801 w 400050"/>
                <a:gd name="connsiteY11" fmla="*/ 505780 h 609600"/>
                <a:gd name="connsiteX12" fmla="*/ 314801 w 400050"/>
                <a:gd name="connsiteY12" fmla="*/ 505780 h 609600"/>
                <a:gd name="connsiteX13" fmla="*/ 314801 w 400050"/>
                <a:gd name="connsiteY13" fmla="*/ 404530 h 609600"/>
                <a:gd name="connsiteX14" fmla="*/ 339281 w 400050"/>
                <a:gd name="connsiteY14" fmla="*/ 345094 h 609600"/>
                <a:gd name="connsiteX15" fmla="*/ 346636 w 400050"/>
                <a:gd name="connsiteY15" fmla="*/ 62312 h 609600"/>
                <a:gd name="connsiteX16" fmla="*/ 200501 w 400050"/>
                <a:gd name="connsiteY16" fmla="*/ 3 h 609600"/>
                <a:gd name="connsiteX17" fmla="*/ 210026 w 400050"/>
                <a:gd name="connsiteY17" fmla="*/ 591505 h 609600"/>
                <a:gd name="connsiteX18" fmla="*/ 190976 w 400050"/>
                <a:gd name="connsiteY18" fmla="*/ 591505 h 609600"/>
                <a:gd name="connsiteX19" fmla="*/ 127064 w 400050"/>
                <a:gd name="connsiteY19" fmla="*/ 543880 h 609600"/>
                <a:gd name="connsiteX20" fmla="*/ 273939 w 400050"/>
                <a:gd name="connsiteY20" fmla="*/ 543880 h 609600"/>
                <a:gd name="connsiteX21" fmla="*/ 210026 w 400050"/>
                <a:gd name="connsiteY21" fmla="*/ 591505 h 609600"/>
                <a:gd name="connsiteX22" fmla="*/ 295751 w 400050"/>
                <a:gd name="connsiteY22" fmla="*/ 505780 h 609600"/>
                <a:gd name="connsiteX23" fmla="*/ 276701 w 400050"/>
                <a:gd name="connsiteY23" fmla="*/ 524830 h 609600"/>
                <a:gd name="connsiteX24" fmla="*/ 124301 w 400050"/>
                <a:gd name="connsiteY24" fmla="*/ 524830 h 609600"/>
                <a:gd name="connsiteX25" fmla="*/ 105251 w 400050"/>
                <a:gd name="connsiteY25" fmla="*/ 505780 h 609600"/>
                <a:gd name="connsiteX26" fmla="*/ 105251 w 400050"/>
                <a:gd name="connsiteY26" fmla="*/ 496255 h 609600"/>
                <a:gd name="connsiteX27" fmla="*/ 295751 w 400050"/>
                <a:gd name="connsiteY27" fmla="*/ 496255 h 609600"/>
                <a:gd name="connsiteX28" fmla="*/ 295751 w 400050"/>
                <a:gd name="connsiteY28" fmla="*/ 477205 h 609600"/>
                <a:gd name="connsiteX29" fmla="*/ 105251 w 400050"/>
                <a:gd name="connsiteY29" fmla="*/ 477205 h 609600"/>
                <a:gd name="connsiteX30" fmla="*/ 105251 w 400050"/>
                <a:gd name="connsiteY30" fmla="*/ 448630 h 609600"/>
                <a:gd name="connsiteX31" fmla="*/ 295751 w 400050"/>
                <a:gd name="connsiteY31" fmla="*/ 448630 h 609600"/>
                <a:gd name="connsiteX32" fmla="*/ 326041 w 400050"/>
                <a:gd name="connsiteY32" fmla="*/ 331378 h 609600"/>
                <a:gd name="connsiteX33" fmla="*/ 295751 w 400050"/>
                <a:gd name="connsiteY33" fmla="*/ 404530 h 609600"/>
                <a:gd name="connsiteX34" fmla="*/ 295751 w 400050"/>
                <a:gd name="connsiteY34" fmla="*/ 429580 h 609600"/>
                <a:gd name="connsiteX35" fmla="*/ 105251 w 400050"/>
                <a:gd name="connsiteY35" fmla="*/ 429580 h 609600"/>
                <a:gd name="connsiteX36" fmla="*/ 105251 w 400050"/>
                <a:gd name="connsiteY36" fmla="*/ 403768 h 609600"/>
                <a:gd name="connsiteX37" fmla="*/ 73152 w 400050"/>
                <a:gd name="connsiteY37" fmla="*/ 329663 h 609600"/>
                <a:gd name="connsiteX38" fmla="*/ 19526 w 400050"/>
                <a:gd name="connsiteY38" fmla="*/ 200218 h 609600"/>
                <a:gd name="connsiteX39" fmla="*/ 190976 w 400050"/>
                <a:gd name="connsiteY39" fmla="*/ 19243 h 609600"/>
                <a:gd name="connsiteX40" fmla="*/ 200501 w 400050"/>
                <a:gd name="connsiteY40" fmla="*/ 19243 h 609600"/>
                <a:gd name="connsiteX41" fmla="*/ 381953 w 400050"/>
                <a:gd name="connsiteY41" fmla="*/ 200980 h 609600"/>
                <a:gd name="connsiteX42" fmla="*/ 326041 w 400050"/>
                <a:gd name="connsiteY42" fmla="*/ 331378 h 60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400050" h="609600">
                  <a:moveTo>
                    <a:pt x="200501" y="3"/>
                  </a:moveTo>
                  <a:cubicBezTo>
                    <a:pt x="196882" y="3"/>
                    <a:pt x="193167" y="3"/>
                    <a:pt x="189548" y="3"/>
                  </a:cubicBezTo>
                  <a:cubicBezTo>
                    <a:pt x="83597" y="6462"/>
                    <a:pt x="755" y="93883"/>
                    <a:pt x="0" y="200028"/>
                  </a:cubicBezTo>
                  <a:cubicBezTo>
                    <a:pt x="-58" y="253754"/>
                    <a:pt x="21500" y="305244"/>
                    <a:pt x="59817" y="342903"/>
                  </a:cubicBezTo>
                  <a:cubicBezTo>
                    <a:pt x="76424" y="358829"/>
                    <a:pt x="85931" y="380761"/>
                    <a:pt x="86201" y="403768"/>
                  </a:cubicBezTo>
                  <a:lnTo>
                    <a:pt x="86201" y="505780"/>
                  </a:lnTo>
                  <a:lnTo>
                    <a:pt x="86201" y="505780"/>
                  </a:lnTo>
                  <a:cubicBezTo>
                    <a:pt x="86277" y="519865"/>
                    <a:pt x="94116" y="532759"/>
                    <a:pt x="106585" y="539308"/>
                  </a:cubicBezTo>
                  <a:cubicBezTo>
                    <a:pt x="113631" y="580429"/>
                    <a:pt x="149257" y="610506"/>
                    <a:pt x="190976" y="610555"/>
                  </a:cubicBezTo>
                  <a:lnTo>
                    <a:pt x="210026" y="610555"/>
                  </a:lnTo>
                  <a:cubicBezTo>
                    <a:pt x="251746" y="610506"/>
                    <a:pt x="287372" y="580429"/>
                    <a:pt x="294418" y="539308"/>
                  </a:cubicBezTo>
                  <a:cubicBezTo>
                    <a:pt x="306887" y="532759"/>
                    <a:pt x="314726" y="519865"/>
                    <a:pt x="314801" y="505780"/>
                  </a:cubicBezTo>
                  <a:lnTo>
                    <a:pt x="314801" y="505780"/>
                  </a:lnTo>
                  <a:lnTo>
                    <a:pt x="314801" y="404530"/>
                  </a:lnTo>
                  <a:cubicBezTo>
                    <a:pt x="314556" y="382216"/>
                    <a:pt x="323392" y="360761"/>
                    <a:pt x="339281" y="345094"/>
                  </a:cubicBezTo>
                  <a:cubicBezTo>
                    <a:pt x="419400" y="269036"/>
                    <a:pt x="422693" y="142430"/>
                    <a:pt x="346636" y="62312"/>
                  </a:cubicBezTo>
                  <a:cubicBezTo>
                    <a:pt x="308614" y="22259"/>
                    <a:pt x="255725" y="-291"/>
                    <a:pt x="200501" y="3"/>
                  </a:cubicBezTo>
                  <a:close/>
                  <a:moveTo>
                    <a:pt x="210026" y="591505"/>
                  </a:moveTo>
                  <a:lnTo>
                    <a:pt x="190976" y="591505"/>
                  </a:lnTo>
                  <a:cubicBezTo>
                    <a:pt x="161484" y="591513"/>
                    <a:pt x="135490" y="572144"/>
                    <a:pt x="127064" y="543880"/>
                  </a:cubicBezTo>
                  <a:lnTo>
                    <a:pt x="273939" y="543880"/>
                  </a:lnTo>
                  <a:cubicBezTo>
                    <a:pt x="265512" y="572144"/>
                    <a:pt x="239519" y="591513"/>
                    <a:pt x="210026" y="591505"/>
                  </a:cubicBezTo>
                  <a:close/>
                  <a:moveTo>
                    <a:pt x="295751" y="505780"/>
                  </a:moveTo>
                  <a:cubicBezTo>
                    <a:pt x="295751" y="516302"/>
                    <a:pt x="287223" y="524830"/>
                    <a:pt x="276701" y="524830"/>
                  </a:cubicBezTo>
                  <a:lnTo>
                    <a:pt x="124301" y="524830"/>
                  </a:lnTo>
                  <a:cubicBezTo>
                    <a:pt x="113780" y="524830"/>
                    <a:pt x="105251" y="516302"/>
                    <a:pt x="105251" y="505780"/>
                  </a:cubicBezTo>
                  <a:lnTo>
                    <a:pt x="105251" y="496255"/>
                  </a:lnTo>
                  <a:lnTo>
                    <a:pt x="295751" y="496255"/>
                  </a:lnTo>
                  <a:close/>
                  <a:moveTo>
                    <a:pt x="295751" y="477205"/>
                  </a:moveTo>
                  <a:lnTo>
                    <a:pt x="105251" y="477205"/>
                  </a:lnTo>
                  <a:lnTo>
                    <a:pt x="105251" y="448630"/>
                  </a:lnTo>
                  <a:lnTo>
                    <a:pt x="295751" y="448630"/>
                  </a:lnTo>
                  <a:close/>
                  <a:moveTo>
                    <a:pt x="326041" y="331378"/>
                  </a:moveTo>
                  <a:cubicBezTo>
                    <a:pt x="306461" y="350658"/>
                    <a:pt x="295533" y="377052"/>
                    <a:pt x="295751" y="404530"/>
                  </a:cubicBezTo>
                  <a:lnTo>
                    <a:pt x="295751" y="429580"/>
                  </a:lnTo>
                  <a:lnTo>
                    <a:pt x="105251" y="429580"/>
                  </a:lnTo>
                  <a:lnTo>
                    <a:pt x="105251" y="403768"/>
                  </a:lnTo>
                  <a:cubicBezTo>
                    <a:pt x="104980" y="375749"/>
                    <a:pt x="93405" y="349026"/>
                    <a:pt x="73152" y="329663"/>
                  </a:cubicBezTo>
                  <a:cubicBezTo>
                    <a:pt x="38539" y="295521"/>
                    <a:pt x="19199" y="248836"/>
                    <a:pt x="19526" y="200218"/>
                  </a:cubicBezTo>
                  <a:cubicBezTo>
                    <a:pt x="20662" y="104383"/>
                    <a:pt x="95342" y="25554"/>
                    <a:pt x="190976" y="19243"/>
                  </a:cubicBezTo>
                  <a:cubicBezTo>
                    <a:pt x="194279" y="19243"/>
                    <a:pt x="197453" y="19243"/>
                    <a:pt x="200501" y="19243"/>
                  </a:cubicBezTo>
                  <a:cubicBezTo>
                    <a:pt x="300761" y="19401"/>
                    <a:pt x="381953" y="100721"/>
                    <a:pt x="381953" y="200980"/>
                  </a:cubicBezTo>
                  <a:cubicBezTo>
                    <a:pt x="381996" y="250276"/>
                    <a:pt x="361781" y="297425"/>
                    <a:pt x="326041" y="331378"/>
                  </a:cubicBezTo>
                  <a:close/>
                </a:path>
              </a:pathLst>
            </a:custGeom>
            <a:solidFill>
              <a:srgbClr val="002857"/>
            </a:solidFill>
            <a:ln w="9525" cap="flat">
              <a:noFill/>
              <a:prstDash val="solid"/>
              <a:miter/>
            </a:ln>
          </p:spPr>
          <p:txBody>
            <a:bodyPr rtlCol="0" anchor="ctr"/>
            <a:lstStyle/>
            <a:p>
              <a:endParaRPr lang="nl-NL"/>
            </a:p>
          </p:txBody>
        </p:sp>
        <p:sp>
          <p:nvSpPr>
            <p:cNvPr id="22" name="Vrije vorm: vorm 21">
              <a:extLst>
                <a:ext uri="{FF2B5EF4-FFF2-40B4-BE49-F238E27FC236}">
                  <a16:creationId xmlns:a16="http://schemas.microsoft.com/office/drawing/2014/main" id="{2B4E1359-52B1-2D2B-5D4B-084AF98AF2E9}"/>
                </a:ext>
              </a:extLst>
            </p:cNvPr>
            <p:cNvSpPr/>
            <p:nvPr/>
          </p:nvSpPr>
          <p:spPr>
            <a:xfrm>
              <a:off x="10917450" y="3612587"/>
              <a:ext cx="47625" cy="133350"/>
            </a:xfrm>
            <a:custGeom>
              <a:avLst/>
              <a:gdLst>
                <a:gd name="connsiteX0" fmla="*/ 30515 w 47625"/>
                <a:gd name="connsiteY0" fmla="*/ 4121 h 133350"/>
                <a:gd name="connsiteX1" fmla="*/ 2702 w 47625"/>
                <a:gd name="connsiteY1" fmla="*/ 126518 h 133350"/>
                <a:gd name="connsiteX2" fmla="*/ 12227 w 47625"/>
                <a:gd name="connsiteY2" fmla="*/ 134328 h 133350"/>
                <a:gd name="connsiteX3" fmla="*/ 13942 w 47625"/>
                <a:gd name="connsiteY3" fmla="*/ 134328 h 133350"/>
                <a:gd name="connsiteX4" fmla="*/ 21562 w 47625"/>
                <a:gd name="connsiteY4" fmla="*/ 123279 h 133350"/>
                <a:gd name="connsiteX5" fmla="*/ 46422 w 47625"/>
                <a:gd name="connsiteY5" fmla="*/ 15266 h 133350"/>
                <a:gd name="connsiteX6" fmla="*/ 44231 w 47625"/>
                <a:gd name="connsiteY6" fmla="*/ 2026 h 133350"/>
                <a:gd name="connsiteX7" fmla="*/ 30859 w 47625"/>
                <a:gd name="connsiteY7" fmla="*/ 3653 h 133350"/>
                <a:gd name="connsiteX8" fmla="*/ 30515 w 47625"/>
                <a:gd name="connsiteY8" fmla="*/ 4121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625" h="133350">
                  <a:moveTo>
                    <a:pt x="30515" y="4121"/>
                  </a:moveTo>
                  <a:cubicBezTo>
                    <a:pt x="4733" y="39326"/>
                    <a:pt x="-5334" y="83629"/>
                    <a:pt x="2702" y="126518"/>
                  </a:cubicBezTo>
                  <a:cubicBezTo>
                    <a:pt x="3540" y="131100"/>
                    <a:pt x="7570" y="134404"/>
                    <a:pt x="12227" y="134328"/>
                  </a:cubicBezTo>
                  <a:lnTo>
                    <a:pt x="13942" y="134328"/>
                  </a:lnTo>
                  <a:cubicBezTo>
                    <a:pt x="19086" y="133364"/>
                    <a:pt x="22489" y="128430"/>
                    <a:pt x="21562" y="123279"/>
                  </a:cubicBezTo>
                  <a:cubicBezTo>
                    <a:pt x="14581" y="85387"/>
                    <a:pt x="23578" y="46293"/>
                    <a:pt x="46422" y="15266"/>
                  </a:cubicBezTo>
                  <a:cubicBezTo>
                    <a:pt x="49453" y="11000"/>
                    <a:pt x="48475" y="5088"/>
                    <a:pt x="44231" y="2026"/>
                  </a:cubicBezTo>
                  <a:cubicBezTo>
                    <a:pt x="40090" y="-1217"/>
                    <a:pt x="34102" y="-489"/>
                    <a:pt x="30859" y="3653"/>
                  </a:cubicBezTo>
                  <a:cubicBezTo>
                    <a:pt x="30740" y="3805"/>
                    <a:pt x="30625" y="3961"/>
                    <a:pt x="30515" y="4121"/>
                  </a:cubicBezTo>
                  <a:close/>
                </a:path>
              </a:pathLst>
            </a:custGeom>
            <a:solidFill>
              <a:srgbClr val="002857"/>
            </a:solidFill>
            <a:ln w="9525" cap="flat">
              <a:noFill/>
              <a:prstDash val="solid"/>
              <a:miter/>
            </a:ln>
          </p:spPr>
          <p:txBody>
            <a:bodyPr rtlCol="0" anchor="ctr"/>
            <a:lstStyle/>
            <a:p>
              <a:endParaRPr lang="nl-NL"/>
            </a:p>
          </p:txBody>
        </p:sp>
        <p:sp>
          <p:nvSpPr>
            <p:cNvPr id="23" name="Vrije vorm: vorm 22">
              <a:extLst>
                <a:ext uri="{FF2B5EF4-FFF2-40B4-BE49-F238E27FC236}">
                  <a16:creationId xmlns:a16="http://schemas.microsoft.com/office/drawing/2014/main" id="{76FDD796-78B6-F58B-3E29-92BD846AE4E6}"/>
                </a:ext>
              </a:extLst>
            </p:cNvPr>
            <p:cNvSpPr/>
            <p:nvPr/>
          </p:nvSpPr>
          <p:spPr>
            <a:xfrm>
              <a:off x="10983053" y="3556156"/>
              <a:ext cx="76200" cy="38100"/>
            </a:xfrm>
            <a:custGeom>
              <a:avLst/>
              <a:gdLst>
                <a:gd name="connsiteX0" fmla="*/ 73688 w 76200"/>
                <a:gd name="connsiteY0" fmla="*/ 69 h 38100"/>
                <a:gd name="connsiteX1" fmla="*/ 4155 w 76200"/>
                <a:gd name="connsiteY1" fmla="*/ 25311 h 38100"/>
                <a:gd name="connsiteX2" fmla="*/ 1659 w 76200"/>
                <a:gd name="connsiteY2" fmla="*/ 38547 h 38100"/>
                <a:gd name="connsiteX3" fmla="*/ 14632 w 76200"/>
                <a:gd name="connsiteY3" fmla="*/ 41217 h 38100"/>
                <a:gd name="connsiteX4" fmla="*/ 76069 w 76200"/>
                <a:gd name="connsiteY4" fmla="*/ 19119 h 38100"/>
                <a:gd name="connsiteX5" fmla="*/ 84451 w 76200"/>
                <a:gd name="connsiteY5" fmla="*/ 8451 h 38100"/>
                <a:gd name="connsiteX6" fmla="*/ 73783 w 76200"/>
                <a:gd name="connsiteY6" fmla="*/ 69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200" h="38100">
                  <a:moveTo>
                    <a:pt x="73688" y="69"/>
                  </a:moveTo>
                  <a:cubicBezTo>
                    <a:pt x="48880" y="3033"/>
                    <a:pt x="25087" y="11669"/>
                    <a:pt x="4155" y="25311"/>
                  </a:cubicBezTo>
                  <a:cubicBezTo>
                    <a:pt x="-189" y="28277"/>
                    <a:pt x="-1307" y="34203"/>
                    <a:pt x="1659" y="38547"/>
                  </a:cubicBezTo>
                  <a:cubicBezTo>
                    <a:pt x="4556" y="42791"/>
                    <a:pt x="10296" y="43972"/>
                    <a:pt x="14632" y="41217"/>
                  </a:cubicBezTo>
                  <a:cubicBezTo>
                    <a:pt x="33172" y="29291"/>
                    <a:pt x="54180" y="21734"/>
                    <a:pt x="76069" y="19119"/>
                  </a:cubicBezTo>
                  <a:cubicBezTo>
                    <a:pt x="81329" y="18488"/>
                    <a:pt x="85082" y="13712"/>
                    <a:pt x="84451" y="8451"/>
                  </a:cubicBezTo>
                  <a:cubicBezTo>
                    <a:pt x="83819" y="3191"/>
                    <a:pt x="79043" y="-562"/>
                    <a:pt x="73783" y="69"/>
                  </a:cubicBezTo>
                  <a:close/>
                </a:path>
              </a:pathLst>
            </a:custGeom>
            <a:solidFill>
              <a:srgbClr val="002857"/>
            </a:solidFill>
            <a:ln w="9525" cap="flat">
              <a:noFill/>
              <a:prstDash val="solid"/>
              <a:miter/>
            </a:ln>
          </p:spPr>
          <p:txBody>
            <a:bodyPr rtlCol="0" anchor="ctr"/>
            <a:lstStyle/>
            <a:p>
              <a:endParaRPr lang="nl-NL"/>
            </a:p>
          </p:txBody>
        </p:sp>
      </p:grpSp>
      <p:pic>
        <p:nvPicPr>
          <p:cNvPr id="3" name="Afbeelding 2">
            <a:extLst>
              <a:ext uri="{FF2B5EF4-FFF2-40B4-BE49-F238E27FC236}">
                <a16:creationId xmlns:a16="http://schemas.microsoft.com/office/drawing/2014/main" id="{9C1E48E7-BB9E-0A1E-F028-96342BE497D2}"/>
              </a:ext>
            </a:extLst>
          </p:cNvPr>
          <p:cNvPicPr>
            <a:picLocks noChangeAspect="1"/>
          </p:cNvPicPr>
          <p:nvPr/>
        </p:nvPicPr>
        <p:blipFill>
          <a:blip r:embed="rId2"/>
          <a:stretch>
            <a:fillRect/>
          </a:stretch>
        </p:blipFill>
        <p:spPr>
          <a:xfrm>
            <a:off x="9498238" y="6059432"/>
            <a:ext cx="2146484" cy="671911"/>
          </a:xfrm>
          <a:prstGeom prst="rect">
            <a:avLst/>
          </a:prstGeom>
        </p:spPr>
      </p:pic>
      <p:sp>
        <p:nvSpPr>
          <p:cNvPr id="7" name="Rechthoek: afgeronde hoeken 6">
            <a:extLst>
              <a:ext uri="{FF2B5EF4-FFF2-40B4-BE49-F238E27FC236}">
                <a16:creationId xmlns:a16="http://schemas.microsoft.com/office/drawing/2014/main" id="{DD7B9A24-91BC-C5C6-6A8A-838BDD4FE565}"/>
              </a:ext>
            </a:extLst>
          </p:cNvPr>
          <p:cNvSpPr/>
          <p:nvPr/>
        </p:nvSpPr>
        <p:spPr>
          <a:xfrm>
            <a:off x="3884646" y="1538518"/>
            <a:ext cx="7106816" cy="4152383"/>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002857"/>
                </a:solidFill>
              </a:rPr>
              <a:t>Beoordelingscriteria voor financiële steun aan een programma</a:t>
            </a:r>
          </a:p>
          <a:p>
            <a:endParaRPr lang="nl-NL" b="1" dirty="0">
              <a:solidFill>
                <a:srgbClr val="002857"/>
              </a:solidFill>
            </a:endParaRPr>
          </a:p>
          <a:p>
            <a:pPr marL="285750" indent="-285750">
              <a:buFont typeface="Arial" panose="020B0604020202020204" pitchFamily="34" charset="0"/>
              <a:buChar char="•"/>
            </a:pPr>
            <a:r>
              <a:rPr lang="nl-NL" sz="1600" dirty="0">
                <a:solidFill>
                  <a:srgbClr val="002857"/>
                </a:solidFill>
                <a:cs typeface="Arial"/>
              </a:rPr>
              <a:t>Het programma is gericht op gezondheid en preventie en heeft directe impact op de Friese burger.</a:t>
            </a:r>
          </a:p>
          <a:p>
            <a:pPr marL="285750" indent="-285750">
              <a:buFont typeface="Arial" panose="020B0604020202020204" pitchFamily="34" charset="0"/>
              <a:buChar char="•"/>
            </a:pPr>
            <a:r>
              <a:rPr lang="nl-NL" sz="1600" dirty="0">
                <a:solidFill>
                  <a:srgbClr val="002857"/>
                </a:solidFill>
                <a:cs typeface="Arial"/>
              </a:rPr>
              <a:t>Er zijn relevante </a:t>
            </a:r>
            <a:r>
              <a:rPr lang="nl-NL" sz="1600" dirty="0" err="1">
                <a:solidFill>
                  <a:srgbClr val="002857"/>
                </a:solidFill>
                <a:cs typeface="Arial"/>
              </a:rPr>
              <a:t>domeinoverstijgende</a:t>
            </a:r>
            <a:r>
              <a:rPr lang="nl-NL" sz="1600" dirty="0">
                <a:solidFill>
                  <a:srgbClr val="002857"/>
                </a:solidFill>
                <a:cs typeface="Arial"/>
              </a:rPr>
              <a:t> samenwerkende partijen uit de regio betrokken voor meerdere jaren.</a:t>
            </a:r>
          </a:p>
          <a:p>
            <a:pPr marL="285750" indent="-285750">
              <a:buFont typeface="Arial" panose="020B0604020202020204" pitchFamily="34" charset="0"/>
              <a:buChar char="•"/>
            </a:pPr>
            <a:r>
              <a:rPr lang="nl-NL" sz="1600" dirty="0">
                <a:solidFill>
                  <a:srgbClr val="002857"/>
                </a:solidFill>
                <a:cs typeface="Arial"/>
              </a:rPr>
              <a:t>Er is actieve betrokkenheid in het bestuurlijk overleg van het programma vanuit De Friesland.</a:t>
            </a:r>
          </a:p>
          <a:p>
            <a:pPr marL="285750" indent="-285750">
              <a:buFont typeface="Arial" panose="020B0604020202020204" pitchFamily="34" charset="0"/>
              <a:buChar char="•"/>
            </a:pPr>
            <a:r>
              <a:rPr lang="nl-NL" sz="1600" dirty="0">
                <a:solidFill>
                  <a:srgbClr val="002857"/>
                </a:solidFill>
                <a:cs typeface="Arial"/>
              </a:rPr>
              <a:t>Er is een totaalbudget mogelijk voor meerdere jaren t.b.v. grotere thema’s met impact in het programma i.p.v. het steunen van meerdere kleine pilots.</a:t>
            </a:r>
          </a:p>
          <a:p>
            <a:pPr marL="285750" indent="-285750">
              <a:buFont typeface="Arial" panose="020B0604020202020204" pitchFamily="34" charset="0"/>
              <a:buChar char="•"/>
            </a:pPr>
            <a:r>
              <a:rPr lang="nl-NL" sz="1600" dirty="0">
                <a:solidFill>
                  <a:srgbClr val="002857"/>
                </a:solidFill>
                <a:cs typeface="Arial"/>
              </a:rPr>
              <a:t>Er is goede balans tussen ‘open financiering’ en verantwoording van de resultaten (kwalitatief en kwantitatief).</a:t>
            </a:r>
          </a:p>
          <a:p>
            <a:pPr marL="285750" indent="-285750">
              <a:buFont typeface="Arial" panose="020B0604020202020204" pitchFamily="34" charset="0"/>
              <a:buChar char="•"/>
            </a:pPr>
            <a:r>
              <a:rPr lang="nl-NL" sz="1600" dirty="0">
                <a:solidFill>
                  <a:srgbClr val="002857"/>
                </a:solidFill>
                <a:cs typeface="Arial"/>
              </a:rPr>
              <a:t>Er is geen reguliere financiering beschikbaar.</a:t>
            </a:r>
          </a:p>
          <a:p>
            <a:pPr marL="285750" indent="-285750">
              <a:buFont typeface="Arial" panose="020B0604020202020204" pitchFamily="34" charset="0"/>
              <a:buChar char="•"/>
            </a:pPr>
            <a:r>
              <a:rPr lang="nl-NL" sz="1600" dirty="0">
                <a:solidFill>
                  <a:srgbClr val="002857"/>
                </a:solidFill>
                <a:cs typeface="Arial"/>
              </a:rPr>
              <a:t>Er is sprake van cofinanciering van relevante partijen.</a:t>
            </a:r>
          </a:p>
          <a:p>
            <a:pPr marL="285750" indent="-285750">
              <a:buFont typeface="Arial" panose="020B0604020202020204" pitchFamily="34" charset="0"/>
              <a:buChar char="•"/>
            </a:pPr>
            <a:r>
              <a:rPr lang="nl-NL" sz="1600" dirty="0">
                <a:solidFill>
                  <a:srgbClr val="002857"/>
                </a:solidFill>
                <a:cs typeface="Arial"/>
              </a:rPr>
              <a:t>Gerichte aandacht voor structurele inbedding.</a:t>
            </a:r>
          </a:p>
        </p:txBody>
      </p:sp>
    </p:spTree>
    <p:extLst>
      <p:ext uri="{BB962C8B-B14F-4D97-AF65-F5344CB8AC3E}">
        <p14:creationId xmlns:p14="http://schemas.microsoft.com/office/powerpoint/2010/main" val="3008860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p:cNvSpPr txBox="1">
            <a:spLocks/>
          </p:cNvSpPr>
          <p:nvPr/>
        </p:nvSpPr>
        <p:spPr>
          <a:xfrm>
            <a:off x="54322" y="205836"/>
            <a:ext cx="11805462" cy="109525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sym typeface="Calibri"/>
              </a:rPr>
              <a:t>5. Huidige situatie I </a:t>
            </a:r>
            <a:r>
              <a:rPr lang="nl-NL" sz="2400" dirty="0">
                <a:solidFill>
                  <a:srgbClr val="0DCDC8"/>
                </a:solidFill>
                <a:latin typeface="Arial" panose="020B0604020202020204" pitchFamily="34" charset="0"/>
                <a:cs typeface="Arial" panose="020B0604020202020204" pitchFamily="34" charset="0"/>
                <a:sym typeface="Calibri"/>
              </a:rPr>
              <a:t>uitgangspunten</a:t>
            </a:r>
            <a:r>
              <a:rPr lang="nl-NL" sz="2400" b="1" dirty="0">
                <a:solidFill>
                  <a:srgbClr val="0DCDC8"/>
                </a:solidFill>
                <a:latin typeface="Arial" panose="020B0604020202020204" pitchFamily="34" charset="0"/>
                <a:cs typeface="Arial" panose="020B0604020202020204" pitchFamily="34" charset="0"/>
                <a:sym typeface="Calibri"/>
              </a:rPr>
              <a:t> projectsteun </a:t>
            </a:r>
            <a:r>
              <a:rPr lang="nl-NL" sz="2400" dirty="0">
                <a:solidFill>
                  <a:srgbClr val="0DCDC8"/>
                </a:solidFill>
                <a:latin typeface="Arial" panose="020B0604020202020204" pitchFamily="34" charset="0"/>
                <a:cs typeface="Arial" panose="020B0604020202020204" pitchFamily="34" charset="0"/>
                <a:sym typeface="Calibri"/>
              </a:rPr>
              <a:t>Stichting de Friesland tot 2028</a:t>
            </a:r>
            <a:endParaRPr lang="nl-NL" sz="2400" dirty="0">
              <a:solidFill>
                <a:srgbClr val="FF0000"/>
              </a:solidFill>
              <a:latin typeface="Arial" panose="020B0604020202020204" pitchFamily="34" charset="0"/>
              <a:cs typeface="Arial" panose="020B0604020202020204" pitchFamily="34" charset="0"/>
              <a:sym typeface="Calibri"/>
            </a:endParaRPr>
          </a:p>
        </p:txBody>
      </p:sp>
      <p:sp>
        <p:nvSpPr>
          <p:cNvPr id="12" name="Tijdelijke aanduiding voor dianummer 2"/>
          <p:cNvSpPr>
            <a:spLocks noGrp="1"/>
          </p:cNvSpPr>
          <p:nvPr>
            <p:ph type="sldNum" sz="quarter" idx="4"/>
          </p:nvPr>
        </p:nvSpPr>
        <p:spPr>
          <a:xfrm>
            <a:off x="11527568" y="6518117"/>
            <a:ext cx="664432" cy="265051"/>
          </a:xfrm>
        </p:spPr>
        <p:txBody>
          <a:bodyPr/>
          <a:lstStyle/>
          <a:p>
            <a:pPr marL="0" marR="0" lvl="0" indent="0" algn="ctr" defTabSz="1065127" rtl="0" eaLnBrk="1" fontAlgn="auto" latinLnBrk="0" hangingPunct="1">
              <a:lnSpc>
                <a:spcPct val="100000"/>
              </a:lnSpc>
              <a:spcBef>
                <a:spcPts val="0"/>
              </a:spcBef>
              <a:spcAft>
                <a:spcPts val="0"/>
              </a:spcAft>
              <a:buClrTx/>
              <a:buSzTx/>
              <a:buFontTx/>
              <a:buNone/>
              <a:tabLst/>
              <a:defRPr/>
            </a:pPr>
            <a:fld id="{D60943C3-1DA6-424A-B7BC-8D9019E58DF9}" type="slidenum">
              <a:rPr kumimoji="0" lang="en-US" sz="1067"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ctr" defTabSz="1065127" rtl="0" eaLnBrk="1" fontAlgn="auto" latinLnBrk="0" hangingPunct="1">
                <a:lnSpc>
                  <a:spcPct val="100000"/>
                </a:lnSpc>
                <a:spcBef>
                  <a:spcPts val="0"/>
                </a:spcBef>
                <a:spcAft>
                  <a:spcPts val="0"/>
                </a:spcAft>
                <a:buClrTx/>
                <a:buSzTx/>
                <a:buFontTx/>
                <a:buNone/>
                <a:tabLst/>
                <a:defRPr/>
              </a:pPr>
              <a:t>11</a:t>
            </a:fld>
            <a:endParaRPr kumimoji="0" lang="en-US" sz="1067"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3" name="Ovaal 12">
            <a:extLst>
              <a:ext uri="{FF2B5EF4-FFF2-40B4-BE49-F238E27FC236}">
                <a16:creationId xmlns:a16="http://schemas.microsoft.com/office/drawing/2014/main" id="{2C74889F-5989-4527-91C5-800F36E9C62B}"/>
              </a:ext>
            </a:extLst>
          </p:cNvPr>
          <p:cNvSpPr/>
          <p:nvPr/>
        </p:nvSpPr>
        <p:spPr>
          <a:xfrm>
            <a:off x="751078" y="1746467"/>
            <a:ext cx="299389" cy="29390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FFFFFF"/>
                </a:solidFill>
              </a:rPr>
              <a:t>1</a:t>
            </a:r>
          </a:p>
        </p:txBody>
      </p:sp>
      <p:sp>
        <p:nvSpPr>
          <p:cNvPr id="36" name="Ovaal 35">
            <a:extLst>
              <a:ext uri="{FF2B5EF4-FFF2-40B4-BE49-F238E27FC236}">
                <a16:creationId xmlns:a16="http://schemas.microsoft.com/office/drawing/2014/main" id="{14662335-8CC3-44E3-B244-FB5724E0C5AE}"/>
              </a:ext>
            </a:extLst>
          </p:cNvPr>
          <p:cNvSpPr/>
          <p:nvPr/>
        </p:nvSpPr>
        <p:spPr>
          <a:xfrm>
            <a:off x="751077" y="2850064"/>
            <a:ext cx="299389" cy="29390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FFFFFF"/>
                </a:solidFill>
              </a:rPr>
              <a:t>2</a:t>
            </a:r>
          </a:p>
        </p:txBody>
      </p:sp>
      <p:sp>
        <p:nvSpPr>
          <p:cNvPr id="37" name="Ovaal 36">
            <a:extLst>
              <a:ext uri="{FF2B5EF4-FFF2-40B4-BE49-F238E27FC236}">
                <a16:creationId xmlns:a16="http://schemas.microsoft.com/office/drawing/2014/main" id="{0B65A086-EEB3-4A6B-A9FC-DC9F8E5B48BA}"/>
              </a:ext>
            </a:extLst>
          </p:cNvPr>
          <p:cNvSpPr/>
          <p:nvPr/>
        </p:nvSpPr>
        <p:spPr>
          <a:xfrm>
            <a:off x="723484" y="3853842"/>
            <a:ext cx="299389" cy="29390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FFFFFF"/>
                </a:solidFill>
              </a:rPr>
              <a:t>3</a:t>
            </a:r>
          </a:p>
        </p:txBody>
      </p:sp>
      <p:sp>
        <p:nvSpPr>
          <p:cNvPr id="38" name="Ovaal 37">
            <a:extLst>
              <a:ext uri="{FF2B5EF4-FFF2-40B4-BE49-F238E27FC236}">
                <a16:creationId xmlns:a16="http://schemas.microsoft.com/office/drawing/2014/main" id="{A5310E03-08C1-4C5E-B993-ED25DE74C1F8}"/>
              </a:ext>
            </a:extLst>
          </p:cNvPr>
          <p:cNvSpPr/>
          <p:nvPr/>
        </p:nvSpPr>
        <p:spPr>
          <a:xfrm>
            <a:off x="6391169" y="1746467"/>
            <a:ext cx="299389" cy="29390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FFFFFF"/>
                </a:solidFill>
              </a:rPr>
              <a:t>5</a:t>
            </a:r>
          </a:p>
        </p:txBody>
      </p:sp>
      <p:sp>
        <p:nvSpPr>
          <p:cNvPr id="39" name="Ovaal 38">
            <a:extLst>
              <a:ext uri="{FF2B5EF4-FFF2-40B4-BE49-F238E27FC236}">
                <a16:creationId xmlns:a16="http://schemas.microsoft.com/office/drawing/2014/main" id="{89874CE9-EC39-4412-98E2-33477704C810}"/>
              </a:ext>
            </a:extLst>
          </p:cNvPr>
          <p:cNvSpPr/>
          <p:nvPr/>
        </p:nvSpPr>
        <p:spPr>
          <a:xfrm>
            <a:off x="6391169" y="2661227"/>
            <a:ext cx="299389" cy="29390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FFFFFF"/>
                </a:solidFill>
              </a:rPr>
              <a:t>6</a:t>
            </a:r>
          </a:p>
        </p:txBody>
      </p:sp>
      <p:sp>
        <p:nvSpPr>
          <p:cNvPr id="40" name="Ovaal 39">
            <a:extLst>
              <a:ext uri="{FF2B5EF4-FFF2-40B4-BE49-F238E27FC236}">
                <a16:creationId xmlns:a16="http://schemas.microsoft.com/office/drawing/2014/main" id="{3051FF43-E9B3-43F8-B0E3-C1DBDF894DD9}"/>
              </a:ext>
            </a:extLst>
          </p:cNvPr>
          <p:cNvSpPr/>
          <p:nvPr/>
        </p:nvSpPr>
        <p:spPr>
          <a:xfrm>
            <a:off x="6391170" y="3808473"/>
            <a:ext cx="299389" cy="29390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FFFFFF"/>
                </a:solidFill>
              </a:rPr>
              <a:t>7</a:t>
            </a:r>
          </a:p>
        </p:txBody>
      </p:sp>
      <p:pic>
        <p:nvPicPr>
          <p:cNvPr id="4098" name="Picture 2" descr="https://insights.abnamro.nl/app/uploads/2016/05/Icon_013-business-2-140x140.png">
            <a:extLst>
              <a:ext uri="{FF2B5EF4-FFF2-40B4-BE49-F238E27FC236}">
                <a16:creationId xmlns:a16="http://schemas.microsoft.com/office/drawing/2014/main" id="{ADB6C8EC-2B53-4CD1-938D-B35CE615D5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3172" y="1540332"/>
            <a:ext cx="605283" cy="605283"/>
          </a:xfrm>
          <a:prstGeom prst="rect">
            <a:avLst/>
          </a:prstGeom>
          <a:noFill/>
          <a:extLst>
            <a:ext uri="{909E8E84-426E-40DD-AFC4-6F175D3DCCD1}">
              <a14:hiddenFill xmlns:a14="http://schemas.microsoft.com/office/drawing/2010/main">
                <a:solidFill>
                  <a:srgbClr val="FFFFFF"/>
                </a:solidFill>
              </a14:hiddenFill>
            </a:ext>
          </a:extLst>
        </p:spPr>
      </p:pic>
      <p:sp>
        <p:nvSpPr>
          <p:cNvPr id="3" name="Tekstvak 2">
            <a:extLst>
              <a:ext uri="{FF2B5EF4-FFF2-40B4-BE49-F238E27FC236}">
                <a16:creationId xmlns:a16="http://schemas.microsoft.com/office/drawing/2014/main" id="{2109893B-01B9-4ABB-966D-8D0835020C0D}"/>
              </a:ext>
            </a:extLst>
          </p:cNvPr>
          <p:cNvSpPr txBox="1"/>
          <p:nvPr/>
        </p:nvSpPr>
        <p:spPr>
          <a:xfrm>
            <a:off x="2123428" y="1036794"/>
            <a:ext cx="3412541" cy="1277273"/>
          </a:xfrm>
          <a:prstGeom prst="rect">
            <a:avLst/>
          </a:prstGeom>
          <a:noFill/>
        </p:spPr>
        <p:txBody>
          <a:bodyPr wrap="square" rtlCol="0">
            <a:spAutoFit/>
          </a:bodyPr>
          <a:lstStyle/>
          <a:p>
            <a:pPr>
              <a:buClr>
                <a:srgbClr val="00928B"/>
              </a:buClr>
            </a:pPr>
            <a:r>
              <a:rPr lang="nl-NL" sz="1100" dirty="0">
                <a:solidFill>
                  <a:schemeClr val="tx2"/>
                </a:solidFill>
                <a:latin typeface="Arial" panose="020B0604020202020204" pitchFamily="34" charset="0"/>
                <a:cs typeface="Arial" panose="020B0604020202020204" pitchFamily="34" charset="0"/>
              </a:rPr>
              <a:t>De middelen vanuit De Stichting worden ingezet om projecten, kleinschalige initiatieven in de </a:t>
            </a:r>
            <a:r>
              <a:rPr lang="nl-NL" sz="1100" dirty="0" err="1">
                <a:solidFill>
                  <a:schemeClr val="tx2"/>
                </a:solidFill>
                <a:latin typeface="Arial" panose="020B0604020202020204" pitchFamily="34" charset="0"/>
                <a:cs typeface="Arial" panose="020B0604020202020204" pitchFamily="34" charset="0"/>
              </a:rPr>
              <a:t>mienskip</a:t>
            </a:r>
            <a:r>
              <a:rPr lang="nl-NL" sz="1100" dirty="0">
                <a:solidFill>
                  <a:schemeClr val="tx2"/>
                </a:solidFill>
                <a:latin typeface="Arial" panose="020B0604020202020204" pitchFamily="34" charset="0"/>
                <a:cs typeface="Arial" panose="020B0604020202020204" pitchFamily="34" charset="0"/>
              </a:rPr>
              <a:t>/wijk of programma’s te steunen met een financiële bijdrage om zo bij te dragen aan goede, betaalbare en toegankelijke zorg voor de inwoners in het kernwerkgebied van De Friesland Zorgverzekeraar.</a:t>
            </a:r>
          </a:p>
        </p:txBody>
      </p:sp>
      <p:sp>
        <p:nvSpPr>
          <p:cNvPr id="19" name="Tekstvak 18">
            <a:extLst>
              <a:ext uri="{FF2B5EF4-FFF2-40B4-BE49-F238E27FC236}">
                <a16:creationId xmlns:a16="http://schemas.microsoft.com/office/drawing/2014/main" id="{2437B051-1B82-4469-9041-711801E7ABD1}"/>
              </a:ext>
            </a:extLst>
          </p:cNvPr>
          <p:cNvSpPr txBox="1"/>
          <p:nvPr/>
        </p:nvSpPr>
        <p:spPr>
          <a:xfrm>
            <a:off x="2173975" y="2465811"/>
            <a:ext cx="3160945" cy="1107996"/>
          </a:xfrm>
          <a:prstGeom prst="rect">
            <a:avLst/>
          </a:prstGeom>
          <a:noFill/>
        </p:spPr>
        <p:txBody>
          <a:bodyPr wrap="square" rtlCol="0">
            <a:spAutoFit/>
          </a:bodyPr>
          <a:lstStyle/>
          <a:p>
            <a:pPr algn="l"/>
            <a:r>
              <a:rPr lang="nl-NL" sz="1100" dirty="0">
                <a:solidFill>
                  <a:schemeClr val="tx2"/>
                </a:solidFill>
                <a:latin typeface="Arial" panose="020B0604020202020204" pitchFamily="34" charset="0"/>
                <a:cs typeface="Arial" panose="020B0604020202020204" pitchFamily="34" charset="0"/>
              </a:rPr>
              <a:t>Het project wat gesteund wordt, heeft concrete resultaten voor burgers en is gericht op vitaliteit en preventie, domeinoverstijgende regionale verbinding, transformatie van zorg &amp; welzijn,  langer thuis wonen voor ouderen, zelf &amp; samenredzaamheid en/of mantelzorg.</a:t>
            </a:r>
          </a:p>
        </p:txBody>
      </p:sp>
      <p:sp>
        <p:nvSpPr>
          <p:cNvPr id="21" name="Tekstvak 20">
            <a:extLst>
              <a:ext uri="{FF2B5EF4-FFF2-40B4-BE49-F238E27FC236}">
                <a16:creationId xmlns:a16="http://schemas.microsoft.com/office/drawing/2014/main" id="{0B99ECD3-F843-42E3-A483-AB9897AE7A33}"/>
              </a:ext>
            </a:extLst>
          </p:cNvPr>
          <p:cNvSpPr txBox="1"/>
          <p:nvPr/>
        </p:nvSpPr>
        <p:spPr>
          <a:xfrm>
            <a:off x="2174032" y="3573807"/>
            <a:ext cx="3412541" cy="1277273"/>
          </a:xfrm>
          <a:prstGeom prst="rect">
            <a:avLst/>
          </a:prstGeom>
          <a:noFill/>
        </p:spPr>
        <p:txBody>
          <a:bodyPr wrap="square" rtlCol="0">
            <a:spAutoFit/>
          </a:bodyPr>
          <a:lstStyle/>
          <a:p>
            <a:pPr>
              <a:buClr>
                <a:srgbClr val="00928B"/>
              </a:buClr>
            </a:pPr>
            <a:r>
              <a:rPr lang="nl-NL" sz="1100" dirty="0">
                <a:solidFill>
                  <a:schemeClr val="tx2"/>
                </a:solidFill>
                <a:latin typeface="Arial" panose="020B0604020202020204" pitchFamily="34" charset="0"/>
                <a:cs typeface="Arial" panose="020B0604020202020204" pitchFamily="34" charset="0"/>
              </a:rPr>
              <a:t>Er wordt gericht op gezocht naar passende projecten. Er wordt soepeler omgegaan met de voorwaarde dat project slechts eenmalig gesubsidieerd mogen worden. Er is ruimte voor vervolgfinanciering. NB: dit geldt niet voor kleinschalige initiatieven. Die ontvangen </a:t>
            </a:r>
            <a:r>
              <a:rPr lang="nl-NL" sz="1100" dirty="0" err="1">
                <a:solidFill>
                  <a:schemeClr val="tx2"/>
                </a:solidFill>
                <a:latin typeface="Arial" panose="020B0604020202020204" pitchFamily="34" charset="0"/>
                <a:cs typeface="Arial" panose="020B0604020202020204" pitchFamily="34" charset="0"/>
              </a:rPr>
              <a:t>i.p</a:t>
            </a:r>
            <a:r>
              <a:rPr lang="nl-NL" sz="1100" dirty="0">
                <a:solidFill>
                  <a:schemeClr val="tx2"/>
                </a:solidFill>
                <a:latin typeface="Arial" panose="020B0604020202020204" pitchFamily="34" charset="0"/>
                <a:cs typeface="Arial" panose="020B0604020202020204" pitchFamily="34" charset="0"/>
              </a:rPr>
              <a:t>. eenmalig een financiële bijdrage.</a:t>
            </a:r>
          </a:p>
        </p:txBody>
      </p:sp>
      <p:pic>
        <p:nvPicPr>
          <p:cNvPr id="4" name="Afbeelding 3">
            <a:extLst>
              <a:ext uri="{FF2B5EF4-FFF2-40B4-BE49-F238E27FC236}">
                <a16:creationId xmlns:a16="http://schemas.microsoft.com/office/drawing/2014/main" id="{99B6944E-26CA-484A-BB58-DF5CC920967C}"/>
              </a:ext>
            </a:extLst>
          </p:cNvPr>
          <p:cNvPicPr>
            <a:picLocks noChangeAspect="1"/>
          </p:cNvPicPr>
          <p:nvPr/>
        </p:nvPicPr>
        <p:blipFill>
          <a:blip r:embed="rId4"/>
          <a:stretch>
            <a:fillRect/>
          </a:stretch>
        </p:blipFill>
        <p:spPr>
          <a:xfrm>
            <a:off x="6906796" y="1629368"/>
            <a:ext cx="644926" cy="506335"/>
          </a:xfrm>
          <a:prstGeom prst="rect">
            <a:avLst/>
          </a:prstGeom>
        </p:spPr>
      </p:pic>
      <p:sp>
        <p:nvSpPr>
          <p:cNvPr id="23" name="Tekstvak 22">
            <a:extLst>
              <a:ext uri="{FF2B5EF4-FFF2-40B4-BE49-F238E27FC236}">
                <a16:creationId xmlns:a16="http://schemas.microsoft.com/office/drawing/2014/main" id="{8E61EBE6-CA2D-4B26-9C11-28713976E430}"/>
              </a:ext>
            </a:extLst>
          </p:cNvPr>
          <p:cNvSpPr txBox="1"/>
          <p:nvPr/>
        </p:nvSpPr>
        <p:spPr>
          <a:xfrm>
            <a:off x="7761113" y="1655735"/>
            <a:ext cx="3412541" cy="261610"/>
          </a:xfrm>
          <a:prstGeom prst="rect">
            <a:avLst/>
          </a:prstGeom>
          <a:noFill/>
        </p:spPr>
        <p:txBody>
          <a:bodyPr wrap="square" rtlCol="0">
            <a:spAutoFit/>
          </a:bodyPr>
          <a:lstStyle/>
          <a:p>
            <a:pPr>
              <a:buClr>
                <a:srgbClr val="00928B"/>
              </a:buClr>
            </a:pPr>
            <a:r>
              <a:rPr lang="nl-NL" sz="1100" dirty="0">
                <a:solidFill>
                  <a:schemeClr val="tx2"/>
                </a:solidFill>
                <a:latin typeface="Arial" panose="020B0604020202020204" pitchFamily="34" charset="0"/>
                <a:cs typeface="Arial" panose="020B0604020202020204" pitchFamily="34" charset="0"/>
              </a:rPr>
              <a:t>25% Cofinanciering is een vereiste voor toekenning.</a:t>
            </a:r>
            <a:r>
              <a:rPr lang="nl-NL" sz="1100" strike="sngStrike" dirty="0">
                <a:solidFill>
                  <a:schemeClr val="tx2"/>
                </a:solidFill>
                <a:latin typeface="Arial" panose="020B0604020202020204" pitchFamily="34" charset="0"/>
                <a:cs typeface="Arial" panose="020B0604020202020204" pitchFamily="34" charset="0"/>
              </a:rPr>
              <a:t> </a:t>
            </a:r>
          </a:p>
        </p:txBody>
      </p:sp>
      <p:sp>
        <p:nvSpPr>
          <p:cNvPr id="24" name="Tekstvak 23">
            <a:extLst>
              <a:ext uri="{FF2B5EF4-FFF2-40B4-BE49-F238E27FC236}">
                <a16:creationId xmlns:a16="http://schemas.microsoft.com/office/drawing/2014/main" id="{C84D81B5-4277-402B-9D8A-80C36D72D675}"/>
              </a:ext>
            </a:extLst>
          </p:cNvPr>
          <p:cNvSpPr txBox="1"/>
          <p:nvPr/>
        </p:nvSpPr>
        <p:spPr>
          <a:xfrm>
            <a:off x="7761113" y="2561235"/>
            <a:ext cx="3412541" cy="430887"/>
          </a:xfrm>
          <a:prstGeom prst="rect">
            <a:avLst/>
          </a:prstGeom>
          <a:noFill/>
        </p:spPr>
        <p:txBody>
          <a:bodyPr wrap="square" rtlCol="0">
            <a:spAutoFit/>
          </a:bodyPr>
          <a:lstStyle/>
          <a:p>
            <a:pPr>
              <a:buClr>
                <a:srgbClr val="00928B"/>
              </a:buClr>
            </a:pPr>
            <a:r>
              <a:rPr lang="nl-NL" sz="1100" dirty="0">
                <a:solidFill>
                  <a:schemeClr val="tx2"/>
                </a:solidFill>
                <a:latin typeface="Arial" panose="020B0604020202020204" pitchFamily="34" charset="0"/>
                <a:cs typeface="Arial" panose="020B0604020202020204" pitchFamily="34" charset="0"/>
              </a:rPr>
              <a:t>Het project dat gesteund wordt, heeft aansluiting met relevante partijen of soortgelijke initiatieven.</a:t>
            </a:r>
          </a:p>
        </p:txBody>
      </p:sp>
      <p:sp>
        <p:nvSpPr>
          <p:cNvPr id="28" name="Tekstvak 27">
            <a:extLst>
              <a:ext uri="{FF2B5EF4-FFF2-40B4-BE49-F238E27FC236}">
                <a16:creationId xmlns:a16="http://schemas.microsoft.com/office/drawing/2014/main" id="{FCEC4CB4-5D13-4E84-B1EA-3A9D9BF321D2}"/>
              </a:ext>
            </a:extLst>
          </p:cNvPr>
          <p:cNvSpPr txBox="1"/>
          <p:nvPr/>
        </p:nvSpPr>
        <p:spPr>
          <a:xfrm>
            <a:off x="7742532" y="3524845"/>
            <a:ext cx="3412541" cy="600164"/>
          </a:xfrm>
          <a:prstGeom prst="rect">
            <a:avLst/>
          </a:prstGeom>
          <a:noFill/>
        </p:spPr>
        <p:txBody>
          <a:bodyPr wrap="square" rtlCol="0">
            <a:spAutoFit/>
          </a:bodyPr>
          <a:lstStyle/>
          <a:p>
            <a:pPr>
              <a:buClr>
                <a:srgbClr val="00928B"/>
              </a:buClr>
            </a:pPr>
            <a:r>
              <a:rPr lang="nl-NL" sz="1100" dirty="0">
                <a:solidFill>
                  <a:schemeClr val="tx2"/>
                </a:solidFill>
                <a:latin typeface="Arial" panose="020B0604020202020204" pitchFamily="34" charset="0"/>
                <a:cs typeface="Arial" panose="020B0604020202020204" pitchFamily="34" charset="0"/>
              </a:rPr>
              <a:t>Er is een toegankelijk en transparant proces van aanvraag tot toekenning of afwijzing conform ANBI voorwaarden op </a:t>
            </a:r>
            <a:r>
              <a:rPr lang="nl-NL" sz="1100" dirty="0">
                <a:solidFill>
                  <a:schemeClr val="tx2"/>
                </a:solidFill>
                <a:latin typeface="Arial" panose="020B0604020202020204" pitchFamily="34" charset="0"/>
                <a:cs typeface="Arial" panose="020B0604020202020204" pitchFamily="34" charset="0"/>
                <a:hlinkClick r:id="rId5"/>
              </a:rPr>
              <a:t>www.stichtingdefriesland.nl</a:t>
            </a:r>
            <a:r>
              <a:rPr lang="nl-NL" sz="1100" dirty="0">
                <a:solidFill>
                  <a:schemeClr val="tx2"/>
                </a:solidFill>
                <a:latin typeface="Arial" panose="020B0604020202020204" pitchFamily="34" charset="0"/>
                <a:cs typeface="Arial" panose="020B0604020202020204" pitchFamily="34" charset="0"/>
              </a:rPr>
              <a:t> </a:t>
            </a:r>
          </a:p>
        </p:txBody>
      </p:sp>
      <p:pic>
        <p:nvPicPr>
          <p:cNvPr id="32" name="Picture 4" descr="Afbeeldingsresultaat voor gesprek icoon">
            <a:extLst>
              <a:ext uri="{FF2B5EF4-FFF2-40B4-BE49-F238E27FC236}">
                <a16:creationId xmlns:a16="http://schemas.microsoft.com/office/drawing/2014/main" id="{E88D29BF-971F-4E85-8DF1-26CED5B46742}"/>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66554" y="2568311"/>
            <a:ext cx="585168" cy="585168"/>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2" descr="Afbeeldingsresultaat voor lamp symbool">
            <a:extLst>
              <a:ext uri="{FF2B5EF4-FFF2-40B4-BE49-F238E27FC236}">
                <a16:creationId xmlns:a16="http://schemas.microsoft.com/office/drawing/2014/main" id="{384FADF7-0636-4D48-82B3-8BF63C5C285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26754" y="3697032"/>
            <a:ext cx="497879" cy="497879"/>
          </a:xfrm>
          <a:prstGeom prst="rect">
            <a:avLst/>
          </a:prstGeom>
          <a:noFill/>
          <a:extLst>
            <a:ext uri="{909E8E84-426E-40DD-AFC4-6F175D3DCCD1}">
              <a14:hiddenFill xmlns:a14="http://schemas.microsoft.com/office/drawing/2010/main">
                <a:solidFill>
                  <a:srgbClr val="FFFFFF"/>
                </a:solidFill>
              </a14:hiddenFill>
            </a:ext>
          </a:extLst>
        </p:spPr>
      </p:pic>
      <p:pic>
        <p:nvPicPr>
          <p:cNvPr id="7" name="Afbeelding 6" descr="Gebruiker">
            <a:extLst>
              <a:ext uri="{FF2B5EF4-FFF2-40B4-BE49-F238E27FC236}">
                <a16:creationId xmlns:a16="http://schemas.microsoft.com/office/drawing/2014/main" id="{DB8E5B32-DF02-4BAE-8871-A9B84E9C46A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97415" y="2596824"/>
            <a:ext cx="716622" cy="716622"/>
          </a:xfrm>
          <a:prstGeom prst="rect">
            <a:avLst/>
          </a:prstGeom>
        </p:spPr>
      </p:pic>
      <p:sp>
        <p:nvSpPr>
          <p:cNvPr id="49" name="Tekstvak 48">
            <a:extLst>
              <a:ext uri="{FF2B5EF4-FFF2-40B4-BE49-F238E27FC236}">
                <a16:creationId xmlns:a16="http://schemas.microsoft.com/office/drawing/2014/main" id="{36F6EC02-A205-49B3-B0EF-48FA721B7099}"/>
              </a:ext>
            </a:extLst>
          </p:cNvPr>
          <p:cNvSpPr txBox="1"/>
          <p:nvPr/>
        </p:nvSpPr>
        <p:spPr>
          <a:xfrm>
            <a:off x="2146598" y="4893501"/>
            <a:ext cx="4015020" cy="769441"/>
          </a:xfrm>
          <a:prstGeom prst="rect">
            <a:avLst/>
          </a:prstGeom>
          <a:noFill/>
        </p:spPr>
        <p:txBody>
          <a:bodyPr wrap="square" rtlCol="0">
            <a:spAutoFit/>
          </a:bodyPr>
          <a:lstStyle/>
          <a:p>
            <a:pPr>
              <a:buClr>
                <a:srgbClr val="00928B"/>
              </a:buClr>
            </a:pPr>
            <a:r>
              <a:rPr lang="nl-NL" sz="1100" dirty="0">
                <a:solidFill>
                  <a:schemeClr val="tx2"/>
                </a:solidFill>
                <a:latin typeface="Arial" panose="020B0604020202020204" pitchFamily="34" charset="0"/>
                <a:cs typeface="Arial" panose="020B0604020202020204" pitchFamily="34" charset="0"/>
              </a:rPr>
              <a:t>Binnen de thema’s steunen we een diversiteit aan projecten waarbij de voorkeur uitgaat naar zowel de meer impactvolle projecten/programma’s als naar ondersteuning van de meer kleinschalige initiatieven uit de </a:t>
            </a:r>
            <a:r>
              <a:rPr lang="nl-NL" sz="1100" dirty="0" err="1">
                <a:solidFill>
                  <a:schemeClr val="tx2"/>
                </a:solidFill>
                <a:latin typeface="Arial" panose="020B0604020202020204" pitchFamily="34" charset="0"/>
                <a:cs typeface="Arial" panose="020B0604020202020204" pitchFamily="34" charset="0"/>
              </a:rPr>
              <a:t>mienskip</a:t>
            </a:r>
            <a:r>
              <a:rPr lang="nl-NL" sz="1100" dirty="0">
                <a:solidFill>
                  <a:schemeClr val="tx2"/>
                </a:solidFill>
                <a:latin typeface="Arial" panose="020B0604020202020204" pitchFamily="34" charset="0"/>
                <a:cs typeface="Arial" panose="020B0604020202020204" pitchFamily="34" charset="0"/>
              </a:rPr>
              <a:t>/wijk.</a:t>
            </a:r>
          </a:p>
        </p:txBody>
      </p:sp>
      <p:pic>
        <p:nvPicPr>
          <p:cNvPr id="52" name="Afbeelding 51" descr="Delen">
            <a:extLst>
              <a:ext uri="{FF2B5EF4-FFF2-40B4-BE49-F238E27FC236}">
                <a16:creationId xmlns:a16="http://schemas.microsoft.com/office/drawing/2014/main" id="{8264E84A-663F-4E3B-B20A-EA8BB5E8DE1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963975" y="3643559"/>
            <a:ext cx="585168" cy="585168"/>
          </a:xfrm>
          <a:prstGeom prst="rect">
            <a:avLst/>
          </a:prstGeom>
        </p:spPr>
      </p:pic>
      <p:pic>
        <p:nvPicPr>
          <p:cNvPr id="5" name="Afbeelding 4" descr="Munten">
            <a:extLst>
              <a:ext uri="{FF2B5EF4-FFF2-40B4-BE49-F238E27FC236}">
                <a16:creationId xmlns:a16="http://schemas.microsoft.com/office/drawing/2014/main" id="{01C4F5F5-85FF-42B7-9098-843B6BF53897}"/>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308859" y="4869549"/>
            <a:ext cx="560017" cy="560017"/>
          </a:xfrm>
          <a:prstGeom prst="rect">
            <a:avLst/>
          </a:prstGeom>
        </p:spPr>
      </p:pic>
      <p:sp>
        <p:nvSpPr>
          <p:cNvPr id="29" name="Ovaal 28">
            <a:extLst>
              <a:ext uri="{FF2B5EF4-FFF2-40B4-BE49-F238E27FC236}">
                <a16:creationId xmlns:a16="http://schemas.microsoft.com/office/drawing/2014/main" id="{640D98BE-CE19-4444-8714-588DE161CCAA}"/>
              </a:ext>
            </a:extLst>
          </p:cNvPr>
          <p:cNvSpPr/>
          <p:nvPr/>
        </p:nvSpPr>
        <p:spPr>
          <a:xfrm>
            <a:off x="777046" y="5003810"/>
            <a:ext cx="299389" cy="29390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FFFFFF"/>
                </a:solidFill>
              </a:rPr>
              <a:t>4</a:t>
            </a:r>
          </a:p>
        </p:txBody>
      </p:sp>
      <p:sp>
        <p:nvSpPr>
          <p:cNvPr id="2" name="Rechthoek 1">
            <a:extLst>
              <a:ext uri="{FF2B5EF4-FFF2-40B4-BE49-F238E27FC236}">
                <a16:creationId xmlns:a16="http://schemas.microsoft.com/office/drawing/2014/main" id="{C29CF7A0-BD81-43C5-BDF6-E71B517C158C}"/>
              </a:ext>
            </a:extLst>
          </p:cNvPr>
          <p:cNvSpPr/>
          <p:nvPr/>
        </p:nvSpPr>
        <p:spPr>
          <a:xfrm>
            <a:off x="7761113" y="4465007"/>
            <a:ext cx="3564806" cy="769441"/>
          </a:xfrm>
          <a:prstGeom prst="rect">
            <a:avLst/>
          </a:prstGeom>
        </p:spPr>
        <p:txBody>
          <a:bodyPr wrap="square">
            <a:spAutoFit/>
          </a:bodyPr>
          <a:lstStyle/>
          <a:p>
            <a:pPr>
              <a:buClr>
                <a:srgbClr val="00928B"/>
              </a:buClr>
            </a:pPr>
            <a:r>
              <a:rPr lang="nl-NL" sz="1100" dirty="0">
                <a:solidFill>
                  <a:schemeClr val="tx2"/>
                </a:solidFill>
                <a:latin typeface="Arial" panose="020B0604020202020204" pitchFamily="34" charset="0"/>
                <a:cs typeface="Arial" panose="020B0604020202020204" pitchFamily="34" charset="0"/>
              </a:rPr>
              <a:t>Een selectie van lopende projecten staat op </a:t>
            </a:r>
            <a:r>
              <a:rPr lang="nl-NL" sz="1100" dirty="0">
                <a:solidFill>
                  <a:schemeClr val="tx2"/>
                </a:solidFill>
                <a:latin typeface="Arial" panose="020B0604020202020204" pitchFamily="34" charset="0"/>
                <a:cs typeface="Arial" panose="020B0604020202020204" pitchFamily="34" charset="0"/>
                <a:hlinkClick r:id="rId5"/>
              </a:rPr>
              <a:t>www.stichtingdefriesland.nl</a:t>
            </a:r>
            <a:r>
              <a:rPr lang="nl-NL" sz="1100" dirty="0">
                <a:solidFill>
                  <a:schemeClr val="tx2"/>
                </a:solidFill>
                <a:latin typeface="Arial" panose="020B0604020202020204" pitchFamily="34" charset="0"/>
                <a:cs typeface="Arial" panose="020B0604020202020204" pitchFamily="34" charset="0"/>
              </a:rPr>
              <a:t>. Een jaaroverzicht van toegekende bestedingsdoelen is opgenomen in het gepubliceerde activiteitenverslag</a:t>
            </a:r>
          </a:p>
        </p:txBody>
      </p:sp>
      <p:sp>
        <p:nvSpPr>
          <p:cNvPr id="30" name="Ovaal 29">
            <a:extLst>
              <a:ext uri="{FF2B5EF4-FFF2-40B4-BE49-F238E27FC236}">
                <a16:creationId xmlns:a16="http://schemas.microsoft.com/office/drawing/2014/main" id="{799C6FF0-7FFC-45E0-898B-0C7CA7372283}"/>
              </a:ext>
            </a:extLst>
          </p:cNvPr>
          <p:cNvSpPr/>
          <p:nvPr/>
        </p:nvSpPr>
        <p:spPr>
          <a:xfrm>
            <a:off x="6375115" y="4832072"/>
            <a:ext cx="299389" cy="29390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FFFFFF"/>
                </a:solidFill>
              </a:rPr>
              <a:t>8</a:t>
            </a:r>
          </a:p>
        </p:txBody>
      </p:sp>
      <p:pic>
        <p:nvPicPr>
          <p:cNvPr id="8" name="Graphic 7" descr="Televisie">
            <a:extLst>
              <a:ext uri="{FF2B5EF4-FFF2-40B4-BE49-F238E27FC236}">
                <a16:creationId xmlns:a16="http://schemas.microsoft.com/office/drawing/2014/main" id="{E2C610FA-2906-4C47-AC7B-4DBDEC122CB7}"/>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939294" y="4748921"/>
            <a:ext cx="609724" cy="585169"/>
          </a:xfrm>
          <a:prstGeom prst="rect">
            <a:avLst/>
          </a:prstGeom>
        </p:spPr>
      </p:pic>
      <p:pic>
        <p:nvPicPr>
          <p:cNvPr id="6" name="Afbeelding 5">
            <a:extLst>
              <a:ext uri="{FF2B5EF4-FFF2-40B4-BE49-F238E27FC236}">
                <a16:creationId xmlns:a16="http://schemas.microsoft.com/office/drawing/2014/main" id="{11A84EF4-7BD9-FF20-AB7D-B53372360967}"/>
              </a:ext>
            </a:extLst>
          </p:cNvPr>
          <p:cNvPicPr>
            <a:picLocks noChangeAspect="1"/>
          </p:cNvPicPr>
          <p:nvPr/>
        </p:nvPicPr>
        <p:blipFill>
          <a:blip r:embed="rId16"/>
          <a:stretch>
            <a:fillRect/>
          </a:stretch>
        </p:blipFill>
        <p:spPr>
          <a:xfrm>
            <a:off x="9768177" y="5993895"/>
            <a:ext cx="2091607" cy="709736"/>
          </a:xfrm>
          <a:prstGeom prst="rect">
            <a:avLst/>
          </a:prstGeom>
        </p:spPr>
      </p:pic>
    </p:spTree>
    <p:extLst>
      <p:ext uri="{BB962C8B-B14F-4D97-AF65-F5344CB8AC3E}">
        <p14:creationId xmlns:p14="http://schemas.microsoft.com/office/powerpoint/2010/main" val="1015185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AC3CCCD1-EF43-46C9-8D35-A7F14DB6C1AE}"/>
              </a:ext>
            </a:extLst>
          </p:cNvPr>
          <p:cNvSpPr txBox="1">
            <a:spLocks/>
          </p:cNvSpPr>
          <p:nvPr/>
        </p:nvSpPr>
        <p:spPr>
          <a:xfrm>
            <a:off x="188856" y="68879"/>
            <a:ext cx="11616601" cy="109525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a:solidFill>
                  <a:srgbClr val="0DCDC8"/>
                </a:solidFill>
                <a:latin typeface="Arial" panose="020B0604020202020204" pitchFamily="34" charset="0"/>
                <a:cs typeface="Arial" panose="020B0604020202020204" pitchFamily="34" charset="0"/>
                <a:sym typeface="Calibri"/>
              </a:rPr>
              <a:t>6. Activiteiten van de organisatie | projectfinanciering I</a:t>
            </a:r>
            <a:endParaRPr lang="nl-NL" sz="2400" dirty="0">
              <a:solidFill>
                <a:srgbClr val="0DCDC8"/>
              </a:solidFill>
              <a:latin typeface="Arial" panose="020B0604020202020204" pitchFamily="34" charset="0"/>
              <a:cs typeface="Arial" panose="020B0604020202020204" pitchFamily="34" charset="0"/>
              <a:sym typeface="Calibri"/>
            </a:endParaRPr>
          </a:p>
        </p:txBody>
      </p:sp>
      <p:sp>
        <p:nvSpPr>
          <p:cNvPr id="3" name="Rechthoek 2">
            <a:extLst>
              <a:ext uri="{FF2B5EF4-FFF2-40B4-BE49-F238E27FC236}">
                <a16:creationId xmlns:a16="http://schemas.microsoft.com/office/drawing/2014/main" id="{D41BADF8-855A-4EBA-BEA7-B40AE6D7238A}"/>
              </a:ext>
            </a:extLst>
          </p:cNvPr>
          <p:cNvSpPr/>
          <p:nvPr/>
        </p:nvSpPr>
        <p:spPr>
          <a:xfrm>
            <a:off x="602166" y="1451623"/>
            <a:ext cx="9478536" cy="369332"/>
          </a:xfrm>
          <a:prstGeom prst="rect">
            <a:avLst/>
          </a:prstGeom>
        </p:spPr>
        <p:txBody>
          <a:bodyPr wrap="square">
            <a:spAutoFit/>
          </a:bodyPr>
          <a:lstStyle/>
          <a:p>
            <a:pPr marL="457200" marR="457200">
              <a:spcBef>
                <a:spcPts val="200"/>
              </a:spcBef>
              <a:spcAft>
                <a:spcPts val="0"/>
              </a:spcAft>
            </a:pPr>
            <a:r>
              <a:rPr lang="nl-NL" kern="0" dirty="0">
                <a:solidFill>
                  <a:srgbClr val="000000"/>
                </a:solidFill>
                <a:latin typeface="Univers" panose="020B0503020202020204" pitchFamily="34" charset="0"/>
                <a:ea typeface="Calibri" panose="020F0502020204030204" pitchFamily="34" charset="0"/>
                <a:cs typeface="Calibri" panose="020F0502020204030204" pitchFamily="34" charset="0"/>
              </a:rPr>
              <a:t> </a:t>
            </a:r>
            <a:endParaRPr lang="nl-NL" sz="2000" kern="1000" dirty="0">
              <a:solidFill>
                <a:srgbClr val="595959"/>
              </a:solidFill>
              <a:latin typeface="Franklin Gothic Book" panose="020B0503020102020204" pitchFamily="34" charset="0"/>
              <a:ea typeface="Franklin Gothic Book" panose="020B0503020102020204" pitchFamily="34" charset="0"/>
              <a:cs typeface="Times New Roman" panose="02020603050405020304" pitchFamily="18" charset="0"/>
            </a:endParaRPr>
          </a:p>
        </p:txBody>
      </p:sp>
      <p:sp>
        <p:nvSpPr>
          <p:cNvPr id="4" name="Rechthoek 3">
            <a:extLst>
              <a:ext uri="{FF2B5EF4-FFF2-40B4-BE49-F238E27FC236}">
                <a16:creationId xmlns:a16="http://schemas.microsoft.com/office/drawing/2014/main" id="{72B8EAEA-7FA6-4C90-8A6E-D243DCF8BC45}"/>
              </a:ext>
            </a:extLst>
          </p:cNvPr>
          <p:cNvSpPr/>
          <p:nvPr/>
        </p:nvSpPr>
        <p:spPr>
          <a:xfrm>
            <a:off x="520049" y="942914"/>
            <a:ext cx="10954214" cy="5478423"/>
          </a:xfrm>
          <a:prstGeom prst="rect">
            <a:avLst/>
          </a:prstGeom>
        </p:spPr>
        <p:txBody>
          <a:bodyPr wrap="square">
            <a:spAutoFit/>
          </a:bodyPr>
          <a:lstStyle/>
          <a:p>
            <a:pPr>
              <a:spcAft>
                <a:spcPts val="0"/>
              </a:spcAft>
            </a:pPr>
            <a:r>
              <a:rPr lang="nl-NL" sz="140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Voor potentiële aanvragers van een project is er op </a:t>
            </a:r>
            <a:r>
              <a:rPr lang="nl-NL" sz="1400">
                <a:solidFill>
                  <a:srgbClr val="0070C0"/>
                </a:solidFill>
                <a:uFill>
                  <a:solidFill>
                    <a:srgbClr val="000000"/>
                  </a:solidFill>
                </a:uFill>
                <a:latin typeface="Arial" panose="020B060402020202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www.stichtingdefriesland.nl</a:t>
            </a:r>
            <a:r>
              <a:rPr lang="nl-NL" sz="1400">
                <a:solidFill>
                  <a:srgbClr val="0070C0"/>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 </a:t>
            </a:r>
            <a:r>
              <a:rPr lang="nl-NL" sz="140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informatie te vinden over de doelstellingen van Stichting De Friesland, de procedurebeschrijving voor het indienen van een aanvraag en de criteria waarop aanvragen worden getoetst.</a:t>
            </a:r>
          </a:p>
          <a:p>
            <a:pPr>
              <a:spcAft>
                <a:spcPts val="0"/>
              </a:spcAft>
            </a:pPr>
            <a:r>
              <a:rPr lang="nl-NL" sz="140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 </a:t>
            </a:r>
          </a:p>
          <a:p>
            <a:r>
              <a:rPr lang="nl-NL" sz="1400" b="1">
                <a:solidFill>
                  <a:schemeClr val="tx2"/>
                </a:solidFill>
                <a:uFill>
                  <a:solidFill>
                    <a:srgbClr val="000000"/>
                  </a:solidFill>
                </a:uFill>
                <a:latin typeface="Arial" panose="020B0604020202020204" pitchFamily="34" charset="0"/>
                <a:cs typeface="Arial" panose="020B0604020202020204" pitchFamily="34" charset="0"/>
              </a:rPr>
              <a:t>O</a:t>
            </a:r>
            <a:r>
              <a:rPr lang="nl-NL" sz="1400" b="1">
                <a:solidFill>
                  <a:schemeClr val="tx2"/>
                </a:solidFill>
                <a:latin typeface="Arial" panose="020B0604020202020204" pitchFamily="34" charset="0"/>
                <a:cs typeface="Arial" panose="020B0604020202020204" pitchFamily="34" charset="0"/>
              </a:rPr>
              <a:t>m de aanvraag voor projectfinanciering in behandeling te nemen, moet deze voldoen aan de volgende voorwaarden:</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De aanvragende partij is een rechtspersoon, in beginsel zonder winstoogmerk; </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De aanvrager sluit - daar waar mogelijk - aan bij soortgelijke initiatieven, om zo synergie in aanpak te bewerkstellingen (connectiviteit);</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Het project levert op termijn een aantoonbare bijdrage aan het verlagen van de zorgkosten;</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Bij aanvragen wordt minimaal 25% door een andere partij gefinancierd, bij voorkeur door de aanvragende partij zelf;</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Het project zorgt voor verbetering van de gezondheidszorg en de volksgezondheid primair in in het kernwerkgebied van De Friesland Zorgverzekeraar op het gebied van cure en/of care en/of welzijn;</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De aanvraag is van algemeen nut en is voor grotere populaties beschikbaar (niet op individueel niveau). Het project heeft bij voorkeur een minimale doelgroep grootte van 100 deelnemers;</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Resultaten dienen specifiek, meetbaar en reëel te zijn;</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Het project heeft een positieve businesscase (kwalitatief en/of kwantitatief);</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Structurele inbedding en structurele financiering is onderdeel van het projectplan;</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Het uiteindelijke projectresultaat is regionaal of landelijk uitrolbaar en (financieel) geborgd.</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Het moet gaan om eenmalige/tijdgebonden ondersteuning. Er worden geen structurele bijdragen verstrekt;</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Het project heeft een maximale doorlooptijd van 3 jaar;</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Het project betreft niet enkel wetenschappelijk onderzoek;</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Er worden geen promotieonderzoeken gefinancierd;</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Er worden geen activiteiten gefinancierd uit reguliere geldstromen (w.o. Wlz, Wmo en Zvw);</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Het project betreft geen activiteiten die tot de exploitatie van een instelling horen, opleidings-, overhead- en kantoorkosten, commerciële productontwikkeling of inrichting of kosten voor een bouwproject;</a:t>
            </a:r>
          </a:p>
          <a:p>
            <a:pPr marL="571500" lvl="0" indent="-285750">
              <a:buSzPts val="1000"/>
              <a:buFont typeface="Arial" panose="020B0604020202020204" pitchFamily="34" charset="0"/>
              <a:buChar char="•"/>
              <a:tabLst>
                <a:tab pos="457200" algn="l"/>
              </a:tabLst>
            </a:pPr>
            <a:r>
              <a:rPr lang="nl-NL" sz="1400">
                <a:solidFill>
                  <a:schemeClr val="tx2"/>
                </a:solidFill>
                <a:latin typeface="Arial" panose="020B0604020202020204" pitchFamily="34" charset="0"/>
                <a:cs typeface="Arial" panose="020B0604020202020204" pitchFamily="34" charset="0"/>
              </a:rPr>
              <a:t>Toekenningen zijn inclusief eventueel verschuldigde BTW.</a:t>
            </a:r>
            <a:endParaRPr lang="nl-NL" sz="1400" dirty="0">
              <a:solidFill>
                <a:schemeClr val="tx2"/>
              </a:solidFill>
              <a:latin typeface="Arial" panose="020B0604020202020204" pitchFamily="34" charset="0"/>
              <a:cs typeface="Arial" panose="020B0604020202020204" pitchFamily="34" charset="0"/>
            </a:endParaRPr>
          </a:p>
        </p:txBody>
      </p:sp>
      <p:pic>
        <p:nvPicPr>
          <p:cNvPr id="2" name="Afbeelding 1">
            <a:extLst>
              <a:ext uri="{FF2B5EF4-FFF2-40B4-BE49-F238E27FC236}">
                <a16:creationId xmlns:a16="http://schemas.microsoft.com/office/drawing/2014/main" id="{7505234E-15C5-D9F5-8081-6CC8141E8608}"/>
              </a:ext>
            </a:extLst>
          </p:cNvPr>
          <p:cNvPicPr>
            <a:picLocks noChangeAspect="1"/>
          </p:cNvPicPr>
          <p:nvPr/>
        </p:nvPicPr>
        <p:blipFill>
          <a:blip r:embed="rId4"/>
          <a:stretch>
            <a:fillRect/>
          </a:stretch>
        </p:blipFill>
        <p:spPr>
          <a:xfrm>
            <a:off x="9713849" y="6047168"/>
            <a:ext cx="2091607" cy="709736"/>
          </a:xfrm>
          <a:prstGeom prst="rect">
            <a:avLst/>
          </a:prstGeom>
        </p:spPr>
      </p:pic>
    </p:spTree>
    <p:extLst>
      <p:ext uri="{BB962C8B-B14F-4D97-AF65-F5344CB8AC3E}">
        <p14:creationId xmlns:p14="http://schemas.microsoft.com/office/powerpoint/2010/main" val="2370766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AC3CCCD1-EF43-46C9-8D35-A7F14DB6C1AE}"/>
              </a:ext>
            </a:extLst>
          </p:cNvPr>
          <p:cNvSpPr txBox="1">
            <a:spLocks/>
          </p:cNvSpPr>
          <p:nvPr/>
        </p:nvSpPr>
        <p:spPr>
          <a:xfrm>
            <a:off x="188856" y="68879"/>
            <a:ext cx="11616601" cy="109525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sym typeface="Calibri"/>
              </a:rPr>
              <a:t>6. Activiteiten van de organisatie | Ondersteuning kleinschalig initiatief II</a:t>
            </a:r>
            <a:endParaRPr lang="nl-NL" sz="2400" dirty="0">
              <a:solidFill>
                <a:srgbClr val="FF0000"/>
              </a:solidFill>
              <a:latin typeface="Arial" panose="020B0604020202020204" pitchFamily="34" charset="0"/>
              <a:cs typeface="Arial" panose="020B0604020202020204" pitchFamily="34" charset="0"/>
              <a:sym typeface="Calibri"/>
            </a:endParaRPr>
          </a:p>
        </p:txBody>
      </p:sp>
      <p:sp>
        <p:nvSpPr>
          <p:cNvPr id="3" name="Rechthoek 2">
            <a:extLst>
              <a:ext uri="{FF2B5EF4-FFF2-40B4-BE49-F238E27FC236}">
                <a16:creationId xmlns:a16="http://schemas.microsoft.com/office/drawing/2014/main" id="{D41BADF8-855A-4EBA-BEA7-B40AE6D7238A}"/>
              </a:ext>
            </a:extLst>
          </p:cNvPr>
          <p:cNvSpPr/>
          <p:nvPr/>
        </p:nvSpPr>
        <p:spPr>
          <a:xfrm>
            <a:off x="602166" y="1451623"/>
            <a:ext cx="9478536" cy="369332"/>
          </a:xfrm>
          <a:prstGeom prst="rect">
            <a:avLst/>
          </a:prstGeom>
        </p:spPr>
        <p:txBody>
          <a:bodyPr wrap="square">
            <a:spAutoFit/>
          </a:bodyPr>
          <a:lstStyle/>
          <a:p>
            <a:pPr marL="457200" marR="457200">
              <a:spcBef>
                <a:spcPts val="200"/>
              </a:spcBef>
              <a:spcAft>
                <a:spcPts val="0"/>
              </a:spcAft>
            </a:pPr>
            <a:r>
              <a:rPr lang="nl-NL" kern="0" dirty="0">
                <a:solidFill>
                  <a:srgbClr val="000000"/>
                </a:solidFill>
                <a:latin typeface="Univers" panose="020B0503020202020204" pitchFamily="34" charset="0"/>
                <a:ea typeface="Calibri" panose="020F0502020204030204" pitchFamily="34" charset="0"/>
                <a:cs typeface="Calibri" panose="020F0502020204030204" pitchFamily="34" charset="0"/>
              </a:rPr>
              <a:t> </a:t>
            </a:r>
            <a:endParaRPr lang="nl-NL" sz="2000" kern="1000" dirty="0">
              <a:solidFill>
                <a:srgbClr val="595959"/>
              </a:solidFill>
              <a:latin typeface="Franklin Gothic Book" panose="020B0503020102020204" pitchFamily="34" charset="0"/>
              <a:ea typeface="Franklin Gothic Book" panose="020B0503020102020204" pitchFamily="34" charset="0"/>
              <a:cs typeface="Times New Roman" panose="02020603050405020304" pitchFamily="18" charset="0"/>
            </a:endParaRPr>
          </a:p>
        </p:txBody>
      </p:sp>
      <p:sp>
        <p:nvSpPr>
          <p:cNvPr id="4" name="Rechthoek 3">
            <a:extLst>
              <a:ext uri="{FF2B5EF4-FFF2-40B4-BE49-F238E27FC236}">
                <a16:creationId xmlns:a16="http://schemas.microsoft.com/office/drawing/2014/main" id="{72B8EAEA-7FA6-4C90-8A6E-D243DCF8BC45}"/>
              </a:ext>
            </a:extLst>
          </p:cNvPr>
          <p:cNvSpPr/>
          <p:nvPr/>
        </p:nvSpPr>
        <p:spPr>
          <a:xfrm>
            <a:off x="602166" y="1207089"/>
            <a:ext cx="10954214" cy="3991414"/>
          </a:xfrm>
          <a:prstGeom prst="rect">
            <a:avLst/>
          </a:prstGeom>
        </p:spPr>
        <p:txBody>
          <a:bodyPr wrap="square">
            <a:spAutoFit/>
          </a:bodyPr>
          <a:lstStyle/>
          <a:p>
            <a:pPr>
              <a:spcAft>
                <a:spcPts val="0"/>
              </a:spcAft>
            </a:pP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Voor potentiële aanvragers die een </a:t>
            </a:r>
            <a:r>
              <a:rPr lang="nl-NL" sz="1400" dirty="0">
                <a:solidFill>
                  <a:schemeClr val="tx2"/>
                </a:solidFill>
                <a:latin typeface="Arial" panose="020B0604020202020204" pitchFamily="34" charset="0"/>
                <a:cs typeface="Arial" panose="020B0604020202020204" pitchFamily="34" charset="0"/>
                <a:sym typeface="Calibri"/>
              </a:rPr>
              <a:t>kleinschalig initiatief willen realiseren</a:t>
            </a:r>
            <a:r>
              <a:rPr lang="nl-NL" sz="1400" dirty="0">
                <a:solidFill>
                  <a:srgbClr val="FF0000"/>
                </a:solidFill>
                <a:latin typeface="Arial" panose="020B0604020202020204" pitchFamily="34" charset="0"/>
                <a:cs typeface="Arial" panose="020B0604020202020204" pitchFamily="34" charset="0"/>
                <a:sym typeface="Calibri"/>
              </a:rPr>
              <a:t> </a:t>
            </a: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is er op </a:t>
            </a:r>
            <a:r>
              <a:rPr lang="nl-NL" sz="1400" dirty="0">
                <a:solidFill>
                  <a:srgbClr val="0070C0"/>
                </a:solidFill>
                <a:uFill>
                  <a:solidFill>
                    <a:srgbClr val="000000"/>
                  </a:solidFill>
                </a:uFill>
                <a:latin typeface="Arial" panose="020B060402020202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www.stichtingdefriesland.nl</a:t>
            </a:r>
            <a:r>
              <a:rPr lang="nl-NL" sz="1400" dirty="0">
                <a:solidFill>
                  <a:srgbClr val="0070C0"/>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 </a:t>
            </a: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informatie te vinden over de doelstellingen van Stichting De Friesland, de procedurebeschrijving voor het indienen van een aanvraag en de criteria waarop aanvragen worden getoetst.</a:t>
            </a:r>
          </a:p>
          <a:p>
            <a:pPr>
              <a:spcAft>
                <a:spcPts val="0"/>
              </a:spcAft>
            </a:pP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 </a:t>
            </a:r>
          </a:p>
          <a:p>
            <a:r>
              <a:rPr lang="nl-NL" sz="1400" b="1" dirty="0">
                <a:solidFill>
                  <a:schemeClr val="tx2"/>
                </a:solidFill>
                <a:uFill>
                  <a:solidFill>
                    <a:srgbClr val="000000"/>
                  </a:solidFill>
                </a:uFill>
                <a:latin typeface="Arial" panose="020B0604020202020204" pitchFamily="34" charset="0"/>
                <a:cs typeface="Arial" panose="020B0604020202020204" pitchFamily="34" charset="0"/>
              </a:rPr>
              <a:t>O</a:t>
            </a:r>
            <a:r>
              <a:rPr lang="nl-NL" sz="1400" b="1" dirty="0">
                <a:solidFill>
                  <a:schemeClr val="tx2"/>
                </a:solidFill>
                <a:latin typeface="Arial" panose="020B0604020202020204" pitchFamily="34" charset="0"/>
                <a:cs typeface="Arial" panose="020B0604020202020204" pitchFamily="34" charset="0"/>
              </a:rPr>
              <a:t>m de aanvraag voor ondersteuning van een kleinschalig initiatief in behandeling te nemen, moet deze voldoen aan de volgende voorwaarden:</a:t>
            </a:r>
          </a:p>
          <a:p>
            <a:endParaRPr lang="nl-NL" sz="1400" b="1" dirty="0">
              <a:solidFill>
                <a:schemeClr val="tx2"/>
              </a:solidFill>
              <a:latin typeface="Arial" panose="020B0604020202020204" pitchFamily="34" charset="0"/>
              <a:cs typeface="Arial" panose="020B0604020202020204" pitchFamily="34" charset="0"/>
            </a:endParaRPr>
          </a:p>
          <a:p>
            <a:pPr marL="571500" indent="-285750">
              <a:lnSpc>
                <a:spcPct val="107000"/>
              </a:lnSpc>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plan betreft een buurtgericht / lokaal initiatief in Friesland.</a:t>
            </a:r>
          </a:p>
          <a:p>
            <a:pPr marL="571500" indent="-285750">
              <a:lnSpc>
                <a:spcPct val="107000"/>
              </a:lnSpc>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initiatief is gericht op zorg- of welzijnsactiviteiten of zorgvoorzieningen voor een kwetsbare doelgroep of de </a:t>
            </a:r>
            <a:r>
              <a:rPr lang="nl-NL" sz="1400" dirty="0" err="1">
                <a:solidFill>
                  <a:schemeClr val="tx2"/>
                </a:solidFill>
                <a:latin typeface="Arial" panose="020B0604020202020204" pitchFamily="34" charset="0"/>
                <a:cs typeface="Arial" panose="020B0604020202020204" pitchFamily="34" charset="0"/>
              </a:rPr>
              <a:t>mienskip</a:t>
            </a:r>
            <a:r>
              <a:rPr lang="nl-NL" sz="1400" dirty="0">
                <a:solidFill>
                  <a:schemeClr val="tx2"/>
                </a:solidFill>
                <a:latin typeface="Arial" panose="020B0604020202020204" pitchFamily="34" charset="0"/>
                <a:cs typeface="Arial" panose="020B0604020202020204" pitchFamily="34" charset="0"/>
              </a:rPr>
              <a:t>. </a:t>
            </a:r>
          </a:p>
          <a:p>
            <a:pPr marL="571500" indent="-285750">
              <a:lnSpc>
                <a:spcPct val="107000"/>
              </a:lnSpc>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Er is geen reguliere financiering beschikbaar en er is aantoonbare behoefte of vraag naar.</a:t>
            </a:r>
          </a:p>
          <a:p>
            <a:pPr marL="571500" indent="-285750">
              <a:lnSpc>
                <a:spcPct val="107000"/>
              </a:lnSpc>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initiatief heeft de focus op vitaliteit, bewustwording of activatie.</a:t>
            </a:r>
          </a:p>
          <a:p>
            <a:pPr marL="571500" indent="-285750">
              <a:lnSpc>
                <a:spcPct val="107000"/>
              </a:lnSpc>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is vernieuwend voor de aanvrager, onze steun is éénmalig en/of een maximale looptijd van 1 jaar. </a:t>
            </a:r>
          </a:p>
          <a:p>
            <a:pPr marL="571500" indent="-285750">
              <a:lnSpc>
                <a:spcPct val="107000"/>
              </a:lnSpc>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Er is sprake van cofinanciering of een eigen bijdrage.</a:t>
            </a:r>
          </a:p>
          <a:p>
            <a:pPr marL="571500" indent="-285750">
              <a:lnSpc>
                <a:spcPct val="107000"/>
              </a:lnSpc>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Projecten met een recreatief karakter (zoals reguliere speeltuinen en jeu-de-</a:t>
            </a:r>
            <a:r>
              <a:rPr lang="nl-NL" sz="1400" dirty="0" err="1">
                <a:solidFill>
                  <a:schemeClr val="tx2"/>
                </a:solidFill>
                <a:latin typeface="Arial" panose="020B0604020202020204" pitchFamily="34" charset="0"/>
                <a:cs typeface="Arial" panose="020B0604020202020204" pitchFamily="34" charset="0"/>
              </a:rPr>
              <a:t>boulesbanen</a:t>
            </a:r>
            <a:r>
              <a:rPr lang="nl-NL" sz="1400" dirty="0">
                <a:solidFill>
                  <a:schemeClr val="tx2"/>
                </a:solidFill>
                <a:latin typeface="Arial" panose="020B0604020202020204" pitchFamily="34" charset="0"/>
                <a:cs typeface="Arial" panose="020B0604020202020204" pitchFamily="34" charset="0"/>
              </a:rPr>
              <a:t>) komen uitsluitend in aanmerking bij duidelijke meerwaarde voor kwetsbare doelgroepen. </a:t>
            </a:r>
          </a:p>
          <a:p>
            <a:pPr marL="571500" indent="-285750">
              <a:lnSpc>
                <a:spcPct val="107000"/>
              </a:lnSpc>
              <a:spcAft>
                <a:spcPts val="800"/>
              </a:spcAft>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maximaal aan te vragen bedrag is € 15.000,-. Maximale bijdrage van € 7.500 per initiatief voor speel- en beweegtuinen.  </a:t>
            </a:r>
          </a:p>
          <a:p>
            <a:pPr marL="285750">
              <a:lnSpc>
                <a:spcPct val="107000"/>
              </a:lnSpc>
              <a:spcAft>
                <a:spcPts val="800"/>
              </a:spcAft>
              <a:buSzPts val="1000"/>
              <a:tabLst>
                <a:tab pos="457200" algn="l"/>
              </a:tabLst>
            </a:pPr>
            <a:endParaRPr lang="nl-NL" sz="1400" dirty="0">
              <a:solidFill>
                <a:schemeClr val="tx2"/>
              </a:solidFill>
              <a:latin typeface="Arial" panose="020B0604020202020204" pitchFamily="34" charset="0"/>
              <a:cs typeface="Arial" panose="020B0604020202020204" pitchFamily="34" charset="0"/>
            </a:endParaRPr>
          </a:p>
        </p:txBody>
      </p:sp>
      <p:pic>
        <p:nvPicPr>
          <p:cNvPr id="2" name="Afbeelding 1">
            <a:extLst>
              <a:ext uri="{FF2B5EF4-FFF2-40B4-BE49-F238E27FC236}">
                <a16:creationId xmlns:a16="http://schemas.microsoft.com/office/drawing/2014/main" id="{C1DEA645-5036-966E-EA54-913EA7F7E4B5}"/>
              </a:ext>
            </a:extLst>
          </p:cNvPr>
          <p:cNvPicPr>
            <a:picLocks noChangeAspect="1"/>
          </p:cNvPicPr>
          <p:nvPr/>
        </p:nvPicPr>
        <p:blipFill>
          <a:blip r:embed="rId4"/>
          <a:stretch>
            <a:fillRect/>
          </a:stretch>
        </p:blipFill>
        <p:spPr>
          <a:xfrm>
            <a:off x="9805936" y="6005257"/>
            <a:ext cx="2091607" cy="709736"/>
          </a:xfrm>
          <a:prstGeom prst="rect">
            <a:avLst/>
          </a:prstGeom>
        </p:spPr>
      </p:pic>
    </p:spTree>
    <p:extLst>
      <p:ext uri="{BB962C8B-B14F-4D97-AF65-F5344CB8AC3E}">
        <p14:creationId xmlns:p14="http://schemas.microsoft.com/office/powerpoint/2010/main" val="3485371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AC3CCCD1-EF43-46C9-8D35-A7F14DB6C1AE}"/>
              </a:ext>
            </a:extLst>
          </p:cNvPr>
          <p:cNvSpPr txBox="1">
            <a:spLocks/>
          </p:cNvSpPr>
          <p:nvPr/>
        </p:nvSpPr>
        <p:spPr>
          <a:xfrm>
            <a:off x="188856" y="68879"/>
            <a:ext cx="11616601" cy="109525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sym typeface="Calibri"/>
              </a:rPr>
              <a:t>6. Activiteiten van de organisatie | programmafinanciering III</a:t>
            </a:r>
            <a:endParaRPr lang="nl-NL" sz="2400" dirty="0">
              <a:solidFill>
                <a:srgbClr val="0DCDC8"/>
              </a:solidFill>
              <a:latin typeface="Arial" panose="020B0604020202020204" pitchFamily="34" charset="0"/>
              <a:cs typeface="Arial" panose="020B0604020202020204" pitchFamily="34" charset="0"/>
              <a:sym typeface="Calibri"/>
            </a:endParaRPr>
          </a:p>
        </p:txBody>
      </p:sp>
      <p:sp>
        <p:nvSpPr>
          <p:cNvPr id="3" name="Rechthoek 2">
            <a:extLst>
              <a:ext uri="{FF2B5EF4-FFF2-40B4-BE49-F238E27FC236}">
                <a16:creationId xmlns:a16="http://schemas.microsoft.com/office/drawing/2014/main" id="{D41BADF8-855A-4EBA-BEA7-B40AE6D7238A}"/>
              </a:ext>
            </a:extLst>
          </p:cNvPr>
          <p:cNvSpPr/>
          <p:nvPr/>
        </p:nvSpPr>
        <p:spPr>
          <a:xfrm>
            <a:off x="602166" y="1451623"/>
            <a:ext cx="9478536" cy="369332"/>
          </a:xfrm>
          <a:prstGeom prst="rect">
            <a:avLst/>
          </a:prstGeom>
        </p:spPr>
        <p:txBody>
          <a:bodyPr wrap="square">
            <a:spAutoFit/>
          </a:bodyPr>
          <a:lstStyle/>
          <a:p>
            <a:pPr marL="457200" marR="457200">
              <a:spcBef>
                <a:spcPts val="200"/>
              </a:spcBef>
              <a:spcAft>
                <a:spcPts val="0"/>
              </a:spcAft>
            </a:pPr>
            <a:r>
              <a:rPr lang="nl-NL" kern="0" dirty="0">
                <a:solidFill>
                  <a:srgbClr val="000000"/>
                </a:solidFill>
                <a:latin typeface="Univers" panose="020B0503020202020204" pitchFamily="34" charset="0"/>
                <a:ea typeface="Calibri" panose="020F0502020204030204" pitchFamily="34" charset="0"/>
                <a:cs typeface="Calibri" panose="020F0502020204030204" pitchFamily="34" charset="0"/>
              </a:rPr>
              <a:t> </a:t>
            </a:r>
            <a:endParaRPr lang="nl-NL" sz="2000" kern="1000" dirty="0">
              <a:solidFill>
                <a:srgbClr val="595959"/>
              </a:solidFill>
              <a:latin typeface="Franklin Gothic Book" panose="020B0503020102020204" pitchFamily="34" charset="0"/>
              <a:ea typeface="Franklin Gothic Book" panose="020B0503020102020204" pitchFamily="34" charset="0"/>
              <a:cs typeface="Times New Roman" panose="02020603050405020304" pitchFamily="18" charset="0"/>
            </a:endParaRPr>
          </a:p>
        </p:txBody>
      </p:sp>
      <p:sp>
        <p:nvSpPr>
          <p:cNvPr id="4" name="Rechthoek 3">
            <a:extLst>
              <a:ext uri="{FF2B5EF4-FFF2-40B4-BE49-F238E27FC236}">
                <a16:creationId xmlns:a16="http://schemas.microsoft.com/office/drawing/2014/main" id="{72B8EAEA-7FA6-4C90-8A6E-D243DCF8BC45}"/>
              </a:ext>
            </a:extLst>
          </p:cNvPr>
          <p:cNvSpPr/>
          <p:nvPr/>
        </p:nvSpPr>
        <p:spPr>
          <a:xfrm>
            <a:off x="520049" y="1010889"/>
            <a:ext cx="10954214" cy="5909310"/>
          </a:xfrm>
          <a:prstGeom prst="rect">
            <a:avLst/>
          </a:prstGeom>
        </p:spPr>
        <p:txBody>
          <a:bodyPr wrap="square">
            <a:spAutoFit/>
          </a:bodyPr>
          <a:lstStyle/>
          <a:p>
            <a:pPr>
              <a:spcAft>
                <a:spcPts val="0"/>
              </a:spcAft>
            </a:pP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Voor potentiële aanvragers die op zoek zijn naar programmafinanciering</a:t>
            </a:r>
            <a:r>
              <a:rPr lang="nl-NL" sz="1400" dirty="0">
                <a:solidFill>
                  <a:srgbClr val="FF0000"/>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 </a:t>
            </a: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is er op </a:t>
            </a:r>
            <a:r>
              <a:rPr lang="nl-NL" sz="1400" dirty="0">
                <a:solidFill>
                  <a:srgbClr val="0070C0"/>
                </a:solidFill>
                <a:uFill>
                  <a:solidFill>
                    <a:srgbClr val="000000"/>
                  </a:solidFill>
                </a:uFill>
                <a:latin typeface="Arial" panose="020B060402020202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www.stichtingdefriesland.nl</a:t>
            </a:r>
            <a:r>
              <a:rPr lang="nl-NL" sz="1400" dirty="0">
                <a:solidFill>
                  <a:srgbClr val="0070C0"/>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 </a:t>
            </a: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informatie te vinden over de doelstellingen van Stichting De Friesland, de procedurebeschrijving voor het indienen van een aanvraag en de criteria waarop aanvragen worden getoetst.</a:t>
            </a:r>
          </a:p>
          <a:p>
            <a:pPr>
              <a:spcAft>
                <a:spcPts val="0"/>
              </a:spcAft>
            </a:pP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 </a:t>
            </a:r>
          </a:p>
          <a:p>
            <a:r>
              <a:rPr lang="nl-NL" sz="1400" b="1" dirty="0">
                <a:solidFill>
                  <a:schemeClr val="tx2"/>
                </a:solidFill>
                <a:uFill>
                  <a:solidFill>
                    <a:srgbClr val="000000"/>
                  </a:solidFill>
                </a:uFill>
                <a:latin typeface="Arial" panose="020B0604020202020204" pitchFamily="34" charset="0"/>
                <a:cs typeface="Arial" panose="020B0604020202020204" pitchFamily="34" charset="0"/>
              </a:rPr>
              <a:t>O</a:t>
            </a:r>
            <a:r>
              <a:rPr lang="nl-NL" sz="1400" b="1" dirty="0">
                <a:solidFill>
                  <a:schemeClr val="tx2"/>
                </a:solidFill>
                <a:latin typeface="Arial" panose="020B0604020202020204" pitchFamily="34" charset="0"/>
                <a:cs typeface="Arial" panose="020B0604020202020204" pitchFamily="34" charset="0"/>
              </a:rPr>
              <a:t>m de aanvraag voor programmafinanciering in behandeling te nemen, moet deze voldoen aan de volgende voorwaarden:</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De aanvragende partij is een rechtspersoon, in beginsel zonder winstoogmerk; </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De aanvrager sluit - daar waar mogelijk - aan bij soortgelijke initiatieven, om zo synergie in aanpak te bewerkstellingen (connectiviteit);</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project levert op termijn een aantoonbare bijdrage aan het verlagen van de zorgkosten;</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Bij aanvragen wordt minimaal 25% door relevante partijen gefinancierd;</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project zorgt voor verbetering van de gezondheidszorg en de volksgezondheid primair in het kernwerkgebied van De Friesland Zorgverzekeraar op het gebied van cure en/of care en/of welzijn;</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De aanvraag is van algemeen nut en is voor grote populaties beschikbaar;</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Resultaten dienen specifiek, meetbaar en reëel te zijn;</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project heeft een positieve businesscase (kwalitatief en/of kwantitatief);</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Structurele inbedding en structurele financiering is onderdeel van het plan;</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uiteindelijke projectresultaat is regionaal of landelijk </a:t>
            </a:r>
            <a:r>
              <a:rPr lang="nl-NL" sz="1400" dirty="0" err="1">
                <a:solidFill>
                  <a:schemeClr val="tx2"/>
                </a:solidFill>
                <a:latin typeface="Arial" panose="020B0604020202020204" pitchFamily="34" charset="0"/>
                <a:cs typeface="Arial" panose="020B0604020202020204" pitchFamily="34" charset="0"/>
              </a:rPr>
              <a:t>uitrolbaar</a:t>
            </a:r>
            <a:r>
              <a:rPr lang="nl-NL" sz="1400" dirty="0">
                <a:solidFill>
                  <a:schemeClr val="tx2"/>
                </a:solidFill>
                <a:latin typeface="Arial" panose="020B0604020202020204" pitchFamily="34" charset="0"/>
                <a:cs typeface="Arial" panose="020B0604020202020204" pitchFamily="34" charset="0"/>
              </a:rPr>
              <a:t> en (financieel) geborgd.</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moet gaan om eenmalige/tijdgebonden ondersteuning. Er worden geen structurele bijdragen verstrekt;</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project heeft een maximale doorlooptijd van 3 jaar;</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Er worden geen activiteiten gefinancierd uit reguliere geldstromen (w.o. </a:t>
            </a:r>
            <a:r>
              <a:rPr lang="nl-NL" sz="1400" dirty="0" err="1">
                <a:solidFill>
                  <a:schemeClr val="tx2"/>
                </a:solidFill>
                <a:latin typeface="Arial" panose="020B0604020202020204" pitchFamily="34" charset="0"/>
                <a:cs typeface="Arial" panose="020B0604020202020204" pitchFamily="34" charset="0"/>
              </a:rPr>
              <a:t>Wlz</a:t>
            </a:r>
            <a:r>
              <a:rPr lang="nl-NL" sz="1400" dirty="0">
                <a:solidFill>
                  <a:schemeClr val="tx2"/>
                </a:solidFill>
                <a:latin typeface="Arial" panose="020B0604020202020204" pitchFamily="34" charset="0"/>
                <a:cs typeface="Arial" panose="020B0604020202020204" pitchFamily="34" charset="0"/>
              </a:rPr>
              <a:t>, </a:t>
            </a:r>
            <a:r>
              <a:rPr lang="nl-NL" sz="1400" dirty="0" err="1">
                <a:solidFill>
                  <a:schemeClr val="tx2"/>
                </a:solidFill>
                <a:latin typeface="Arial" panose="020B0604020202020204" pitchFamily="34" charset="0"/>
                <a:cs typeface="Arial" panose="020B0604020202020204" pitchFamily="34" charset="0"/>
              </a:rPr>
              <a:t>Wmo</a:t>
            </a:r>
            <a:r>
              <a:rPr lang="nl-NL" sz="1400" dirty="0">
                <a:solidFill>
                  <a:schemeClr val="tx2"/>
                </a:solidFill>
                <a:latin typeface="Arial" panose="020B0604020202020204" pitchFamily="34" charset="0"/>
                <a:cs typeface="Arial" panose="020B0604020202020204" pitchFamily="34" charset="0"/>
              </a:rPr>
              <a:t> en </a:t>
            </a:r>
            <a:r>
              <a:rPr lang="nl-NL" sz="1400" dirty="0" err="1">
                <a:solidFill>
                  <a:schemeClr val="tx2"/>
                </a:solidFill>
                <a:latin typeface="Arial" panose="020B0604020202020204" pitchFamily="34" charset="0"/>
                <a:cs typeface="Arial" panose="020B0604020202020204" pitchFamily="34" charset="0"/>
              </a:rPr>
              <a:t>ZvW</a:t>
            </a:r>
            <a:r>
              <a:rPr lang="nl-NL" sz="1400" dirty="0">
                <a:solidFill>
                  <a:schemeClr val="tx2"/>
                </a:solidFill>
                <a:latin typeface="Arial" panose="020B0604020202020204" pitchFamily="34" charset="0"/>
                <a:cs typeface="Arial" panose="020B0604020202020204" pitchFamily="34" charset="0"/>
              </a:rPr>
              <a:t>);</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project betreft geen activiteiten die tot de exploitatie van een instelling horen, opleidings-, overhead- en kantoorkosten, commerciële productontwikkeling of inrichting of kosten voor een bouwproject;</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Het programma is gericht op gezondheid en preventie en heeft directe impact op de </a:t>
            </a:r>
            <a:r>
              <a:rPr lang="nl-NL" sz="1400" strike="sngStrike" dirty="0">
                <a:solidFill>
                  <a:schemeClr val="tx2"/>
                </a:solidFill>
                <a:latin typeface="Arial" panose="020B0604020202020204" pitchFamily="34" charset="0"/>
                <a:cs typeface="Arial" panose="020B0604020202020204" pitchFamily="34" charset="0"/>
              </a:rPr>
              <a:t>Friese </a:t>
            </a:r>
            <a:r>
              <a:rPr lang="nl-NL" sz="1400" dirty="0">
                <a:solidFill>
                  <a:schemeClr val="tx2"/>
                </a:solidFill>
                <a:latin typeface="Arial" panose="020B0604020202020204" pitchFamily="34" charset="0"/>
                <a:cs typeface="Arial" panose="020B0604020202020204" pitchFamily="34" charset="0"/>
              </a:rPr>
              <a:t>burger.</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Er zijn relevante domeinoverstijgende samenwerkende partijen uit de regio betrokken voor meerdere jaren.</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Er is actieve betrokkenheid in het bestuurlijk overleg van het programma vanuit De Friesland.</a:t>
            </a:r>
          </a:p>
          <a:p>
            <a:pPr marL="857250" lvl="0" indent="-285750">
              <a:buSzPts val="1000"/>
              <a:buFont typeface="Arial" panose="020B0604020202020204" pitchFamily="34" charset="0"/>
              <a:buChar char="•"/>
              <a:tabLst>
                <a:tab pos="457200" algn="l"/>
              </a:tabLst>
            </a:pPr>
            <a:r>
              <a:rPr lang="nl-NL" sz="1400" dirty="0">
                <a:solidFill>
                  <a:schemeClr val="tx2"/>
                </a:solidFill>
                <a:latin typeface="Arial" panose="020B0604020202020204" pitchFamily="34" charset="0"/>
                <a:cs typeface="Arial" panose="020B0604020202020204" pitchFamily="34" charset="0"/>
              </a:rPr>
              <a:t>Toekenningen zijn inclusief eventueel verschuldigde BTW.</a:t>
            </a:r>
          </a:p>
          <a:p>
            <a:endParaRPr lang="nl-NL" sz="1400" b="1" dirty="0">
              <a:solidFill>
                <a:schemeClr val="tx2"/>
              </a:solidFill>
              <a:latin typeface="Arial" panose="020B0604020202020204" pitchFamily="34" charset="0"/>
              <a:cs typeface="Arial" panose="020B0604020202020204" pitchFamily="34" charset="0"/>
            </a:endParaRPr>
          </a:p>
        </p:txBody>
      </p:sp>
      <p:pic>
        <p:nvPicPr>
          <p:cNvPr id="2" name="Afbeelding 1">
            <a:extLst>
              <a:ext uri="{FF2B5EF4-FFF2-40B4-BE49-F238E27FC236}">
                <a16:creationId xmlns:a16="http://schemas.microsoft.com/office/drawing/2014/main" id="{F9E7EEA2-4FBB-8846-30CC-38FE84DB582D}"/>
              </a:ext>
            </a:extLst>
          </p:cNvPr>
          <p:cNvPicPr>
            <a:picLocks noChangeAspect="1"/>
          </p:cNvPicPr>
          <p:nvPr/>
        </p:nvPicPr>
        <p:blipFill>
          <a:blip r:embed="rId4"/>
          <a:stretch>
            <a:fillRect/>
          </a:stretch>
        </p:blipFill>
        <p:spPr>
          <a:xfrm>
            <a:off x="9911443" y="6079385"/>
            <a:ext cx="2091607" cy="709736"/>
          </a:xfrm>
          <a:prstGeom prst="rect">
            <a:avLst/>
          </a:prstGeom>
        </p:spPr>
      </p:pic>
    </p:spTree>
    <p:extLst>
      <p:ext uri="{BB962C8B-B14F-4D97-AF65-F5344CB8AC3E}">
        <p14:creationId xmlns:p14="http://schemas.microsoft.com/office/powerpoint/2010/main" val="2633907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AC3CCCD1-EF43-46C9-8D35-A7F14DB6C1AE}"/>
              </a:ext>
            </a:extLst>
          </p:cNvPr>
          <p:cNvSpPr txBox="1">
            <a:spLocks/>
          </p:cNvSpPr>
          <p:nvPr/>
        </p:nvSpPr>
        <p:spPr>
          <a:xfrm>
            <a:off x="287699" y="389231"/>
            <a:ext cx="11616601" cy="109525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sym typeface="Calibri"/>
              </a:rPr>
              <a:t>6. Activiteiten van de organisatie | ANBI voorwaarden</a:t>
            </a:r>
            <a:endParaRPr lang="nl-NL" sz="2400" dirty="0">
              <a:solidFill>
                <a:srgbClr val="FF0000"/>
              </a:solidFill>
              <a:latin typeface="Arial" panose="020B0604020202020204" pitchFamily="34" charset="0"/>
              <a:cs typeface="Arial" panose="020B0604020202020204" pitchFamily="34" charset="0"/>
              <a:sym typeface="Calibri"/>
            </a:endParaRPr>
          </a:p>
        </p:txBody>
      </p:sp>
      <p:sp>
        <p:nvSpPr>
          <p:cNvPr id="3" name="Rechthoek 2">
            <a:extLst>
              <a:ext uri="{FF2B5EF4-FFF2-40B4-BE49-F238E27FC236}">
                <a16:creationId xmlns:a16="http://schemas.microsoft.com/office/drawing/2014/main" id="{D41BADF8-855A-4EBA-BEA7-B40AE6D7238A}"/>
              </a:ext>
            </a:extLst>
          </p:cNvPr>
          <p:cNvSpPr/>
          <p:nvPr/>
        </p:nvSpPr>
        <p:spPr>
          <a:xfrm>
            <a:off x="602166" y="1451623"/>
            <a:ext cx="9478536" cy="369332"/>
          </a:xfrm>
          <a:prstGeom prst="rect">
            <a:avLst/>
          </a:prstGeom>
        </p:spPr>
        <p:txBody>
          <a:bodyPr wrap="square">
            <a:spAutoFit/>
          </a:bodyPr>
          <a:lstStyle/>
          <a:p>
            <a:pPr marL="457200" marR="457200">
              <a:spcBef>
                <a:spcPts val="200"/>
              </a:spcBef>
              <a:spcAft>
                <a:spcPts val="0"/>
              </a:spcAft>
            </a:pPr>
            <a:r>
              <a:rPr lang="nl-NL" kern="0" dirty="0">
                <a:solidFill>
                  <a:srgbClr val="000000"/>
                </a:solidFill>
                <a:latin typeface="Univers" panose="020B0503020202020204" pitchFamily="34" charset="0"/>
                <a:ea typeface="Calibri" panose="020F0502020204030204" pitchFamily="34" charset="0"/>
                <a:cs typeface="Calibri" panose="020F0502020204030204" pitchFamily="34" charset="0"/>
              </a:rPr>
              <a:t> </a:t>
            </a:r>
            <a:endParaRPr lang="nl-NL" sz="2000" kern="1000" dirty="0">
              <a:solidFill>
                <a:srgbClr val="595959"/>
              </a:solidFill>
              <a:latin typeface="Franklin Gothic Book" panose="020B0503020102020204" pitchFamily="34" charset="0"/>
              <a:ea typeface="Franklin Gothic Book" panose="020B0503020102020204" pitchFamily="34" charset="0"/>
              <a:cs typeface="Times New Roman" panose="02020603050405020304" pitchFamily="18" charset="0"/>
            </a:endParaRPr>
          </a:p>
        </p:txBody>
      </p:sp>
      <p:sp>
        <p:nvSpPr>
          <p:cNvPr id="4" name="Rechthoek 3">
            <a:extLst>
              <a:ext uri="{FF2B5EF4-FFF2-40B4-BE49-F238E27FC236}">
                <a16:creationId xmlns:a16="http://schemas.microsoft.com/office/drawing/2014/main" id="{72B8EAEA-7FA6-4C90-8A6E-D243DCF8BC45}"/>
              </a:ext>
            </a:extLst>
          </p:cNvPr>
          <p:cNvSpPr/>
          <p:nvPr/>
        </p:nvSpPr>
        <p:spPr>
          <a:xfrm>
            <a:off x="635620" y="1336119"/>
            <a:ext cx="10954214" cy="4185761"/>
          </a:xfrm>
          <a:prstGeom prst="rect">
            <a:avLst/>
          </a:prstGeom>
        </p:spPr>
        <p:txBody>
          <a:bodyPr wrap="square">
            <a:spAutoFit/>
          </a:bodyPr>
          <a:lstStyle/>
          <a:p>
            <a:r>
              <a:rPr lang="nl-NL" sz="1400" b="1" dirty="0">
                <a:solidFill>
                  <a:schemeClr val="tx2"/>
                </a:solidFill>
                <a:latin typeface="Arial" panose="020B0604020202020204" pitchFamily="34" charset="0"/>
                <a:cs typeface="Arial" panose="020B0604020202020204" pitchFamily="34" charset="0"/>
              </a:rPr>
              <a:t>Om in aanmerking te komen voor financiële ondersteuning van Stichting De Friesland voor een project, een kleinschalig initiatief of een programma voldoet de aanvraag aan de volgende ANBI criteria:</a:t>
            </a:r>
          </a:p>
          <a:p>
            <a:endParaRPr lang="nl-NL" sz="1400" b="1" dirty="0">
              <a:solidFill>
                <a:schemeClr val="tx2"/>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Doelen/ontvangende partijen die door deze stichting financieel bevoordeeld worden, moeten ook aan een ANBI-toets voldoen voor het doel waarvoor de gelden besteed worden;</a:t>
            </a:r>
          </a:p>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De voorstellen en initiatieven moeten het/een algemeen belang dienen en ten goede komen aan het brede publiek;</a:t>
            </a:r>
          </a:p>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In het kader van de ANBI-status en de ANBI-doelstelling die Stichting De Friesland nastreeft, moeten de door de financiële bijdrage van Stichting De Friesland (mede) mogelijk gemaakte projectresultaten altijd voor het brede publiek beschikbaar worden gesteld;</a:t>
            </a:r>
          </a:p>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Met de beschikbaar gestelde middelen worden niet vooral de commerciële doeleinden van de ontvanger gediend en niet pas als afgeleide daarvan het algemeen belang;</a:t>
            </a:r>
          </a:p>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Er is over eventuele pr-matige activiteiten rond de ondersteunde activiteiten altijd vooraf met Stichting De Friesland. De aanvrager/gesubsidieerde benadert over het project alleen de pers als hierover afstemming is met Stichting De Friesland;</a:t>
            </a:r>
          </a:p>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Aanvragen/voorstellen passen binnen de statutaire doelstelling van Stichting De Friesland en hebben betrekking op ontwikkelingen en activiteiten op het gebied van gezondheidszorg en maatschappelijk welzijn die niet gefinancierd kunnen worden vanuit reguliere geldstromen;</a:t>
            </a:r>
          </a:p>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Voor een eenduidige beoordeling geldt dat we alleen aanvragen in behandeling nemen die conform het format formulier projectaanvraag zijn ingediend;</a:t>
            </a:r>
          </a:p>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Gezien de vele aanvragen en de beperkte middelen, bepaalt de stichting uiteindelijk welke projecten gefinancierd worden. Voor de aanvrager betekent dit dat het voldoen aan de gestelde voorwaarden niet automatisch betekent dat we subsidie geven.</a:t>
            </a:r>
          </a:p>
        </p:txBody>
      </p:sp>
      <p:pic>
        <p:nvPicPr>
          <p:cNvPr id="2" name="Afbeelding 1">
            <a:extLst>
              <a:ext uri="{FF2B5EF4-FFF2-40B4-BE49-F238E27FC236}">
                <a16:creationId xmlns:a16="http://schemas.microsoft.com/office/drawing/2014/main" id="{906D8201-5CCC-BC8D-7FF8-452079B5E01F}"/>
              </a:ext>
            </a:extLst>
          </p:cNvPr>
          <p:cNvPicPr>
            <a:picLocks noChangeAspect="1"/>
          </p:cNvPicPr>
          <p:nvPr/>
        </p:nvPicPr>
        <p:blipFill>
          <a:blip r:embed="rId3"/>
          <a:stretch>
            <a:fillRect/>
          </a:stretch>
        </p:blipFill>
        <p:spPr>
          <a:xfrm>
            <a:off x="9885066" y="6005258"/>
            <a:ext cx="2091607" cy="709736"/>
          </a:xfrm>
          <a:prstGeom prst="rect">
            <a:avLst/>
          </a:prstGeom>
        </p:spPr>
      </p:pic>
    </p:spTree>
    <p:extLst>
      <p:ext uri="{BB962C8B-B14F-4D97-AF65-F5344CB8AC3E}">
        <p14:creationId xmlns:p14="http://schemas.microsoft.com/office/powerpoint/2010/main" val="1950036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AC3CCCD1-EF43-46C9-8D35-A7F14DB6C1AE}"/>
              </a:ext>
            </a:extLst>
          </p:cNvPr>
          <p:cNvSpPr txBox="1">
            <a:spLocks/>
          </p:cNvSpPr>
          <p:nvPr/>
        </p:nvSpPr>
        <p:spPr>
          <a:xfrm>
            <a:off x="188855" y="374405"/>
            <a:ext cx="11616601" cy="109525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sym typeface="Calibri"/>
              </a:rPr>
              <a:t>7. Toekomst | </a:t>
            </a:r>
            <a:r>
              <a:rPr lang="nl-NL" sz="2400" dirty="0">
                <a:solidFill>
                  <a:srgbClr val="0DCDC8"/>
                </a:solidFill>
                <a:latin typeface="Arial" panose="020B0604020202020204" pitchFamily="34" charset="0"/>
                <a:cs typeface="Arial" panose="020B0604020202020204" pitchFamily="34" charset="0"/>
                <a:sym typeface="Calibri"/>
              </a:rPr>
              <a:t>Stichting De Friesland </a:t>
            </a:r>
          </a:p>
        </p:txBody>
      </p:sp>
      <p:sp>
        <p:nvSpPr>
          <p:cNvPr id="3" name="Rechthoek 2">
            <a:extLst>
              <a:ext uri="{FF2B5EF4-FFF2-40B4-BE49-F238E27FC236}">
                <a16:creationId xmlns:a16="http://schemas.microsoft.com/office/drawing/2014/main" id="{D41BADF8-855A-4EBA-BEA7-B40AE6D7238A}"/>
              </a:ext>
            </a:extLst>
          </p:cNvPr>
          <p:cNvSpPr/>
          <p:nvPr/>
        </p:nvSpPr>
        <p:spPr>
          <a:xfrm>
            <a:off x="602166" y="1451623"/>
            <a:ext cx="9478536" cy="369332"/>
          </a:xfrm>
          <a:prstGeom prst="rect">
            <a:avLst/>
          </a:prstGeom>
        </p:spPr>
        <p:txBody>
          <a:bodyPr wrap="square">
            <a:spAutoFit/>
          </a:bodyPr>
          <a:lstStyle/>
          <a:p>
            <a:pPr marL="457200" marR="457200">
              <a:spcBef>
                <a:spcPts val="200"/>
              </a:spcBef>
              <a:spcAft>
                <a:spcPts val="0"/>
              </a:spcAft>
            </a:pPr>
            <a:r>
              <a:rPr lang="nl-NL" kern="0" dirty="0">
                <a:solidFill>
                  <a:srgbClr val="000000"/>
                </a:solidFill>
                <a:latin typeface="Univers" panose="020B0503020202020204" pitchFamily="34" charset="0"/>
                <a:ea typeface="Calibri" panose="020F0502020204030204" pitchFamily="34" charset="0"/>
                <a:cs typeface="Calibri" panose="020F0502020204030204" pitchFamily="34" charset="0"/>
              </a:rPr>
              <a:t> </a:t>
            </a:r>
            <a:endParaRPr lang="nl-NL" sz="2000" kern="1000" dirty="0">
              <a:solidFill>
                <a:srgbClr val="595959"/>
              </a:solidFill>
              <a:latin typeface="Franklin Gothic Book" panose="020B0503020102020204" pitchFamily="34" charset="0"/>
              <a:ea typeface="Franklin Gothic Book" panose="020B0503020102020204" pitchFamily="34" charset="0"/>
              <a:cs typeface="Times New Roman" panose="02020603050405020304" pitchFamily="18" charset="0"/>
            </a:endParaRPr>
          </a:p>
        </p:txBody>
      </p:sp>
      <p:sp>
        <p:nvSpPr>
          <p:cNvPr id="4" name="Rechthoek 3">
            <a:extLst>
              <a:ext uri="{FF2B5EF4-FFF2-40B4-BE49-F238E27FC236}">
                <a16:creationId xmlns:a16="http://schemas.microsoft.com/office/drawing/2014/main" id="{72B8EAEA-7FA6-4C90-8A6E-D243DCF8BC45}"/>
              </a:ext>
            </a:extLst>
          </p:cNvPr>
          <p:cNvSpPr/>
          <p:nvPr/>
        </p:nvSpPr>
        <p:spPr>
          <a:xfrm>
            <a:off x="520049" y="1636289"/>
            <a:ext cx="10954214" cy="1384995"/>
          </a:xfrm>
          <a:prstGeom prst="rect">
            <a:avLst/>
          </a:prstGeom>
        </p:spPr>
        <p:txBody>
          <a:bodyPr wrap="square">
            <a:spAutoFit/>
          </a:bodyPr>
          <a:lstStyle/>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De focus in de komende jaren zal liggen op besteding van de middelen van Stichting De Friesland. Uitgangspunt is de middelen vanuit De Stichting toekennen aan projecten, kleinschalige initiatieven of programma’s.</a:t>
            </a:r>
          </a:p>
          <a:p>
            <a:endParaRPr lang="nl-NL" sz="1400" dirty="0">
              <a:solidFill>
                <a:schemeClr val="tx2"/>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Stichting De Friesland bepaalt jaarlijks en in elk geval in 2028 of de ingezette beleidsstrategie nog passend is op basis van actualiteit en de ontwikkelingen in de (</a:t>
            </a:r>
            <a:r>
              <a:rPr lang="nl-NL" sz="1400" dirty="0" err="1">
                <a:solidFill>
                  <a:schemeClr val="tx2"/>
                </a:solidFill>
                <a:latin typeface="Arial" panose="020B0604020202020204" pitchFamily="34" charset="0"/>
                <a:cs typeface="Arial" panose="020B0604020202020204" pitchFamily="34" charset="0"/>
              </a:rPr>
              <a:t>gezondheids</a:t>
            </a:r>
            <a:r>
              <a:rPr lang="nl-NL" sz="1400" dirty="0">
                <a:solidFill>
                  <a:schemeClr val="tx2"/>
                </a:solidFill>
                <a:latin typeface="Arial" panose="020B0604020202020204" pitchFamily="34" charset="0"/>
                <a:cs typeface="Arial" panose="020B0604020202020204" pitchFamily="34" charset="0"/>
              </a:rPr>
              <a:t>)zorg en of de thema’s en focuspunten nog passend zijn.</a:t>
            </a:r>
            <a:br>
              <a:rPr lang="nl-NL" sz="1400" dirty="0">
                <a:solidFill>
                  <a:schemeClr val="tx2"/>
                </a:solidFill>
                <a:latin typeface="Arial" panose="020B0604020202020204" pitchFamily="34" charset="0"/>
                <a:cs typeface="Arial" panose="020B0604020202020204" pitchFamily="34" charset="0"/>
              </a:rPr>
            </a:br>
            <a:r>
              <a:rPr lang="nl-NL" sz="1400" dirty="0">
                <a:solidFill>
                  <a:schemeClr val="tx2"/>
                </a:solidFill>
                <a:latin typeface="Arial" panose="020B0604020202020204" pitchFamily="34" charset="0"/>
                <a:cs typeface="Arial" panose="020B0604020202020204" pitchFamily="34" charset="0"/>
              </a:rPr>
              <a:t> </a:t>
            </a:r>
          </a:p>
        </p:txBody>
      </p:sp>
      <p:pic>
        <p:nvPicPr>
          <p:cNvPr id="2" name="Afbeelding 1">
            <a:extLst>
              <a:ext uri="{FF2B5EF4-FFF2-40B4-BE49-F238E27FC236}">
                <a16:creationId xmlns:a16="http://schemas.microsoft.com/office/drawing/2014/main" id="{F1CC277F-ACD6-AF7C-CE2E-8A28EE25F86B}"/>
              </a:ext>
            </a:extLst>
          </p:cNvPr>
          <p:cNvPicPr>
            <a:picLocks noChangeAspect="1"/>
          </p:cNvPicPr>
          <p:nvPr/>
        </p:nvPicPr>
        <p:blipFill>
          <a:blip r:embed="rId3"/>
          <a:stretch>
            <a:fillRect/>
          </a:stretch>
        </p:blipFill>
        <p:spPr>
          <a:xfrm>
            <a:off x="9858689" y="6014050"/>
            <a:ext cx="2091607" cy="709736"/>
          </a:xfrm>
          <a:prstGeom prst="rect">
            <a:avLst/>
          </a:prstGeom>
        </p:spPr>
      </p:pic>
    </p:spTree>
    <p:extLst>
      <p:ext uri="{BB962C8B-B14F-4D97-AF65-F5344CB8AC3E}">
        <p14:creationId xmlns:p14="http://schemas.microsoft.com/office/powerpoint/2010/main" val="1523975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AC3CCCD1-EF43-46C9-8D35-A7F14DB6C1AE}"/>
              </a:ext>
            </a:extLst>
          </p:cNvPr>
          <p:cNvSpPr txBox="1">
            <a:spLocks/>
          </p:cNvSpPr>
          <p:nvPr/>
        </p:nvSpPr>
        <p:spPr>
          <a:xfrm>
            <a:off x="385670" y="373461"/>
            <a:ext cx="11616601" cy="109525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sym typeface="Calibri"/>
              </a:rPr>
              <a:t>8. Organisatie | </a:t>
            </a:r>
            <a:r>
              <a:rPr lang="nl-NL" sz="2400" dirty="0">
                <a:solidFill>
                  <a:srgbClr val="0DCDC8"/>
                </a:solidFill>
                <a:latin typeface="Arial" panose="020B0604020202020204" pitchFamily="34" charset="0"/>
                <a:cs typeface="Arial" panose="020B0604020202020204" pitchFamily="34" charset="0"/>
                <a:sym typeface="Calibri"/>
              </a:rPr>
              <a:t>Stichting De Friesland deel 1 </a:t>
            </a:r>
          </a:p>
        </p:txBody>
      </p:sp>
      <p:sp>
        <p:nvSpPr>
          <p:cNvPr id="3" name="Rechthoek 2">
            <a:extLst>
              <a:ext uri="{FF2B5EF4-FFF2-40B4-BE49-F238E27FC236}">
                <a16:creationId xmlns:a16="http://schemas.microsoft.com/office/drawing/2014/main" id="{D41BADF8-855A-4EBA-BEA7-B40AE6D7238A}"/>
              </a:ext>
            </a:extLst>
          </p:cNvPr>
          <p:cNvSpPr/>
          <p:nvPr/>
        </p:nvSpPr>
        <p:spPr>
          <a:xfrm>
            <a:off x="602166" y="1451623"/>
            <a:ext cx="9478536" cy="369332"/>
          </a:xfrm>
          <a:prstGeom prst="rect">
            <a:avLst/>
          </a:prstGeom>
        </p:spPr>
        <p:txBody>
          <a:bodyPr wrap="square">
            <a:spAutoFit/>
          </a:bodyPr>
          <a:lstStyle/>
          <a:p>
            <a:pPr marL="457200" marR="457200">
              <a:spcBef>
                <a:spcPts val="200"/>
              </a:spcBef>
              <a:spcAft>
                <a:spcPts val="0"/>
              </a:spcAft>
            </a:pPr>
            <a:r>
              <a:rPr lang="nl-NL" kern="0" dirty="0">
                <a:solidFill>
                  <a:srgbClr val="000000"/>
                </a:solidFill>
                <a:latin typeface="Univers" panose="020B0503020202020204" pitchFamily="34" charset="0"/>
                <a:ea typeface="Calibri" panose="020F0502020204030204" pitchFamily="34" charset="0"/>
                <a:cs typeface="Calibri" panose="020F0502020204030204" pitchFamily="34" charset="0"/>
              </a:rPr>
              <a:t> </a:t>
            </a:r>
            <a:endParaRPr lang="nl-NL" sz="2000" kern="1000" dirty="0">
              <a:solidFill>
                <a:srgbClr val="595959"/>
              </a:solidFill>
              <a:latin typeface="Franklin Gothic Book" panose="020B0503020102020204" pitchFamily="34" charset="0"/>
              <a:ea typeface="Franklin Gothic Book" panose="020B0503020102020204" pitchFamily="34" charset="0"/>
              <a:cs typeface="Times New Roman" panose="02020603050405020304" pitchFamily="18" charset="0"/>
            </a:endParaRPr>
          </a:p>
        </p:txBody>
      </p:sp>
      <p:sp>
        <p:nvSpPr>
          <p:cNvPr id="4" name="Rechthoek 3">
            <a:extLst>
              <a:ext uri="{FF2B5EF4-FFF2-40B4-BE49-F238E27FC236}">
                <a16:creationId xmlns:a16="http://schemas.microsoft.com/office/drawing/2014/main" id="{72B8EAEA-7FA6-4C90-8A6E-D243DCF8BC45}"/>
              </a:ext>
            </a:extLst>
          </p:cNvPr>
          <p:cNvSpPr/>
          <p:nvPr/>
        </p:nvSpPr>
        <p:spPr>
          <a:xfrm>
            <a:off x="638346" y="1636289"/>
            <a:ext cx="10954214" cy="4185761"/>
          </a:xfrm>
          <a:prstGeom prst="rect">
            <a:avLst/>
          </a:prstGeom>
        </p:spPr>
        <p:txBody>
          <a:bodyPr wrap="square">
            <a:spAutoFit/>
          </a:bodyPr>
          <a:lstStyle/>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De Stichting is statutair gevestigd in Leeuwarden aan de Sophialaan 50.</a:t>
            </a:r>
          </a:p>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De stichting is ingeschreven bij de Kamer van Koophandel onder nummer 51094509 </a:t>
            </a:r>
          </a:p>
          <a:p>
            <a:pPr marL="285750" lvl="0" indent="-285750" latinLnBrk="1" hangingPunct="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Het RSIN (fiscaal) nummer is 823083731</a:t>
            </a:r>
          </a:p>
          <a:p>
            <a:pPr marL="285750" indent="-2857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Stichting De Friesland is door de Belastingdienst/Centrale Administratie erkend als Algemeen Nut Beogende Instelling (ANBI). Deze erkenning houdt in dat toegekende schenkingen en donaties niet fiscaal worden belast. Conform de richtlijnen van de ANBI is deze informatie openbaar via </a:t>
            </a:r>
            <a:r>
              <a:rPr lang="nl-NL" sz="1400"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www.stichtingdefriesland.nl</a:t>
            </a:r>
            <a:endParaRPr lang="nl-NL" sz="1400"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nl-NL" sz="1400" dirty="0">
              <a:solidFill>
                <a:srgbClr val="0070C0"/>
              </a:solidFill>
              <a:latin typeface="Arial" panose="020B0604020202020204" pitchFamily="34" charset="0"/>
              <a:cs typeface="Arial" panose="020B0604020202020204" pitchFamily="34" charset="0"/>
            </a:endParaRPr>
          </a:p>
          <a:p>
            <a:endParaRPr lang="nl-NL" sz="1400" dirty="0">
              <a:solidFill>
                <a:srgbClr val="0070C0"/>
              </a:solidFill>
              <a:latin typeface="Arial" panose="020B0604020202020204" pitchFamily="34" charset="0"/>
              <a:cs typeface="Arial" panose="020B0604020202020204" pitchFamily="34" charset="0"/>
            </a:endParaRPr>
          </a:p>
          <a:p>
            <a:r>
              <a:rPr lang="nl-NL" sz="1400" b="1" dirty="0">
                <a:solidFill>
                  <a:schemeClr val="tx2"/>
                </a:solidFill>
                <a:latin typeface="Arial" panose="020B0604020202020204" pitchFamily="34" charset="0"/>
                <a:cs typeface="Arial" panose="020B0604020202020204" pitchFamily="34" charset="0"/>
              </a:rPr>
              <a:t>Stichting De Friesland kent een bestuur en een Raad van Toezicht:</a:t>
            </a:r>
          </a:p>
          <a:p>
            <a:endParaRPr lang="nl-NL" sz="1400" b="1" dirty="0">
              <a:solidFill>
                <a:schemeClr val="tx2"/>
              </a:solidFill>
              <a:latin typeface="Arial" panose="020B0604020202020204" pitchFamily="34" charset="0"/>
              <a:cs typeface="Arial" panose="020B0604020202020204" pitchFamily="34" charset="0"/>
            </a:endParaRPr>
          </a:p>
          <a:p>
            <a:r>
              <a:rPr lang="nl-NL" sz="1400" b="1" dirty="0">
                <a:solidFill>
                  <a:schemeClr val="tx2"/>
                </a:solidFill>
                <a:latin typeface="Arial" panose="020B0604020202020204" pitchFamily="34" charset="0"/>
                <a:cs typeface="Arial" panose="020B0604020202020204" pitchFamily="34" charset="0"/>
              </a:rPr>
              <a:t>Sinds medio 2021 wordt het bestuur gevormd door</a:t>
            </a:r>
          </a:p>
          <a:p>
            <a:r>
              <a:rPr lang="nl-NL" sz="1400" dirty="0">
                <a:solidFill>
                  <a:schemeClr val="tx2"/>
                </a:solidFill>
                <a:latin typeface="Arial" panose="020B0604020202020204" pitchFamily="34" charset="0"/>
                <a:cs typeface="Arial" panose="020B0604020202020204" pitchFamily="34" charset="0"/>
              </a:rPr>
              <a:t>Mevrouw G. Fijneman en de heer H. Tanis. </a:t>
            </a:r>
          </a:p>
          <a:p>
            <a:endParaRPr lang="nl-NL" sz="1400" b="1" dirty="0">
              <a:solidFill>
                <a:schemeClr val="tx2"/>
              </a:solidFill>
              <a:latin typeface="Arial" panose="020B0604020202020204" pitchFamily="34" charset="0"/>
              <a:cs typeface="Arial" panose="020B0604020202020204" pitchFamily="34" charset="0"/>
            </a:endParaRPr>
          </a:p>
          <a:p>
            <a:r>
              <a:rPr lang="nl-NL" sz="1400" b="1" dirty="0">
                <a:solidFill>
                  <a:schemeClr val="tx2"/>
                </a:solidFill>
                <a:latin typeface="Arial" panose="020B0604020202020204" pitchFamily="34" charset="0"/>
                <a:cs typeface="Arial" panose="020B0604020202020204" pitchFamily="34" charset="0"/>
              </a:rPr>
              <a:t>De Raad van Toezicht wordt gevormd door </a:t>
            </a:r>
          </a:p>
          <a:p>
            <a:r>
              <a:rPr lang="nl-NL" sz="1400" dirty="0">
                <a:solidFill>
                  <a:schemeClr val="tx2"/>
                </a:solidFill>
                <a:latin typeface="Arial" panose="020B0604020202020204" pitchFamily="34" charset="0"/>
                <a:cs typeface="Arial" panose="020B0604020202020204" pitchFamily="34" charset="0"/>
              </a:rPr>
              <a:t>De heer K. Boonstra (voorzitter), mevrouw T. Roersma en mevrouw G. Sijtsma.</a:t>
            </a:r>
          </a:p>
          <a:p>
            <a:r>
              <a:rPr lang="nl-NL" sz="1400" dirty="0">
                <a:solidFill>
                  <a:schemeClr val="tx2"/>
                </a:solidFill>
                <a:latin typeface="Arial" panose="020B0604020202020204" pitchFamily="34" charset="0"/>
                <a:cs typeface="Arial" panose="020B0604020202020204" pitchFamily="34" charset="0"/>
              </a:rPr>
              <a:t>De leden van de Raad van Toezicht hebben een zittingstermijn van ten hoogste vier jaar en treden af volgens een rooster van aftreden. Ze zijn onmiddellijk na aftreden ten hoogste eenmaal herbenoembaar.</a:t>
            </a:r>
          </a:p>
          <a:p>
            <a:endParaRPr lang="nl-NL" sz="1400" dirty="0">
              <a:solidFill>
                <a:schemeClr val="tx2"/>
              </a:solidFill>
              <a:latin typeface="Arial" panose="020B0604020202020204" pitchFamily="34" charset="0"/>
              <a:cs typeface="Arial" panose="020B0604020202020204" pitchFamily="34" charset="0"/>
            </a:endParaRPr>
          </a:p>
          <a:p>
            <a:r>
              <a:rPr lang="nl-NL" sz="1400" dirty="0">
                <a:solidFill>
                  <a:schemeClr val="tx2"/>
                </a:solidFill>
                <a:latin typeface="Arial" panose="020B0604020202020204" pitchFamily="34" charset="0"/>
                <a:cs typeface="Arial" panose="020B0604020202020204" pitchFamily="34" charset="0"/>
              </a:rPr>
              <a:t> </a:t>
            </a:r>
          </a:p>
        </p:txBody>
      </p:sp>
      <p:pic>
        <p:nvPicPr>
          <p:cNvPr id="2" name="Afbeelding 1">
            <a:extLst>
              <a:ext uri="{FF2B5EF4-FFF2-40B4-BE49-F238E27FC236}">
                <a16:creationId xmlns:a16="http://schemas.microsoft.com/office/drawing/2014/main" id="{47DB5E0B-7BCF-77AA-DAB0-E16774550021}"/>
              </a:ext>
            </a:extLst>
          </p:cNvPr>
          <p:cNvPicPr>
            <a:picLocks noChangeAspect="1"/>
          </p:cNvPicPr>
          <p:nvPr/>
        </p:nvPicPr>
        <p:blipFill>
          <a:blip r:embed="rId4"/>
          <a:stretch>
            <a:fillRect/>
          </a:stretch>
        </p:blipFill>
        <p:spPr>
          <a:xfrm>
            <a:off x="9814727" y="5989623"/>
            <a:ext cx="2091607" cy="709736"/>
          </a:xfrm>
          <a:prstGeom prst="rect">
            <a:avLst/>
          </a:prstGeom>
        </p:spPr>
      </p:pic>
    </p:spTree>
    <p:extLst>
      <p:ext uri="{BB962C8B-B14F-4D97-AF65-F5344CB8AC3E}">
        <p14:creationId xmlns:p14="http://schemas.microsoft.com/office/powerpoint/2010/main" val="3225323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AC3CCCD1-EF43-46C9-8D35-A7F14DB6C1AE}"/>
              </a:ext>
            </a:extLst>
          </p:cNvPr>
          <p:cNvSpPr txBox="1">
            <a:spLocks/>
          </p:cNvSpPr>
          <p:nvPr/>
        </p:nvSpPr>
        <p:spPr>
          <a:xfrm>
            <a:off x="465322" y="356368"/>
            <a:ext cx="11616601" cy="109525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a:solidFill>
                  <a:srgbClr val="0DCDC8"/>
                </a:solidFill>
                <a:latin typeface="Arial" panose="020B0604020202020204" pitchFamily="34" charset="0"/>
                <a:cs typeface="Arial" panose="020B0604020202020204" pitchFamily="34" charset="0"/>
                <a:sym typeface="Calibri"/>
              </a:rPr>
              <a:t>8. Organisatie | </a:t>
            </a:r>
            <a:r>
              <a:rPr lang="nl-NL" sz="2400">
                <a:solidFill>
                  <a:srgbClr val="0DCDC8"/>
                </a:solidFill>
                <a:latin typeface="Arial" panose="020B0604020202020204" pitchFamily="34" charset="0"/>
                <a:cs typeface="Arial" panose="020B0604020202020204" pitchFamily="34" charset="0"/>
                <a:sym typeface="Calibri"/>
              </a:rPr>
              <a:t>Stichting De Friesland deel 2 </a:t>
            </a:r>
            <a:endParaRPr lang="nl-NL" sz="2400" dirty="0">
              <a:solidFill>
                <a:srgbClr val="0DCDC8"/>
              </a:solidFill>
              <a:latin typeface="Arial" panose="020B0604020202020204" pitchFamily="34" charset="0"/>
              <a:cs typeface="Arial" panose="020B0604020202020204" pitchFamily="34" charset="0"/>
              <a:sym typeface="Calibri"/>
            </a:endParaRPr>
          </a:p>
        </p:txBody>
      </p:sp>
      <p:sp>
        <p:nvSpPr>
          <p:cNvPr id="3" name="Rechthoek 2">
            <a:extLst>
              <a:ext uri="{FF2B5EF4-FFF2-40B4-BE49-F238E27FC236}">
                <a16:creationId xmlns:a16="http://schemas.microsoft.com/office/drawing/2014/main" id="{D41BADF8-855A-4EBA-BEA7-B40AE6D7238A}"/>
              </a:ext>
            </a:extLst>
          </p:cNvPr>
          <p:cNvSpPr/>
          <p:nvPr/>
        </p:nvSpPr>
        <p:spPr>
          <a:xfrm>
            <a:off x="602166" y="1451623"/>
            <a:ext cx="9478536" cy="369332"/>
          </a:xfrm>
          <a:prstGeom prst="rect">
            <a:avLst/>
          </a:prstGeom>
        </p:spPr>
        <p:txBody>
          <a:bodyPr wrap="square">
            <a:spAutoFit/>
          </a:bodyPr>
          <a:lstStyle/>
          <a:p>
            <a:pPr marL="457200" marR="457200">
              <a:spcBef>
                <a:spcPts val="200"/>
              </a:spcBef>
              <a:spcAft>
                <a:spcPts val="0"/>
              </a:spcAft>
            </a:pPr>
            <a:r>
              <a:rPr lang="nl-NL" kern="0" dirty="0">
                <a:solidFill>
                  <a:srgbClr val="000000"/>
                </a:solidFill>
                <a:latin typeface="Univers" panose="020B0503020202020204" pitchFamily="34" charset="0"/>
                <a:ea typeface="Calibri" panose="020F0502020204030204" pitchFamily="34" charset="0"/>
                <a:cs typeface="Calibri" panose="020F0502020204030204" pitchFamily="34" charset="0"/>
              </a:rPr>
              <a:t> </a:t>
            </a:r>
            <a:endParaRPr lang="nl-NL" sz="2000" kern="1000" dirty="0">
              <a:solidFill>
                <a:srgbClr val="595959"/>
              </a:solidFill>
              <a:latin typeface="Franklin Gothic Book" panose="020B0503020102020204" pitchFamily="34" charset="0"/>
              <a:ea typeface="Franklin Gothic Book" panose="020B0503020102020204" pitchFamily="34" charset="0"/>
              <a:cs typeface="Times New Roman" panose="02020603050405020304" pitchFamily="18" charset="0"/>
            </a:endParaRPr>
          </a:p>
        </p:txBody>
      </p:sp>
      <p:sp>
        <p:nvSpPr>
          <p:cNvPr id="4" name="Rechthoek 3">
            <a:extLst>
              <a:ext uri="{FF2B5EF4-FFF2-40B4-BE49-F238E27FC236}">
                <a16:creationId xmlns:a16="http://schemas.microsoft.com/office/drawing/2014/main" id="{72B8EAEA-7FA6-4C90-8A6E-D243DCF8BC45}"/>
              </a:ext>
            </a:extLst>
          </p:cNvPr>
          <p:cNvSpPr/>
          <p:nvPr/>
        </p:nvSpPr>
        <p:spPr>
          <a:xfrm>
            <a:off x="602166" y="1636289"/>
            <a:ext cx="10954214" cy="3539430"/>
          </a:xfrm>
          <a:prstGeom prst="rect">
            <a:avLst/>
          </a:prstGeom>
        </p:spPr>
        <p:txBody>
          <a:bodyPr wrap="square" lIns="91440" tIns="45720" rIns="91440" bIns="45720" anchor="t">
            <a:spAutoFit/>
          </a:bodyPr>
          <a:lstStyle/>
          <a:p>
            <a:endParaRPr lang="nl-NL" sz="1400">
              <a:solidFill>
                <a:schemeClr val="tx2"/>
              </a:solidFill>
              <a:latin typeface="Arial" panose="020B0604020202020204" pitchFamily="34" charset="0"/>
              <a:cs typeface="Arial" panose="020B0604020202020204" pitchFamily="34" charset="0"/>
            </a:endParaRPr>
          </a:p>
          <a:p>
            <a:r>
              <a:rPr lang="nl-NL" sz="1400">
                <a:solidFill>
                  <a:schemeClr val="tx2"/>
                </a:solidFill>
                <a:latin typeface="Arial" panose="020B0604020202020204" pitchFamily="34" charset="0"/>
                <a:cs typeface="Arial" panose="020B0604020202020204" pitchFamily="34" charset="0"/>
              </a:rPr>
              <a:t>Het bestuur en de Raad van Toezicht zijn zodanig samengesteld dat alle expertise aanwezig is die nodig is om aanvragen voor te ondersteunen projecten, programma’s en kleinschalige initiatieven te kunnen beoordelen. </a:t>
            </a:r>
          </a:p>
          <a:p>
            <a:r>
              <a:rPr lang="nl-NL" sz="1400">
                <a:solidFill>
                  <a:schemeClr val="tx2"/>
                </a:solidFill>
                <a:latin typeface="Arial" panose="020B0604020202020204" pitchFamily="34" charset="0"/>
                <a:cs typeface="Arial" panose="020B0604020202020204" pitchFamily="34" charset="0"/>
              </a:rPr>
              <a:t>Bestuurders en de Raad van Toezicht nemen zitting in het bestuur op persoonlijke titel, zonder last of ruggenspraak. </a:t>
            </a:r>
          </a:p>
          <a:p>
            <a:r>
              <a:rPr lang="nl-NL" sz="1400">
                <a:solidFill>
                  <a:schemeClr val="tx2"/>
                </a:solidFill>
                <a:latin typeface="Arial"/>
                <a:cs typeface="Arial"/>
              </a:rPr>
              <a:t>Om de onafhankelijkheid van het bestuur ten opzichte van aan haar gelieerde zorgverzekeraar te borgen, mag het aantal aan De Friesland Zorgverzekeraar N.V. gelieerde bestuursleden niet groter zijn dan het aantal niet aan De Friesland Zorgverzekeraar N.V. gelieerde leden (leden Raad van Toezicht).</a:t>
            </a:r>
          </a:p>
          <a:p>
            <a:endParaRPr lang="nl-NL" sz="1400">
              <a:solidFill>
                <a:schemeClr val="tx2"/>
              </a:solidFill>
              <a:latin typeface="Arial" panose="020B0604020202020204" pitchFamily="34" charset="0"/>
              <a:cs typeface="Arial" panose="020B0604020202020204" pitchFamily="34" charset="0"/>
            </a:endParaRPr>
          </a:p>
          <a:p>
            <a:r>
              <a:rPr lang="nl-NL" sz="1400">
                <a:solidFill>
                  <a:schemeClr val="tx2"/>
                </a:solidFill>
                <a:latin typeface="Arial" panose="020B0604020202020204" pitchFamily="34" charset="0"/>
                <a:cs typeface="Arial" panose="020B0604020202020204" pitchFamily="34" charset="0"/>
              </a:rPr>
              <a:t>De bevoegdheden, taken en werkwijze van het bestuur en Raad van Toezicht, zijn uitgewerkt in de statuten en het handboek. Per vergadering van de Raad van Toezicht geldt dat vacatiegeld wordt toegekend gelijk aan 3% van het maximum van salarisschaal 18 voor Rijksambtenaren geldend op het moment van bijwonen van de vergadering. Bestuursleden ontvangen geen vacatiegeld.</a:t>
            </a:r>
          </a:p>
          <a:p>
            <a:endParaRPr lang="nl-NL" sz="1400">
              <a:solidFill>
                <a:schemeClr val="tx2"/>
              </a:solidFill>
              <a:latin typeface="Arial" panose="020B0604020202020204" pitchFamily="34" charset="0"/>
              <a:cs typeface="Arial" panose="020B0604020202020204" pitchFamily="34" charset="0"/>
            </a:endParaRPr>
          </a:p>
          <a:p>
            <a:endParaRPr lang="nl-NL" sz="1400">
              <a:solidFill>
                <a:srgbClr val="000000"/>
              </a:solidFill>
              <a:latin typeface="Arial" panose="020B0604020202020204" pitchFamily="34" charset="0"/>
              <a:cs typeface="Arial" panose="020B0604020202020204" pitchFamily="34" charset="0"/>
            </a:endParaRPr>
          </a:p>
          <a:p>
            <a:r>
              <a:rPr lang="nl-NL" sz="1400" b="1">
                <a:solidFill>
                  <a:schemeClr val="tx2"/>
                </a:solidFill>
                <a:latin typeface="Arial" panose="020B0604020202020204" pitchFamily="34" charset="0"/>
                <a:cs typeface="Arial" panose="020B0604020202020204" pitchFamily="34" charset="0"/>
              </a:rPr>
              <a:t>Werknemers</a:t>
            </a:r>
          </a:p>
          <a:p>
            <a:r>
              <a:rPr lang="nl-NL" sz="1400">
                <a:solidFill>
                  <a:schemeClr val="tx2"/>
                </a:solidFill>
                <a:latin typeface="Arial" panose="020B0604020202020204" pitchFamily="34" charset="0"/>
                <a:cs typeface="Arial" panose="020B0604020202020204" pitchFamily="34" charset="0"/>
              </a:rPr>
              <a:t>Stichting De Friesland heeft geen personeel in dienst. De ondersteuning van de stichting wordt verleend vanuit De Friesland. </a:t>
            </a:r>
            <a:endParaRPr lang="nl-NL" sz="1400">
              <a:solidFill>
                <a:srgbClr val="0070C0"/>
              </a:solidFill>
              <a:highlight>
                <a:srgbClr val="FFFF00"/>
              </a:highlight>
              <a:latin typeface="Arial" panose="020B0604020202020204" pitchFamily="34" charset="0"/>
              <a:cs typeface="Arial" panose="020B0604020202020204" pitchFamily="34" charset="0"/>
            </a:endParaRPr>
          </a:p>
          <a:p>
            <a:endParaRPr lang="nl-NL" sz="1400" dirty="0">
              <a:solidFill>
                <a:schemeClr val="tx2"/>
              </a:solidFill>
              <a:latin typeface="Arial" panose="020B0604020202020204" pitchFamily="34" charset="0"/>
              <a:cs typeface="Arial" panose="020B0604020202020204" pitchFamily="34" charset="0"/>
            </a:endParaRPr>
          </a:p>
        </p:txBody>
      </p:sp>
      <p:pic>
        <p:nvPicPr>
          <p:cNvPr id="2" name="Afbeelding 1">
            <a:extLst>
              <a:ext uri="{FF2B5EF4-FFF2-40B4-BE49-F238E27FC236}">
                <a16:creationId xmlns:a16="http://schemas.microsoft.com/office/drawing/2014/main" id="{51232F35-250A-7224-FEC8-923ABDB17D1B}"/>
              </a:ext>
            </a:extLst>
          </p:cNvPr>
          <p:cNvPicPr>
            <a:picLocks noChangeAspect="1"/>
          </p:cNvPicPr>
          <p:nvPr/>
        </p:nvPicPr>
        <p:blipFill>
          <a:blip r:embed="rId3"/>
          <a:stretch>
            <a:fillRect/>
          </a:stretch>
        </p:blipFill>
        <p:spPr>
          <a:xfrm>
            <a:off x="9814728" y="5987673"/>
            <a:ext cx="2091607" cy="709736"/>
          </a:xfrm>
          <a:prstGeom prst="rect">
            <a:avLst/>
          </a:prstGeom>
        </p:spPr>
      </p:pic>
    </p:spTree>
    <p:extLst>
      <p:ext uri="{BB962C8B-B14F-4D97-AF65-F5344CB8AC3E}">
        <p14:creationId xmlns:p14="http://schemas.microsoft.com/office/powerpoint/2010/main" val="648139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p:cNvSpPr txBox="1">
            <a:spLocks/>
          </p:cNvSpPr>
          <p:nvPr/>
        </p:nvSpPr>
        <p:spPr>
          <a:xfrm>
            <a:off x="90201" y="226056"/>
            <a:ext cx="10870167" cy="94826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rPr>
              <a:t>9. Financiën I </a:t>
            </a:r>
            <a:r>
              <a:rPr lang="nl-NL" sz="2400" dirty="0">
                <a:solidFill>
                  <a:srgbClr val="0DCDC8"/>
                </a:solidFill>
                <a:latin typeface="Arial" panose="020B0604020202020204" pitchFamily="34" charset="0"/>
                <a:cs typeface="Arial" panose="020B0604020202020204" pitchFamily="34" charset="0"/>
              </a:rPr>
              <a:t>Stichting De Friesland</a:t>
            </a:r>
          </a:p>
        </p:txBody>
      </p:sp>
      <p:sp>
        <p:nvSpPr>
          <p:cNvPr id="28" name="Rechthoek 27"/>
          <p:cNvSpPr/>
          <p:nvPr/>
        </p:nvSpPr>
        <p:spPr>
          <a:xfrm>
            <a:off x="481963" y="1174321"/>
            <a:ext cx="10581080" cy="4433999"/>
          </a:xfrm>
          <a:prstGeom prst="rect">
            <a:avLst/>
          </a:prstGeom>
        </p:spPr>
        <p:txBody>
          <a:bodyPr wrap="square">
            <a:noAutofit/>
          </a:bodyPr>
          <a:lstStyle/>
          <a:p>
            <a:endParaRPr lang="nl-NL" sz="1400" dirty="0">
              <a:solidFill>
                <a:schemeClr val="tx1">
                  <a:lumMod val="65000"/>
                  <a:lumOff val="35000"/>
                </a:schemeClr>
              </a:solidFill>
              <a:latin typeface="Arial" panose="020B0604020202020204" pitchFamily="34" charset="0"/>
              <a:cs typeface="Arial" panose="020B0604020202020204" pitchFamily="34" charset="0"/>
            </a:endParaRPr>
          </a:p>
          <a:p>
            <a:pPr marL="171450" lvl="0" indent="-171450" latinLnBrk="1" hangingPunct="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Stichting De Friesland is in 2011 ontstaan door de fusie met Achmea.</a:t>
            </a:r>
          </a:p>
          <a:p>
            <a:pPr marL="171450" lvl="0" indent="-171450" latinLnBrk="1" hangingPunct="0">
              <a:buFont typeface="Arial" panose="020B0604020202020204" pitchFamily="34" charset="0"/>
              <a:buChar char="•"/>
            </a:pPr>
            <a:r>
              <a:rPr lang="nl-NL" sz="1400" dirty="0">
                <a:solidFill>
                  <a:schemeClr val="accent5"/>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De Friesland</a:t>
            </a:r>
            <a:r>
              <a:rPr lang="nl-NL" sz="1400" dirty="0">
                <a:solidFill>
                  <a:schemeClr val="tx1">
                    <a:lumMod val="65000"/>
                    <a:lumOff val="35000"/>
                  </a:schemeClr>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lang="nl-NL" sz="1400" dirty="0">
                <a:solidFill>
                  <a:schemeClr val="tx2"/>
                </a:solidFill>
                <a:latin typeface="Arial" panose="020B0604020202020204" pitchFamily="34" charset="0"/>
                <a:cs typeface="Arial" panose="020B0604020202020204" pitchFamily="34" charset="0"/>
              </a:rPr>
              <a:t>heeft bij deze fusie schenkingen ontvangen waarna de stichting is opgericht om vernieuwing in de zorg te stimuleren. </a:t>
            </a:r>
          </a:p>
          <a:p>
            <a:pPr marL="171450" lvl="0" indent="-171450" latinLnBrk="1" hangingPunct="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Er wordt niet actief geworven voor schenkingen of giften.</a:t>
            </a:r>
          </a:p>
          <a:p>
            <a:pPr marL="171450" indent="-1714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Ons vermogen komt zorginnovaties en preventieprojecten 100% ten goede.</a:t>
            </a:r>
          </a:p>
          <a:p>
            <a:pPr marL="171450" indent="-171450">
              <a:buFont typeface="Arial" panose="020B0604020202020204" pitchFamily="34" charset="0"/>
              <a:buChar char="•"/>
            </a:pPr>
            <a:endParaRPr lang="nl-NL" sz="1400" dirty="0">
              <a:solidFill>
                <a:schemeClr val="tx1">
                  <a:lumMod val="65000"/>
                  <a:lumOff val="35000"/>
                </a:schemeClr>
              </a:solidFill>
              <a:latin typeface="Arial" panose="020B0604020202020204" pitchFamily="34" charset="0"/>
              <a:cs typeface="Arial" panose="020B0604020202020204" pitchFamily="34" charset="0"/>
            </a:endParaRPr>
          </a:p>
          <a:p>
            <a:pPr>
              <a:spcAft>
                <a:spcPts val="0"/>
              </a:spcAft>
            </a:pPr>
            <a:r>
              <a:rPr lang="nl-NL" sz="1400" b="1"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Vermogen</a:t>
            </a:r>
          </a:p>
          <a:p>
            <a:pPr>
              <a:spcAft>
                <a:spcPts val="0"/>
              </a:spcAft>
            </a:pP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Het vermogen van Stichting de Friesland wordt gevormd door inkomsten uit activiteiten van de Stichting, subsidies en giften, hetgeen wordt verkregen door erfstellingen en legaten en andere baten.</a:t>
            </a:r>
          </a:p>
          <a:p>
            <a:pPr>
              <a:spcAft>
                <a:spcPts val="0"/>
              </a:spcAft>
            </a:pP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Stichting De Friesland hanteert geen winstoogmerk en zal geen winst maken met het geheel van haar activiteiten die het algemeen belang dienen. Stichting De Friesland verwerft geen gelden. Het vermogen wordt niet belegd.</a:t>
            </a:r>
          </a:p>
          <a:p>
            <a:pPr>
              <a:spcAft>
                <a:spcPts val="0"/>
              </a:spcAft>
            </a:pPr>
            <a:endPar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endParaRPr>
          </a:p>
          <a:p>
            <a:pPr>
              <a:spcAft>
                <a:spcPts val="0"/>
              </a:spcAft>
            </a:pPr>
            <a:r>
              <a:rPr lang="nl-NL" sz="1400" b="1"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Bestedingen</a:t>
            </a:r>
          </a:p>
          <a:p>
            <a:pPr>
              <a:spcAft>
                <a:spcPts val="0"/>
              </a:spcAft>
            </a:pP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Het vermogen van Stichting De Friesland wordt conform de doelstellingen in dit beleidsplan besteed.</a:t>
            </a:r>
          </a:p>
          <a:p>
            <a:pPr>
              <a:spcAft>
                <a:spcPts val="0"/>
              </a:spcAft>
            </a:pP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Jaarlijks wordt de jaarrekening opgesteld. Hierin wordt het verloop van het vermogen, de bestedingen aan projecten en de beheerskosten opgenomen. Deze jaarrekening kan op verzoek van het bestuur worden gecontroleerd door een onafhankelijk registeraccountant. De jaarrekening wordt via de website ter beschikking gesteld aan geïnteresseerden.</a:t>
            </a:r>
          </a:p>
          <a:p>
            <a:pPr>
              <a:spcAft>
                <a:spcPts val="0"/>
              </a:spcAft>
            </a:pPr>
            <a:endPar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endParaRPr>
          </a:p>
          <a:p>
            <a:pPr>
              <a:spcAft>
                <a:spcPts val="0"/>
              </a:spcAft>
            </a:pPr>
            <a:r>
              <a:rPr lang="nl-NL" sz="1400" dirty="0">
                <a:solidFill>
                  <a:schemeClr val="tx2"/>
                </a:solidFill>
                <a:uFill>
                  <a:solidFill>
                    <a:srgbClr val="000000"/>
                  </a:solidFill>
                </a:uFill>
                <a:latin typeface="Arial" panose="020B0604020202020204" pitchFamily="34" charset="0"/>
                <a:ea typeface="Calibri" panose="020F0502020204030204" pitchFamily="34" charset="0"/>
                <a:cs typeface="Arial" panose="020B0604020202020204" pitchFamily="34" charset="0"/>
              </a:rPr>
              <a:t> </a:t>
            </a:r>
          </a:p>
          <a:p>
            <a:pPr marL="171450" indent="-171450">
              <a:buFont typeface="Arial" panose="020B0604020202020204" pitchFamily="34" charset="0"/>
              <a:buChar char="•"/>
            </a:pPr>
            <a:endParaRPr lang="nl-NL" sz="1400"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nl-NL" sz="1400"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nl-NL" sz="1400" dirty="0">
              <a:solidFill>
                <a:schemeClr val="tx1">
                  <a:lumMod val="65000"/>
                  <a:lumOff val="35000"/>
                </a:schemeClr>
              </a:solidFill>
              <a:latin typeface="Arial" panose="020B0604020202020204" pitchFamily="34" charset="0"/>
              <a:cs typeface="Arial" panose="020B0604020202020204" pitchFamily="34" charset="0"/>
            </a:endParaRPr>
          </a:p>
        </p:txBody>
      </p:sp>
      <p:pic>
        <p:nvPicPr>
          <p:cNvPr id="2" name="Afbeelding 1">
            <a:extLst>
              <a:ext uri="{FF2B5EF4-FFF2-40B4-BE49-F238E27FC236}">
                <a16:creationId xmlns:a16="http://schemas.microsoft.com/office/drawing/2014/main" id="{1D59CA34-AB51-5521-9DCD-E03CE7AA89D4}"/>
              </a:ext>
            </a:extLst>
          </p:cNvPr>
          <p:cNvPicPr>
            <a:picLocks noChangeAspect="1"/>
          </p:cNvPicPr>
          <p:nvPr/>
        </p:nvPicPr>
        <p:blipFill>
          <a:blip r:embed="rId4"/>
          <a:stretch>
            <a:fillRect/>
          </a:stretch>
        </p:blipFill>
        <p:spPr>
          <a:xfrm>
            <a:off x="9805936" y="6022843"/>
            <a:ext cx="2091607" cy="709736"/>
          </a:xfrm>
          <a:prstGeom prst="rect">
            <a:avLst/>
          </a:prstGeom>
        </p:spPr>
      </p:pic>
    </p:spTree>
    <p:extLst>
      <p:ext uri="{BB962C8B-B14F-4D97-AF65-F5344CB8AC3E}">
        <p14:creationId xmlns:p14="http://schemas.microsoft.com/office/powerpoint/2010/main" val="3258495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AC3CCCD1-EF43-46C9-8D35-A7F14DB6C1AE}"/>
              </a:ext>
            </a:extLst>
          </p:cNvPr>
          <p:cNvSpPr txBox="1">
            <a:spLocks/>
          </p:cNvSpPr>
          <p:nvPr/>
        </p:nvSpPr>
        <p:spPr>
          <a:xfrm>
            <a:off x="188855" y="378576"/>
            <a:ext cx="11616601" cy="109525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sym typeface="Calibri"/>
              </a:rPr>
              <a:t>Inhoudsopgave | </a:t>
            </a:r>
            <a:r>
              <a:rPr lang="nl-NL" sz="2400" dirty="0">
                <a:solidFill>
                  <a:srgbClr val="0DCDC8"/>
                </a:solidFill>
                <a:latin typeface="Arial" panose="020B0604020202020204" pitchFamily="34" charset="0"/>
                <a:cs typeface="Arial" panose="020B0604020202020204" pitchFamily="34" charset="0"/>
                <a:sym typeface="Calibri"/>
              </a:rPr>
              <a:t>Stichting De Friesland </a:t>
            </a:r>
          </a:p>
        </p:txBody>
      </p:sp>
      <p:sp>
        <p:nvSpPr>
          <p:cNvPr id="3" name="Rechthoek 2">
            <a:extLst>
              <a:ext uri="{FF2B5EF4-FFF2-40B4-BE49-F238E27FC236}">
                <a16:creationId xmlns:a16="http://schemas.microsoft.com/office/drawing/2014/main" id="{D41BADF8-855A-4EBA-BEA7-B40AE6D7238A}"/>
              </a:ext>
            </a:extLst>
          </p:cNvPr>
          <p:cNvSpPr/>
          <p:nvPr/>
        </p:nvSpPr>
        <p:spPr>
          <a:xfrm>
            <a:off x="602166" y="1451623"/>
            <a:ext cx="9478536" cy="369332"/>
          </a:xfrm>
          <a:prstGeom prst="rect">
            <a:avLst/>
          </a:prstGeom>
        </p:spPr>
        <p:txBody>
          <a:bodyPr wrap="square">
            <a:spAutoFit/>
          </a:bodyPr>
          <a:lstStyle/>
          <a:p>
            <a:pPr marL="457200" marR="457200">
              <a:spcBef>
                <a:spcPts val="200"/>
              </a:spcBef>
              <a:spcAft>
                <a:spcPts val="0"/>
              </a:spcAft>
            </a:pPr>
            <a:r>
              <a:rPr lang="nl-NL" kern="0" dirty="0">
                <a:solidFill>
                  <a:srgbClr val="000000"/>
                </a:solidFill>
                <a:latin typeface="Univers" panose="020B0503020202020204" pitchFamily="34" charset="0"/>
                <a:ea typeface="Calibri" panose="020F0502020204030204" pitchFamily="34" charset="0"/>
                <a:cs typeface="Calibri" panose="020F0502020204030204" pitchFamily="34" charset="0"/>
              </a:rPr>
              <a:t> </a:t>
            </a:r>
            <a:endParaRPr lang="nl-NL" sz="2000" kern="1000" dirty="0">
              <a:solidFill>
                <a:srgbClr val="595959"/>
              </a:solidFill>
              <a:latin typeface="Franklin Gothic Book" panose="020B0503020102020204" pitchFamily="34" charset="0"/>
              <a:ea typeface="Franklin Gothic Book" panose="020B0503020102020204" pitchFamily="34" charset="0"/>
              <a:cs typeface="Times New Roman" panose="02020603050405020304" pitchFamily="18" charset="0"/>
            </a:endParaRPr>
          </a:p>
        </p:txBody>
      </p:sp>
      <p:sp>
        <p:nvSpPr>
          <p:cNvPr id="4" name="Rechthoek 3">
            <a:extLst>
              <a:ext uri="{FF2B5EF4-FFF2-40B4-BE49-F238E27FC236}">
                <a16:creationId xmlns:a16="http://schemas.microsoft.com/office/drawing/2014/main" id="{72B8EAEA-7FA6-4C90-8A6E-D243DCF8BC45}"/>
              </a:ext>
            </a:extLst>
          </p:cNvPr>
          <p:cNvSpPr/>
          <p:nvPr/>
        </p:nvSpPr>
        <p:spPr>
          <a:xfrm>
            <a:off x="602166" y="1720840"/>
            <a:ext cx="10954214" cy="3077766"/>
          </a:xfrm>
          <a:prstGeom prst="rect">
            <a:avLst/>
          </a:prstGeom>
        </p:spPr>
        <p:txBody>
          <a:bodyPr wrap="square">
            <a:spAutoFit/>
          </a:bodyPr>
          <a:lstStyle/>
          <a:p>
            <a:pPr marL="342900" indent="-342900">
              <a:buFont typeface="+mj-lt"/>
              <a:buAutoNum type="arabicPeriod"/>
            </a:pPr>
            <a:r>
              <a:rPr lang="nl-NL" sz="1400" dirty="0">
                <a:solidFill>
                  <a:schemeClr val="tx1">
                    <a:lumMod val="50000"/>
                    <a:lumOff val="50000"/>
                  </a:schemeClr>
                </a:solidFill>
                <a:latin typeface="Arial" panose="020B0604020202020204" pitchFamily="34" charset="0"/>
                <a:cs typeface="Arial" panose="020B0604020202020204" pitchFamily="34" charset="0"/>
              </a:rPr>
              <a:t>Een woord vooraf		   3</a:t>
            </a:r>
          </a:p>
          <a:p>
            <a:pPr marL="342900" indent="-342900">
              <a:buFont typeface="+mj-lt"/>
              <a:buAutoNum type="arabicPeriod"/>
            </a:pPr>
            <a:r>
              <a:rPr lang="nl-NL" sz="1400" dirty="0">
                <a:solidFill>
                  <a:schemeClr val="tx1">
                    <a:lumMod val="50000"/>
                    <a:lumOff val="50000"/>
                  </a:schemeClr>
                </a:solidFill>
                <a:latin typeface="Arial" panose="020B0604020202020204" pitchFamily="34" charset="0"/>
                <a:cs typeface="Arial" panose="020B0604020202020204" pitchFamily="34" charset="0"/>
              </a:rPr>
              <a:t>Visie en missie 		   4</a:t>
            </a:r>
          </a:p>
          <a:p>
            <a:pPr marL="342900" indent="-342900">
              <a:buFont typeface="+mj-lt"/>
              <a:buAutoNum type="arabicPeriod"/>
            </a:pPr>
            <a:r>
              <a:rPr lang="nl-NL" sz="1400" dirty="0">
                <a:solidFill>
                  <a:schemeClr val="tx1">
                    <a:lumMod val="50000"/>
                    <a:lumOff val="50000"/>
                  </a:schemeClr>
                </a:solidFill>
                <a:latin typeface="Arial" panose="020B0604020202020204" pitchFamily="34" charset="0"/>
                <a:cs typeface="Arial" panose="020B0604020202020204" pitchFamily="34" charset="0"/>
              </a:rPr>
              <a:t>Ambitie en doelstelling	   5</a:t>
            </a:r>
          </a:p>
          <a:p>
            <a:pPr marL="342900" indent="-342900">
              <a:buFont typeface="+mj-lt"/>
              <a:buAutoNum type="arabicPeriod"/>
            </a:pPr>
            <a:r>
              <a:rPr lang="nl-NL" sz="1400" dirty="0">
                <a:solidFill>
                  <a:schemeClr val="tx1">
                    <a:lumMod val="50000"/>
                    <a:lumOff val="50000"/>
                  </a:schemeClr>
                </a:solidFill>
                <a:latin typeface="Arial" panose="020B0604020202020204" pitchFamily="34" charset="0"/>
                <a:cs typeface="Arial" panose="020B0604020202020204" pitchFamily="34" charset="0"/>
              </a:rPr>
              <a:t>Strategie		   6</a:t>
            </a:r>
          </a:p>
          <a:p>
            <a:pPr marL="342900" indent="-342900">
              <a:buFont typeface="+mj-lt"/>
              <a:buAutoNum type="arabicPeriod"/>
            </a:pPr>
            <a:r>
              <a:rPr lang="nl-NL" sz="1400" dirty="0">
                <a:solidFill>
                  <a:schemeClr val="tx1">
                    <a:lumMod val="50000"/>
                    <a:lumOff val="50000"/>
                  </a:schemeClr>
                </a:solidFill>
                <a:latin typeface="Arial" panose="020B0604020202020204" pitchFamily="34" charset="0"/>
                <a:cs typeface="Arial" panose="020B0604020202020204" pitchFamily="34" charset="0"/>
              </a:rPr>
              <a:t>Huidige situatie		  11</a:t>
            </a:r>
          </a:p>
          <a:p>
            <a:pPr marL="342900" indent="-342900">
              <a:buFont typeface="+mj-lt"/>
              <a:buAutoNum type="arabicPeriod"/>
            </a:pPr>
            <a:r>
              <a:rPr lang="nl-NL" sz="1400" dirty="0">
                <a:solidFill>
                  <a:schemeClr val="tx1">
                    <a:lumMod val="50000"/>
                    <a:lumOff val="50000"/>
                  </a:schemeClr>
                </a:solidFill>
                <a:latin typeface="Arial" panose="020B0604020202020204" pitchFamily="34" charset="0"/>
                <a:cs typeface="Arial" panose="020B0604020202020204" pitchFamily="34" charset="0"/>
              </a:rPr>
              <a:t>Activiteiten van de organisatie   12</a:t>
            </a:r>
          </a:p>
          <a:p>
            <a:pPr marL="342900" indent="-342900">
              <a:buFont typeface="+mj-lt"/>
              <a:buAutoNum type="arabicPeriod"/>
            </a:pPr>
            <a:r>
              <a:rPr lang="nl-NL" sz="1400" dirty="0">
                <a:solidFill>
                  <a:schemeClr val="tx1">
                    <a:lumMod val="50000"/>
                    <a:lumOff val="50000"/>
                  </a:schemeClr>
                </a:solidFill>
                <a:latin typeface="Arial" panose="020B0604020202020204" pitchFamily="34" charset="0"/>
                <a:cs typeface="Arial" panose="020B0604020202020204" pitchFamily="34" charset="0"/>
              </a:rPr>
              <a:t>Toekomstige situatie	  16</a:t>
            </a:r>
          </a:p>
          <a:p>
            <a:pPr marL="342900" indent="-342900">
              <a:buFont typeface="+mj-lt"/>
              <a:buAutoNum type="arabicPeriod"/>
            </a:pPr>
            <a:r>
              <a:rPr lang="nl-NL" sz="1400" dirty="0">
                <a:solidFill>
                  <a:schemeClr val="tx1">
                    <a:lumMod val="50000"/>
                    <a:lumOff val="50000"/>
                  </a:schemeClr>
                </a:solidFill>
                <a:latin typeface="Arial" panose="020B0604020202020204" pitchFamily="34" charset="0"/>
                <a:cs typeface="Arial" panose="020B0604020202020204" pitchFamily="34" charset="0"/>
              </a:rPr>
              <a:t>Organisatie		  17</a:t>
            </a:r>
          </a:p>
          <a:p>
            <a:pPr marL="342900" indent="-342900">
              <a:buFont typeface="+mj-lt"/>
              <a:buAutoNum type="arabicPeriod"/>
            </a:pPr>
            <a:r>
              <a:rPr lang="nl-NL" sz="1400" dirty="0">
                <a:solidFill>
                  <a:schemeClr val="tx1">
                    <a:lumMod val="50000"/>
                    <a:lumOff val="50000"/>
                  </a:schemeClr>
                </a:solidFill>
                <a:latin typeface="Arial" panose="020B0604020202020204" pitchFamily="34" charset="0"/>
                <a:cs typeface="Arial" panose="020B0604020202020204" pitchFamily="34" charset="0"/>
              </a:rPr>
              <a:t>Financiën		  19</a:t>
            </a:r>
          </a:p>
          <a:p>
            <a:pPr marL="342900" indent="-342900">
              <a:buFont typeface="+mj-lt"/>
              <a:buAutoNum type="arabicPeriod"/>
            </a:pPr>
            <a:r>
              <a:rPr lang="nl-NL" sz="1400" dirty="0">
                <a:solidFill>
                  <a:schemeClr val="tx1">
                    <a:lumMod val="50000"/>
                    <a:lumOff val="50000"/>
                  </a:schemeClr>
                </a:solidFill>
                <a:latin typeface="Arial" panose="020B0604020202020204" pitchFamily="34" charset="0"/>
                <a:cs typeface="Arial" panose="020B0604020202020204" pitchFamily="34" charset="0"/>
              </a:rPr>
              <a:t>Activiteiten		  20</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dirty="0"/>
          </a:p>
        </p:txBody>
      </p:sp>
      <p:pic>
        <p:nvPicPr>
          <p:cNvPr id="5" name="Afbeelding 4">
            <a:extLst>
              <a:ext uri="{FF2B5EF4-FFF2-40B4-BE49-F238E27FC236}">
                <a16:creationId xmlns:a16="http://schemas.microsoft.com/office/drawing/2014/main" id="{241039C8-6BF7-AFD2-17A0-D09FD7ACF18C}"/>
              </a:ext>
            </a:extLst>
          </p:cNvPr>
          <p:cNvPicPr>
            <a:picLocks noChangeAspect="1"/>
          </p:cNvPicPr>
          <p:nvPr/>
        </p:nvPicPr>
        <p:blipFill>
          <a:blip r:embed="rId3"/>
          <a:stretch>
            <a:fillRect/>
          </a:stretch>
        </p:blipFill>
        <p:spPr>
          <a:xfrm>
            <a:off x="9797143" y="5899750"/>
            <a:ext cx="2091607" cy="709736"/>
          </a:xfrm>
          <a:prstGeom prst="rect">
            <a:avLst/>
          </a:prstGeom>
        </p:spPr>
      </p:pic>
    </p:spTree>
    <p:extLst>
      <p:ext uri="{BB962C8B-B14F-4D97-AF65-F5344CB8AC3E}">
        <p14:creationId xmlns:p14="http://schemas.microsoft.com/office/powerpoint/2010/main" val="128693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p:cNvSpPr txBox="1">
            <a:spLocks/>
          </p:cNvSpPr>
          <p:nvPr/>
        </p:nvSpPr>
        <p:spPr>
          <a:xfrm>
            <a:off x="90201" y="226056"/>
            <a:ext cx="10870167" cy="94826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rPr>
              <a:t>10. Activiteiten deel 1 I </a:t>
            </a:r>
            <a:r>
              <a:rPr lang="nl-NL" sz="2400" dirty="0">
                <a:solidFill>
                  <a:srgbClr val="0DCDC8"/>
                </a:solidFill>
                <a:latin typeface="Arial" panose="020B0604020202020204" pitchFamily="34" charset="0"/>
                <a:cs typeface="Arial" panose="020B0604020202020204" pitchFamily="34" charset="0"/>
              </a:rPr>
              <a:t>Stichting De Friesland</a:t>
            </a:r>
          </a:p>
        </p:txBody>
      </p:sp>
      <p:sp>
        <p:nvSpPr>
          <p:cNvPr id="28" name="Rechthoek 27"/>
          <p:cNvSpPr/>
          <p:nvPr/>
        </p:nvSpPr>
        <p:spPr>
          <a:xfrm>
            <a:off x="695323" y="900001"/>
            <a:ext cx="10581080" cy="4887735"/>
          </a:xfrm>
          <a:prstGeom prst="rect">
            <a:avLst/>
          </a:prstGeom>
        </p:spPr>
        <p:txBody>
          <a:bodyPr wrap="square">
            <a:noAutofit/>
          </a:bodyPr>
          <a:lstStyle/>
          <a:p>
            <a:endParaRPr lang="nl-NL" sz="1400" dirty="0">
              <a:solidFill>
                <a:schemeClr val="tx1">
                  <a:lumMod val="65000"/>
                  <a:lumOff val="35000"/>
                </a:schemeClr>
              </a:solidFill>
              <a:latin typeface="Arial" panose="020B0604020202020204" pitchFamily="34" charset="0"/>
              <a:cs typeface="Arial" panose="020B0604020202020204" pitchFamily="34" charset="0"/>
            </a:endParaRPr>
          </a:p>
          <a:p>
            <a:r>
              <a:rPr lang="nl-NL" sz="1400" dirty="0">
                <a:solidFill>
                  <a:schemeClr val="tx2"/>
                </a:solidFill>
                <a:uFill>
                  <a:solidFill>
                    <a:srgbClr val="000000"/>
                  </a:solidFill>
                </a:uFill>
                <a:latin typeface="Arial" panose="020B0604020202020204" pitchFamily="34" charset="0"/>
                <a:cs typeface="Arial" panose="020B0604020202020204" pitchFamily="34" charset="0"/>
              </a:rPr>
              <a:t>Met behulp van Stichting De Friesland zijn o.a. de volgende projecten gerealiseerd. De onderstaande voorbeelden zijn slechts een beperkte weergave. Jaarlijks goedgekeurde bestedingsdoelen zijn te vinden in het activiteitenverslag op </a:t>
            </a:r>
            <a:r>
              <a:rPr lang="nl-NL" sz="1400" dirty="0">
                <a:solidFill>
                  <a:schemeClr val="tx2"/>
                </a:solidFill>
                <a:uFill>
                  <a:solidFill>
                    <a:srgbClr val="000000"/>
                  </a:solidFill>
                </a:uFill>
                <a:latin typeface="Arial" panose="020B0604020202020204" pitchFamily="34" charset="0"/>
                <a:cs typeface="Arial" panose="020B0604020202020204" pitchFamily="34" charset="0"/>
                <a:hlinkClick r:id="rId3"/>
              </a:rPr>
              <a:t>www.stichtingdefriesland.nl</a:t>
            </a:r>
            <a:r>
              <a:rPr lang="nl-NL" sz="1400" dirty="0">
                <a:solidFill>
                  <a:schemeClr val="tx2"/>
                </a:solidFill>
                <a:uFill>
                  <a:solidFill>
                    <a:srgbClr val="000000"/>
                  </a:solidFill>
                </a:uFill>
                <a:latin typeface="Arial" panose="020B0604020202020204" pitchFamily="34" charset="0"/>
                <a:cs typeface="Arial" panose="020B0604020202020204" pitchFamily="34" charset="0"/>
              </a:rPr>
              <a:t>. </a:t>
            </a:r>
          </a:p>
          <a:p>
            <a:endParaRPr lang="nl-NL" sz="1400" dirty="0">
              <a:solidFill>
                <a:schemeClr val="tx2"/>
              </a:solidFill>
              <a:uFill>
                <a:solidFill>
                  <a:srgbClr val="000000"/>
                </a:solidFill>
              </a:uFill>
              <a:latin typeface="Arial" panose="020B0604020202020204" pitchFamily="34" charset="0"/>
              <a:cs typeface="Arial" panose="020B0604020202020204" pitchFamily="34" charset="0"/>
            </a:endParaRPr>
          </a:p>
          <a:p>
            <a:pPr lvl="0"/>
            <a:r>
              <a:rPr lang="nl-NL" sz="1400" b="1" dirty="0">
                <a:solidFill>
                  <a:schemeClr val="tx2"/>
                </a:solidFill>
                <a:uFill>
                  <a:solidFill>
                    <a:srgbClr val="000000"/>
                  </a:solidFill>
                </a:uFill>
                <a:latin typeface="Arial" panose="020B0604020202020204" pitchFamily="34" charset="0"/>
                <a:cs typeface="Arial" panose="020B0604020202020204" pitchFamily="34" charset="0"/>
              </a:rPr>
              <a:t>Projectnaam: </a:t>
            </a:r>
            <a:r>
              <a:rPr lang="nl-NL" sz="1400" b="1" dirty="0" err="1">
                <a:solidFill>
                  <a:schemeClr val="tx2"/>
                </a:solidFill>
                <a:uFill>
                  <a:solidFill>
                    <a:srgbClr val="000000"/>
                  </a:solidFill>
                </a:uFill>
                <a:latin typeface="Arial" panose="020B0604020202020204" pitchFamily="34" charset="0"/>
                <a:cs typeface="Arial" panose="020B0604020202020204" pitchFamily="34" charset="0"/>
              </a:rPr>
              <a:t>Domeinoverstijgend</a:t>
            </a:r>
            <a:r>
              <a:rPr lang="nl-NL" sz="1400" b="1" dirty="0">
                <a:solidFill>
                  <a:schemeClr val="tx2"/>
                </a:solidFill>
                <a:uFill>
                  <a:solidFill>
                    <a:srgbClr val="000000"/>
                  </a:solidFill>
                </a:uFill>
                <a:latin typeface="Arial" panose="020B0604020202020204" pitchFamily="34" charset="0"/>
                <a:cs typeface="Arial" panose="020B0604020202020204" pitchFamily="34" charset="0"/>
              </a:rPr>
              <a:t> loket (DOL)</a:t>
            </a:r>
          </a:p>
          <a:p>
            <a:pPr lvl="0"/>
            <a:r>
              <a:rPr lang="nl-NL" sz="1400" dirty="0">
                <a:solidFill>
                  <a:schemeClr val="tx2"/>
                </a:solidFill>
                <a:uFill>
                  <a:solidFill>
                    <a:srgbClr val="000000"/>
                  </a:solidFill>
                </a:uFill>
                <a:latin typeface="Arial" panose="020B0604020202020204" pitchFamily="34" charset="0"/>
                <a:cs typeface="Arial" panose="020B0604020202020204" pitchFamily="34" charset="0"/>
              </a:rPr>
              <a:t>Het project richt zich op het realiseren van een integrale werkwijze vanuit de behoefte van de burger voor wat betreft de Zorgverzekeringswet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Zvw</a:t>
            </a:r>
            <a:r>
              <a:rPr lang="nl-NL" sz="1400" dirty="0">
                <a:solidFill>
                  <a:schemeClr val="tx2"/>
                </a:solidFill>
                <a:uFill>
                  <a:solidFill>
                    <a:srgbClr val="000000"/>
                  </a:solidFill>
                </a:uFill>
                <a:latin typeface="Arial" panose="020B0604020202020204" pitchFamily="34" charset="0"/>
                <a:cs typeface="Arial" panose="020B0604020202020204" pitchFamily="34" charset="0"/>
              </a:rPr>
              <a:t>), de Wet langdurige zorg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Wlz</a:t>
            </a:r>
            <a:r>
              <a:rPr lang="nl-NL" sz="1400" dirty="0">
                <a:solidFill>
                  <a:schemeClr val="tx2"/>
                </a:solidFill>
                <a:uFill>
                  <a:solidFill>
                    <a:srgbClr val="000000"/>
                  </a:solidFill>
                </a:uFill>
                <a:latin typeface="Arial" panose="020B0604020202020204" pitchFamily="34" charset="0"/>
                <a:cs typeface="Arial" panose="020B0604020202020204" pitchFamily="34" charset="0"/>
              </a:rPr>
              <a:t>) en de Wet maatschappelijke ondersteuning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Wmo</a:t>
            </a:r>
            <a:r>
              <a:rPr lang="nl-NL" sz="1400" dirty="0">
                <a:solidFill>
                  <a:schemeClr val="tx2"/>
                </a:solidFill>
                <a:uFill>
                  <a:solidFill>
                    <a:srgbClr val="000000"/>
                  </a:solidFill>
                </a:uFill>
                <a:latin typeface="Arial" panose="020B0604020202020204" pitchFamily="34" charset="0"/>
                <a:cs typeface="Arial" panose="020B0604020202020204" pitchFamily="34" charset="0"/>
              </a:rPr>
              <a:t>). Betrokken zijn de gemeenten, de zorgverzekeraar en het zorgkantoor. Om zorg en ondersteuning zo efficiënt en effectief mogelijk te organiseren en op elkaar aan te laten sluiten. Dit is noodzakelijk om de zorg passend te laten zijn en in de toekomst betaalbaar te houden. </a:t>
            </a:r>
          </a:p>
          <a:p>
            <a:pPr lvl="0"/>
            <a:r>
              <a:rPr lang="nl-NL" sz="1400" dirty="0">
                <a:solidFill>
                  <a:schemeClr val="tx2"/>
                </a:solidFill>
                <a:uFill>
                  <a:solidFill>
                    <a:srgbClr val="000000"/>
                  </a:solidFill>
                </a:uFill>
                <a:latin typeface="Arial" panose="020B0604020202020204" pitchFamily="34" charset="0"/>
                <a:cs typeface="Arial" panose="020B0604020202020204" pitchFamily="34" charset="0"/>
              </a:rPr>
              <a:t>Het project bestaat uit twee onderdelen: </a:t>
            </a:r>
          </a:p>
          <a:p>
            <a:pPr marL="285750" lvl="0" indent="-285750">
              <a:buFont typeface="Arial" panose="020B0604020202020204" pitchFamily="34" charset="0"/>
              <a:buChar char="•"/>
            </a:pPr>
            <a:r>
              <a:rPr lang="nl-NL" sz="1400" dirty="0">
                <a:solidFill>
                  <a:schemeClr val="tx2"/>
                </a:solidFill>
                <a:uFill>
                  <a:solidFill>
                    <a:srgbClr val="000000"/>
                  </a:solidFill>
                </a:uFill>
                <a:latin typeface="Arial" panose="020B0604020202020204" pitchFamily="34" charset="0"/>
                <a:cs typeface="Arial" panose="020B0604020202020204" pitchFamily="34" charset="0"/>
              </a:rPr>
              <a:t>Doorontwikkeling van het loket: </a:t>
            </a:r>
          </a:p>
          <a:p>
            <a:r>
              <a:rPr lang="nl-NL" sz="1400" dirty="0">
                <a:solidFill>
                  <a:schemeClr val="tx2"/>
                </a:solidFill>
                <a:uFill>
                  <a:solidFill>
                    <a:srgbClr val="000000"/>
                  </a:solidFill>
                </a:uFill>
                <a:latin typeface="Arial" panose="020B0604020202020204" pitchFamily="34" charset="0"/>
                <a:cs typeface="Arial" panose="020B0604020202020204" pitchFamily="34" charset="0"/>
              </a:rPr>
              <a:t>DOL startte in 2021 als loket voor Friese gemeenten om sneller de juiste zorg op de juiste plek voor de Friese burger te realiseren door korte lijnen en een vlotte afstemming tussen de verschillende domeinen. In dit project wordt DOL uitgebreid/doorontwikkeld zodat ook andere professionals terecht kunnen (huisartsen, wijkverpleging, cliëntondersteuners en zorgaanbieders) én onderzoekt men in hoeverre de burger en zijn familie baat hebben bij het loket.</a:t>
            </a:r>
          </a:p>
          <a:p>
            <a:pPr marL="285750" indent="-285750">
              <a:buFont typeface="Arial" panose="020B0604020202020204" pitchFamily="34" charset="0"/>
              <a:buChar char="•"/>
            </a:pPr>
            <a:r>
              <a:rPr lang="nl-NL" sz="1400" dirty="0">
                <a:solidFill>
                  <a:schemeClr val="tx2"/>
                </a:solidFill>
                <a:uFill>
                  <a:solidFill>
                    <a:srgbClr val="000000"/>
                  </a:solidFill>
                </a:uFill>
                <a:latin typeface="Arial" panose="020B0604020202020204" pitchFamily="34" charset="0"/>
                <a:cs typeface="Arial" panose="020B0604020202020204" pitchFamily="34" charset="0"/>
              </a:rPr>
              <a:t>Maatwerkbudget voor casuïstiek: </a:t>
            </a:r>
          </a:p>
          <a:p>
            <a:r>
              <a:rPr lang="nl-NL" sz="1400" dirty="0">
                <a:solidFill>
                  <a:schemeClr val="tx2"/>
                </a:solidFill>
                <a:uFill>
                  <a:solidFill>
                    <a:srgbClr val="000000"/>
                  </a:solidFill>
                </a:uFill>
                <a:latin typeface="Arial" panose="020B0604020202020204" pitchFamily="34" charset="0"/>
                <a:cs typeface="Arial" panose="020B0604020202020204" pitchFamily="34" charset="0"/>
              </a:rPr>
              <a:t>Conclusie vanuit de pilot Inclusieve stad (DS 83 - eerder gesteund door Stichting De Friesland) was dat hulpvragen van Friese burgers vaak opgelost worden binnen de kaders van de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Wlz</a:t>
            </a:r>
            <a:r>
              <a:rPr lang="nl-NL" sz="1400" dirty="0">
                <a:solidFill>
                  <a:schemeClr val="tx2"/>
                </a:solidFill>
                <a:uFill>
                  <a:solidFill>
                    <a:srgbClr val="000000"/>
                  </a:solidFill>
                </a:uFill>
                <a:latin typeface="Arial" panose="020B0604020202020204" pitchFamily="34" charset="0"/>
                <a:cs typeface="Arial" panose="020B0604020202020204" pitchFamily="34" charset="0"/>
              </a:rPr>
              <a:t>,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Zvw</a:t>
            </a:r>
            <a:r>
              <a:rPr lang="nl-NL" sz="1400" dirty="0">
                <a:solidFill>
                  <a:schemeClr val="tx2"/>
                </a:solidFill>
                <a:uFill>
                  <a:solidFill>
                    <a:srgbClr val="000000"/>
                  </a:solidFill>
                </a:uFill>
                <a:latin typeface="Arial" panose="020B0604020202020204" pitchFamily="34" charset="0"/>
                <a:cs typeface="Arial" panose="020B0604020202020204" pitchFamily="34" charset="0"/>
              </a:rPr>
              <a:t>,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Wmo</a:t>
            </a:r>
            <a:r>
              <a:rPr lang="nl-NL" sz="1400" dirty="0">
                <a:solidFill>
                  <a:schemeClr val="tx2"/>
                </a:solidFill>
                <a:uFill>
                  <a:solidFill>
                    <a:srgbClr val="000000"/>
                  </a:solidFill>
                </a:uFill>
                <a:latin typeface="Arial" panose="020B0604020202020204" pitchFamily="34" charset="0"/>
                <a:cs typeface="Arial" panose="020B0604020202020204" pitchFamily="34" charset="0"/>
              </a:rPr>
              <a:t> en Jeugdwet. Belangrijke voorwaarde daarbij is wel dat er in een vroegtijdig stadium afstemming is tussen gemeenten en zorgverzekeraar/zorgkantoor. Slechts enkele keren bleek de burger niet geholpen te kunnen worden binnen de kaders en was inzet van maatwerkbudget nodig om verergering van problematiek en inzet van duurdere zorg te voorkomen. Als onderdeel van dit project wordt budget aangevraagd om maatwerk in te kunnen zetten voor de burgers die tussen wal en schip vallen.  </a:t>
            </a:r>
            <a:endParaRPr lang="nl-NL" sz="1400" dirty="0">
              <a:solidFill>
                <a:schemeClr val="tx1">
                  <a:lumMod val="65000"/>
                  <a:lumOff val="35000"/>
                </a:schemeClr>
              </a:solidFill>
              <a:latin typeface="Arial" panose="020B0604020202020204" pitchFamily="34" charset="0"/>
              <a:cs typeface="Arial" panose="020B0604020202020204" pitchFamily="34" charset="0"/>
            </a:endParaRPr>
          </a:p>
        </p:txBody>
      </p:sp>
      <p:pic>
        <p:nvPicPr>
          <p:cNvPr id="2" name="Afbeelding 1">
            <a:extLst>
              <a:ext uri="{FF2B5EF4-FFF2-40B4-BE49-F238E27FC236}">
                <a16:creationId xmlns:a16="http://schemas.microsoft.com/office/drawing/2014/main" id="{633E6726-38C4-64BE-CA32-976EBD0A6CC4}"/>
              </a:ext>
            </a:extLst>
          </p:cNvPr>
          <p:cNvPicPr>
            <a:picLocks noChangeAspect="1"/>
          </p:cNvPicPr>
          <p:nvPr/>
        </p:nvPicPr>
        <p:blipFill>
          <a:blip r:embed="rId4"/>
          <a:stretch>
            <a:fillRect/>
          </a:stretch>
        </p:blipFill>
        <p:spPr>
          <a:xfrm>
            <a:off x="9841104" y="5957999"/>
            <a:ext cx="2091607" cy="709736"/>
          </a:xfrm>
          <a:prstGeom prst="rect">
            <a:avLst/>
          </a:prstGeom>
        </p:spPr>
      </p:pic>
    </p:spTree>
    <p:extLst>
      <p:ext uri="{BB962C8B-B14F-4D97-AF65-F5344CB8AC3E}">
        <p14:creationId xmlns:p14="http://schemas.microsoft.com/office/powerpoint/2010/main" val="2519820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p:cNvSpPr txBox="1">
            <a:spLocks/>
          </p:cNvSpPr>
          <p:nvPr/>
        </p:nvSpPr>
        <p:spPr>
          <a:xfrm>
            <a:off x="100361" y="226056"/>
            <a:ext cx="10870167" cy="94826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rPr>
              <a:t>10. Activiteiten deel 2 I </a:t>
            </a:r>
            <a:r>
              <a:rPr lang="nl-NL" sz="2400" dirty="0">
                <a:solidFill>
                  <a:srgbClr val="0DCDC8"/>
                </a:solidFill>
                <a:latin typeface="Arial" panose="020B0604020202020204" pitchFamily="34" charset="0"/>
                <a:cs typeface="Arial" panose="020B0604020202020204" pitchFamily="34" charset="0"/>
              </a:rPr>
              <a:t>Stichting De Friesland</a:t>
            </a:r>
          </a:p>
        </p:txBody>
      </p:sp>
      <p:sp>
        <p:nvSpPr>
          <p:cNvPr id="28" name="Rechthoek 27"/>
          <p:cNvSpPr/>
          <p:nvPr/>
        </p:nvSpPr>
        <p:spPr>
          <a:xfrm>
            <a:off x="695323" y="900001"/>
            <a:ext cx="10581080" cy="7055279"/>
          </a:xfrm>
          <a:prstGeom prst="rect">
            <a:avLst/>
          </a:prstGeom>
        </p:spPr>
        <p:txBody>
          <a:bodyPr wrap="square">
            <a:noAutofit/>
          </a:bodyPr>
          <a:lstStyle/>
          <a:p>
            <a:endParaRPr lang="nl-NL" sz="1400" dirty="0">
              <a:solidFill>
                <a:schemeClr val="tx1">
                  <a:lumMod val="65000"/>
                  <a:lumOff val="35000"/>
                </a:schemeClr>
              </a:solidFill>
              <a:latin typeface="Arial" panose="020B0604020202020204" pitchFamily="34" charset="0"/>
              <a:cs typeface="Arial" panose="020B0604020202020204" pitchFamily="34" charset="0"/>
            </a:endParaRPr>
          </a:p>
          <a:p>
            <a:pPr lvl="0"/>
            <a:endParaRPr lang="nl-NL" b="1" dirty="0"/>
          </a:p>
          <a:p>
            <a:endParaRPr lang="nl-NL" sz="1400" dirty="0">
              <a:solidFill>
                <a:schemeClr val="tx2"/>
              </a:solidFill>
              <a:uFill>
                <a:solidFill>
                  <a:srgbClr val="000000"/>
                </a:solidFill>
              </a:u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nl-NL" sz="14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2" name="Rechthoek 1">
            <a:extLst>
              <a:ext uri="{FF2B5EF4-FFF2-40B4-BE49-F238E27FC236}">
                <a16:creationId xmlns:a16="http://schemas.microsoft.com/office/drawing/2014/main" id="{84BF146D-735A-4413-8CF6-6C6FC8BDE447}"/>
              </a:ext>
            </a:extLst>
          </p:cNvPr>
          <p:cNvSpPr/>
          <p:nvPr/>
        </p:nvSpPr>
        <p:spPr>
          <a:xfrm>
            <a:off x="510180" y="926378"/>
            <a:ext cx="11253927" cy="5262979"/>
          </a:xfrm>
          <a:prstGeom prst="rect">
            <a:avLst/>
          </a:prstGeom>
        </p:spPr>
        <p:txBody>
          <a:bodyPr wrap="square">
            <a:spAutoFit/>
          </a:bodyPr>
          <a:lstStyle/>
          <a:p>
            <a:r>
              <a:rPr lang="nl-NL" sz="1400" b="1" dirty="0">
                <a:solidFill>
                  <a:schemeClr val="tx2"/>
                </a:solidFill>
                <a:uFill>
                  <a:solidFill>
                    <a:srgbClr val="000000"/>
                  </a:solidFill>
                </a:uFill>
                <a:latin typeface="Arial" panose="020B0604020202020204" pitchFamily="34" charset="0"/>
                <a:cs typeface="Arial" panose="020B0604020202020204" pitchFamily="34" charset="0"/>
              </a:rPr>
              <a:t>Projectnaam : ‘Familiebenadering bij dementie’ </a:t>
            </a:r>
          </a:p>
          <a:p>
            <a:pPr lvl="0"/>
            <a:r>
              <a:rPr lang="nl-NL" sz="1400" dirty="0">
                <a:solidFill>
                  <a:schemeClr val="tx2"/>
                </a:solidFill>
                <a:uFill>
                  <a:solidFill>
                    <a:srgbClr val="000000"/>
                  </a:solidFill>
                </a:uFill>
                <a:latin typeface="Arial" panose="020B0604020202020204" pitchFamily="34" charset="0"/>
                <a:cs typeface="Arial" panose="020B0604020202020204" pitchFamily="34" charset="0"/>
              </a:rPr>
              <a:t>Het project professionaliseert gespecialiseerde casemanagers dementie met behulp van Care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Mapping</a:t>
            </a:r>
            <a:r>
              <a:rPr lang="nl-NL" sz="1400" dirty="0">
                <a:solidFill>
                  <a:schemeClr val="tx2"/>
                </a:solidFill>
                <a:uFill>
                  <a:solidFill>
                    <a:srgbClr val="000000"/>
                  </a:solidFill>
                </a:uFill>
                <a:latin typeface="Arial" panose="020B0604020202020204" pitchFamily="34" charset="0"/>
                <a:cs typeface="Arial" panose="020B0604020202020204" pitchFamily="34" charset="0"/>
              </a:rPr>
              <a:t> in de systemische benadering van zorgsituaties. Zij leren families - waarin iemand dement is – zo zelfredzaam mogelijk te zijn. </a:t>
            </a:r>
          </a:p>
          <a:p>
            <a:pPr lvl="0"/>
            <a:r>
              <a:rPr lang="nl-NL" sz="1400" dirty="0">
                <a:solidFill>
                  <a:schemeClr val="tx2"/>
                </a:solidFill>
                <a:uFill>
                  <a:solidFill>
                    <a:srgbClr val="000000"/>
                  </a:solidFill>
                </a:uFill>
                <a:latin typeface="Arial" panose="020B0604020202020204" pitchFamily="34" charset="0"/>
                <a:cs typeface="Arial" panose="020B0604020202020204" pitchFamily="34" charset="0"/>
              </a:rPr>
              <a:t>Daarnaast wordt onderzocht wat de opbrengsten van Care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Mapping</a:t>
            </a:r>
            <a:r>
              <a:rPr lang="nl-NL" sz="1400" dirty="0">
                <a:solidFill>
                  <a:schemeClr val="tx2"/>
                </a:solidFill>
                <a:uFill>
                  <a:solidFill>
                    <a:srgbClr val="000000"/>
                  </a:solidFill>
                </a:uFill>
                <a:latin typeface="Arial" panose="020B0604020202020204" pitchFamily="34" charset="0"/>
                <a:cs typeface="Arial" panose="020B0604020202020204" pitchFamily="34" charset="0"/>
              </a:rPr>
              <a:t> en het Familiegesprek zijn, specifiek voor families die te maken krijgen met dementie.</a:t>
            </a:r>
          </a:p>
          <a:p>
            <a:pPr lvl="0"/>
            <a:r>
              <a:rPr lang="nl-NL" sz="1400" dirty="0">
                <a:solidFill>
                  <a:schemeClr val="tx2"/>
                </a:solidFill>
                <a:uFill>
                  <a:solidFill>
                    <a:srgbClr val="000000"/>
                  </a:solidFill>
                </a:uFill>
                <a:latin typeface="Arial" panose="020B0604020202020204" pitchFamily="34" charset="0"/>
                <a:cs typeface="Arial" panose="020B0604020202020204" pitchFamily="34" charset="0"/>
              </a:rPr>
              <a:t>Er wordt een steeds groter beroep gedaan op hulp en ondersteuning van familie/mantelzorgers voor o.a. mensen met dementie. Overbelasting komt veel voor. De diagnose dementie raakt een hele familie (praktisch en emotioneel). </a:t>
            </a:r>
          </a:p>
          <a:p>
            <a:pPr lvl="0"/>
            <a:r>
              <a:rPr lang="nl-NL" sz="1400" dirty="0">
                <a:solidFill>
                  <a:schemeClr val="tx2"/>
                </a:solidFill>
                <a:uFill>
                  <a:solidFill>
                    <a:srgbClr val="000000"/>
                  </a:solidFill>
                </a:uFill>
                <a:latin typeface="Arial" panose="020B0604020202020204" pitchFamily="34" charset="0"/>
                <a:cs typeface="Arial" panose="020B0604020202020204" pitchFamily="34" charset="0"/>
              </a:rPr>
              <a:t>Met Care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Mapping</a:t>
            </a:r>
            <a:r>
              <a:rPr lang="nl-NL" sz="1400" dirty="0">
                <a:solidFill>
                  <a:schemeClr val="tx2"/>
                </a:solidFill>
                <a:uFill>
                  <a:solidFill>
                    <a:srgbClr val="000000"/>
                  </a:solidFill>
                </a:uFill>
                <a:latin typeface="Arial" panose="020B0604020202020204" pitchFamily="34" charset="0"/>
                <a:cs typeface="Arial" panose="020B0604020202020204" pitchFamily="34" charset="0"/>
              </a:rPr>
              <a:t> wordt het familiesysteem in kaart gebracht. Tijdens het familiegesprek worden wensen en verwachtingen ten aanzien van de zorgsituatie besproken om zo te komen tot een optimale inzet van informele en formele zorg (wat kan/wil men zelf, waar is professionele zorg nodig) om zo overbelasting te voorkomen.</a:t>
            </a:r>
          </a:p>
          <a:p>
            <a:pPr lvl="0"/>
            <a:endParaRPr lang="nl-NL" sz="1400" dirty="0">
              <a:solidFill>
                <a:schemeClr val="tx2"/>
              </a:solidFill>
              <a:uFill>
                <a:solidFill>
                  <a:srgbClr val="000000"/>
                </a:solidFill>
              </a:uFill>
              <a:latin typeface="Arial" panose="020B0604020202020204" pitchFamily="34" charset="0"/>
              <a:cs typeface="Arial" panose="020B0604020202020204" pitchFamily="34" charset="0"/>
            </a:endParaRPr>
          </a:p>
          <a:p>
            <a:r>
              <a:rPr lang="nl-NL" sz="1400" b="1" dirty="0">
                <a:solidFill>
                  <a:schemeClr val="tx2"/>
                </a:solidFill>
                <a:uFill>
                  <a:solidFill>
                    <a:srgbClr val="000000"/>
                  </a:solidFill>
                </a:uFill>
                <a:latin typeface="Arial" panose="020B0604020202020204" pitchFamily="34" charset="0"/>
                <a:cs typeface="Arial" panose="020B0604020202020204" pitchFamily="34" charset="0"/>
              </a:rPr>
              <a:t>Projectnaam: ‘PGO Netwerk Noord’  - Persoonlijke Gezondheidsomgeving </a:t>
            </a:r>
          </a:p>
          <a:p>
            <a:r>
              <a:rPr lang="nl-NL" sz="1400" dirty="0">
                <a:solidFill>
                  <a:schemeClr val="tx2"/>
                </a:solidFill>
                <a:uFill>
                  <a:solidFill>
                    <a:srgbClr val="000000"/>
                  </a:solidFill>
                </a:uFill>
                <a:latin typeface="Arial" panose="020B0604020202020204" pitchFamily="34" charset="0"/>
                <a:cs typeface="Arial" panose="020B0604020202020204" pitchFamily="34" charset="0"/>
              </a:rPr>
              <a:t>Een PGO geeft burgers – via daaraan gekoppelde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zorgApps</a:t>
            </a:r>
            <a:r>
              <a:rPr lang="nl-NL" sz="1400" dirty="0">
                <a:solidFill>
                  <a:schemeClr val="tx2"/>
                </a:solidFill>
                <a:uFill>
                  <a:solidFill>
                    <a:srgbClr val="000000"/>
                  </a:solidFill>
                </a:uFill>
                <a:latin typeface="Arial" panose="020B0604020202020204" pitchFamily="34" charset="0"/>
                <a:cs typeface="Arial" panose="020B0604020202020204" pitchFamily="34" charset="0"/>
              </a:rPr>
              <a:t> – de mogelijkheid om zelf hun gezondheid te managen en digitaal deel te nemen aan hun eigen zorgnetwerk. Dit bevordert preventie en zelfredzaamheid, zorgt ervoor dat (in)formele zorg ‘op de juiste plek’ wordt geboden en vermindert de druk op het zorgaanbod.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PGO’s</a:t>
            </a:r>
            <a:r>
              <a:rPr lang="nl-NL" sz="1400" dirty="0">
                <a:solidFill>
                  <a:schemeClr val="tx2"/>
                </a:solidFill>
                <a:uFill>
                  <a:solidFill>
                    <a:srgbClr val="000000"/>
                  </a:solidFill>
                </a:uFill>
                <a:latin typeface="Arial" panose="020B0604020202020204" pitchFamily="34" charset="0"/>
                <a:cs typeface="Arial" panose="020B0604020202020204" pitchFamily="34" charset="0"/>
              </a:rPr>
              <a:t> komen pas echt tot hun recht als professionele data van zorgaanbieders en eigen data van burgers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bijv</a:t>
            </a:r>
            <a:r>
              <a:rPr lang="nl-NL" sz="1400" dirty="0">
                <a:solidFill>
                  <a:schemeClr val="tx2"/>
                </a:solidFill>
                <a:uFill>
                  <a:solidFill>
                    <a:srgbClr val="000000"/>
                  </a:solidFill>
                </a:uFill>
                <a:latin typeface="Arial" panose="020B0604020202020204" pitchFamily="34" charset="0"/>
                <a:cs typeface="Arial" panose="020B0604020202020204" pitchFamily="34" charset="0"/>
              </a:rPr>
              <a:t> via wearables of slimme thuissystemen) aan elkaar worden gekoppeld. </a:t>
            </a:r>
          </a:p>
          <a:p>
            <a:r>
              <a:rPr lang="nl-NL" sz="1400" dirty="0">
                <a:solidFill>
                  <a:schemeClr val="tx2"/>
                </a:solidFill>
                <a:uFill>
                  <a:solidFill>
                    <a:srgbClr val="000000"/>
                  </a:solidFill>
                </a:uFill>
                <a:latin typeface="Arial" panose="020B0604020202020204" pitchFamily="34" charset="0"/>
                <a:cs typeface="Arial" panose="020B0604020202020204" pitchFamily="34" charset="0"/>
              </a:rPr>
              <a:t>Het PGO NN programma richt zich op het realiseren van dergelijke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use</a:t>
            </a:r>
            <a:r>
              <a:rPr lang="nl-NL" sz="1400" dirty="0">
                <a:solidFill>
                  <a:schemeClr val="tx2"/>
                </a:solidFill>
                <a:uFill>
                  <a:solidFill>
                    <a:srgbClr val="000000"/>
                  </a:solidFill>
                </a:uFill>
                <a:latin typeface="Arial" panose="020B0604020202020204" pitchFamily="34" charset="0"/>
                <a:cs typeface="Arial" panose="020B0604020202020204" pitchFamily="34" charset="0"/>
              </a:rPr>
              <a:t>-cases en het ontwikkelen van een infrastructuur die toekomstige verbeteringen mogelijk maakt. Daarnaast wordt kennis over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PGO’s</a:t>
            </a:r>
            <a:r>
              <a:rPr lang="nl-NL" sz="1400" dirty="0">
                <a:solidFill>
                  <a:schemeClr val="tx2"/>
                </a:solidFill>
                <a:uFill>
                  <a:solidFill>
                    <a:srgbClr val="000000"/>
                  </a:solidFill>
                </a:uFill>
                <a:latin typeface="Arial" panose="020B0604020202020204" pitchFamily="34" charset="0"/>
                <a:cs typeface="Arial" panose="020B0604020202020204" pitchFamily="34" charset="0"/>
              </a:rPr>
              <a:t> actief verspreid onder burgers, bedrijven en studenten, zodat de functionaliteit daadwerkelijk benut wordt. </a:t>
            </a:r>
          </a:p>
          <a:p>
            <a:r>
              <a:rPr lang="nl-NL" sz="1400" dirty="0">
                <a:solidFill>
                  <a:schemeClr val="tx2"/>
                </a:solidFill>
                <a:uFill>
                  <a:solidFill>
                    <a:srgbClr val="000000"/>
                  </a:solidFill>
                </a:uFill>
                <a:latin typeface="Arial" panose="020B0604020202020204" pitchFamily="34" charset="0"/>
                <a:cs typeface="Arial" panose="020B0604020202020204" pitchFamily="34" charset="0"/>
              </a:rPr>
              <a:t>Het programma is succesvol afgerond met 14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usecases</a:t>
            </a:r>
            <a:r>
              <a:rPr lang="nl-NL" sz="1400" dirty="0">
                <a:solidFill>
                  <a:schemeClr val="tx2"/>
                </a:solidFill>
                <a:uFill>
                  <a:solidFill>
                    <a:srgbClr val="000000"/>
                  </a:solidFill>
                </a:uFill>
                <a:latin typeface="Arial" panose="020B0604020202020204" pitchFamily="34" charset="0"/>
                <a:cs typeface="Arial" panose="020B0604020202020204" pitchFamily="34" charset="0"/>
              </a:rPr>
              <a:t>, waaronder COPD, veilige e-mail en geboortezorg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BabyConnect</a:t>
            </a:r>
            <a:r>
              <a:rPr lang="nl-NL" sz="1400" dirty="0">
                <a:solidFill>
                  <a:schemeClr val="tx2"/>
                </a:solidFill>
                <a:uFill>
                  <a:solidFill>
                    <a:srgbClr val="000000"/>
                  </a:solidFill>
                </a:uFill>
                <a:latin typeface="Arial" panose="020B0604020202020204" pitchFamily="34" charset="0"/>
                <a:cs typeface="Arial" panose="020B0604020202020204" pitchFamily="34" charset="0"/>
              </a:rPr>
              <a:t>). Er is een technische infrastructuur ontwikkeld die voldoet aan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MedMij</a:t>
            </a:r>
            <a:r>
              <a:rPr lang="nl-NL" sz="1400" dirty="0">
                <a:solidFill>
                  <a:schemeClr val="tx2"/>
                </a:solidFill>
                <a:uFill>
                  <a:solidFill>
                    <a:srgbClr val="000000"/>
                  </a:solidFill>
                </a:uFill>
                <a:latin typeface="Arial" panose="020B0604020202020204" pitchFamily="34" charset="0"/>
                <a:cs typeface="Arial" panose="020B0604020202020204" pitchFamily="34" charset="0"/>
              </a:rPr>
              <a:t>-standaarden en opschaling mogelijk maakt. De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usecases</a:t>
            </a:r>
            <a:r>
              <a:rPr lang="nl-NL" sz="1400" dirty="0">
                <a:solidFill>
                  <a:schemeClr val="tx2"/>
                </a:solidFill>
                <a:uFill>
                  <a:solidFill>
                    <a:srgbClr val="000000"/>
                  </a:solidFill>
                </a:uFill>
                <a:latin typeface="Arial" panose="020B0604020202020204" pitchFamily="34" charset="0"/>
                <a:cs typeface="Arial" panose="020B0604020202020204" pitchFamily="34" charset="0"/>
              </a:rPr>
              <a:t> tonen concrete toepassingen van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PGO’s</a:t>
            </a:r>
            <a:r>
              <a:rPr lang="nl-NL" sz="1400" dirty="0">
                <a:solidFill>
                  <a:schemeClr val="tx2"/>
                </a:solidFill>
                <a:uFill>
                  <a:solidFill>
                    <a:srgbClr val="000000"/>
                  </a:solidFill>
                </a:uFill>
                <a:latin typeface="Arial" panose="020B0604020202020204" pitchFamily="34" charset="0"/>
                <a:cs typeface="Arial" panose="020B0604020202020204" pitchFamily="34" charset="0"/>
              </a:rPr>
              <a:t> in de zorg, zoals data-uitwisseling tussen burger en zorgaanbieder. Stichting GERRIT heeft ketencoördinatie ingericht, innovatieve oplossingen zoals “</a:t>
            </a:r>
            <a:r>
              <a:rPr lang="nl-NL" sz="1400" dirty="0" err="1">
                <a:solidFill>
                  <a:schemeClr val="tx2"/>
                </a:solidFill>
                <a:uFill>
                  <a:solidFill>
                    <a:srgbClr val="000000"/>
                  </a:solidFill>
                </a:uFill>
                <a:latin typeface="Arial" panose="020B0604020202020204" pitchFamily="34" charset="0"/>
                <a:cs typeface="Arial" panose="020B0604020202020204" pitchFamily="34" charset="0"/>
              </a:rPr>
              <a:t>KoppelMij</a:t>
            </a:r>
            <a:r>
              <a:rPr lang="nl-NL" sz="1400" dirty="0">
                <a:solidFill>
                  <a:schemeClr val="tx2"/>
                </a:solidFill>
                <a:uFill>
                  <a:solidFill>
                    <a:srgbClr val="000000"/>
                  </a:solidFill>
                </a:uFill>
                <a:latin typeface="Arial" panose="020B0604020202020204" pitchFamily="34" charset="0"/>
                <a:cs typeface="Arial" panose="020B0604020202020204" pitchFamily="34" charset="0"/>
              </a:rPr>
              <a:t>” zijn ontwikkeld, en communicatie met stakeholders en burgers is versterkt. De resultaten zijn geborgd via samenwerking met SNN, landelijke afstemming en generieke, herbruikbare oplossingen. </a:t>
            </a:r>
          </a:p>
        </p:txBody>
      </p:sp>
      <p:pic>
        <p:nvPicPr>
          <p:cNvPr id="4" name="Afbeelding 3">
            <a:extLst>
              <a:ext uri="{FF2B5EF4-FFF2-40B4-BE49-F238E27FC236}">
                <a16:creationId xmlns:a16="http://schemas.microsoft.com/office/drawing/2014/main" id="{A0610FEB-E996-1953-82E2-1BF6EDC7459A}"/>
              </a:ext>
            </a:extLst>
          </p:cNvPr>
          <p:cNvPicPr>
            <a:picLocks noChangeAspect="1"/>
          </p:cNvPicPr>
          <p:nvPr/>
        </p:nvPicPr>
        <p:blipFill>
          <a:blip r:embed="rId3"/>
          <a:stretch>
            <a:fillRect/>
          </a:stretch>
        </p:blipFill>
        <p:spPr>
          <a:xfrm>
            <a:off x="9857643" y="6007714"/>
            <a:ext cx="2091607" cy="709736"/>
          </a:xfrm>
          <a:prstGeom prst="rect">
            <a:avLst/>
          </a:prstGeom>
        </p:spPr>
      </p:pic>
    </p:spTree>
    <p:extLst>
      <p:ext uri="{BB962C8B-B14F-4D97-AF65-F5344CB8AC3E}">
        <p14:creationId xmlns:p14="http://schemas.microsoft.com/office/powerpoint/2010/main" val="2088658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p:cNvSpPr txBox="1">
            <a:spLocks/>
          </p:cNvSpPr>
          <p:nvPr/>
        </p:nvSpPr>
        <p:spPr>
          <a:xfrm>
            <a:off x="-4" y="451558"/>
            <a:ext cx="11175027" cy="94826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sym typeface="Calibri"/>
              </a:rPr>
              <a:t>1. Een woord vooraf l </a:t>
            </a:r>
            <a:r>
              <a:rPr lang="nl-NL" sz="2400" dirty="0">
                <a:solidFill>
                  <a:srgbClr val="0DCDC8"/>
                </a:solidFill>
                <a:latin typeface="Arial" panose="020B0604020202020204" pitchFamily="34" charset="0"/>
                <a:cs typeface="Arial" panose="020B0604020202020204" pitchFamily="34" charset="0"/>
                <a:sym typeface="Calibri"/>
              </a:rPr>
              <a:t>Stichting De Friesland</a:t>
            </a:r>
            <a:endParaRPr lang="nl-NL" sz="2400" dirty="0">
              <a:solidFill>
                <a:srgbClr val="FFFFFF"/>
              </a:solidFill>
              <a:latin typeface="Akkurat-Light"/>
              <a:cs typeface="Akkurat-Light"/>
              <a:sym typeface="Calibri"/>
            </a:endParaRPr>
          </a:p>
        </p:txBody>
      </p:sp>
      <p:sp>
        <p:nvSpPr>
          <p:cNvPr id="2" name="Rechthoek 1">
            <a:extLst>
              <a:ext uri="{FF2B5EF4-FFF2-40B4-BE49-F238E27FC236}">
                <a16:creationId xmlns:a16="http://schemas.microsoft.com/office/drawing/2014/main" id="{140E65D1-5949-47E7-A0D4-15CE345E8D1A}"/>
              </a:ext>
            </a:extLst>
          </p:cNvPr>
          <p:cNvSpPr/>
          <p:nvPr/>
        </p:nvSpPr>
        <p:spPr>
          <a:xfrm>
            <a:off x="163231" y="1493046"/>
            <a:ext cx="9815656" cy="3497624"/>
          </a:xfrm>
          <a:prstGeom prst="rect">
            <a:avLst/>
          </a:prstGeom>
        </p:spPr>
        <p:txBody>
          <a:bodyPr wrap="square">
            <a:spAutoFit/>
          </a:bodyPr>
          <a:lstStyle/>
          <a:p>
            <a:pPr algn="ctr">
              <a:lnSpc>
                <a:spcPct val="110000"/>
              </a:lnSpc>
            </a:pPr>
            <a:endParaRPr lang="nl-NL" sz="1200" b="1" dirty="0">
              <a:solidFill>
                <a:schemeClr val="tx1">
                  <a:lumMod val="65000"/>
                  <a:lumOff val="35000"/>
                </a:schemeClr>
              </a:solidFill>
              <a:latin typeface="Century Gothic" panose="020B0502020202020204" pitchFamily="34" charset="0"/>
            </a:endParaRPr>
          </a:p>
          <a:p>
            <a:pPr marL="285750" indent="-285750">
              <a:buFont typeface="Wingdings" panose="05000000000000000000" pitchFamily="2" charset="2"/>
              <a:buChar char="ü"/>
            </a:pPr>
            <a:r>
              <a:rPr lang="nl-NL" sz="1400" dirty="0">
                <a:solidFill>
                  <a:schemeClr val="tx2"/>
                </a:solidFill>
                <a:latin typeface="Arial" panose="020B0604020202020204" pitchFamily="34" charset="0"/>
                <a:cs typeface="Arial" panose="020B0604020202020204" pitchFamily="34" charset="0"/>
              </a:rPr>
              <a:t>Stichting De Friesland is in 2011 opgericht om het financieren en mogelijk maken van ANBI-waardige projecten van aanvragende organisaties. De Stichting ondersteunt – conform haar statuten – het bevorderen en nastreven van het algemeen belang, en meer in het bijzonder het financieren van initiatieven ter verbetering van de gezondheidszorg en de volksgezondheid meer in het bijzonder in het kernwerkgebied van De Friesland Zorgverzekeraar N.V. in de ruimste zin van het woord.</a:t>
            </a:r>
          </a:p>
          <a:p>
            <a:endParaRPr lang="nl-NL" sz="1400" dirty="0">
              <a:solidFill>
                <a:schemeClr val="tx2"/>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ü"/>
            </a:pPr>
            <a:r>
              <a:rPr lang="nl-NL" sz="1400" dirty="0">
                <a:solidFill>
                  <a:schemeClr val="tx2"/>
                </a:solidFill>
                <a:latin typeface="Arial" panose="020B0604020202020204" pitchFamily="34" charset="0"/>
                <a:cs typeface="Arial" panose="020B0604020202020204" pitchFamily="34" charset="0"/>
              </a:rPr>
              <a:t>Vanuit de in dit document beschreven meerjaren beleidslijn komen we tot een toekomstbestendige verdeling van de nog aanwezige Stichtingsgelden voor de komende jaren. Hierbij ambiëren we een duurzame en passende ondersteuning van projecten, programma’s en kleinschalige initiatieven om de toekomstige zorg betaalbaar te houden, in Noord-Nederland met de focus op Friesland.</a:t>
            </a:r>
            <a:br>
              <a:rPr lang="nl-NL" sz="1400" dirty="0">
                <a:solidFill>
                  <a:schemeClr val="tx2"/>
                </a:solidFill>
                <a:latin typeface="Arial" panose="020B0604020202020204" pitchFamily="34" charset="0"/>
                <a:cs typeface="Arial" panose="020B0604020202020204" pitchFamily="34" charset="0"/>
              </a:rPr>
            </a:br>
            <a:endParaRPr lang="nl-NL" sz="1400" dirty="0">
              <a:solidFill>
                <a:schemeClr val="tx2"/>
              </a:solidFill>
              <a:latin typeface="Arial" panose="020B0604020202020204" pitchFamily="34" charset="0"/>
              <a:cs typeface="Arial" panose="020B0604020202020204" pitchFamily="34" charset="0"/>
            </a:endParaRPr>
          </a:p>
          <a:p>
            <a:pPr marL="171450" indent="-171450">
              <a:buClr>
                <a:srgbClr val="00CC99"/>
              </a:buClr>
              <a:buFont typeface="Wingdings" panose="05000000000000000000" pitchFamily="2" charset="2"/>
              <a:buChar char="ü"/>
            </a:pPr>
            <a:endParaRPr lang="nl-NL" sz="1400" dirty="0">
              <a:solidFill>
                <a:schemeClr val="tx2"/>
              </a:solidFill>
              <a:latin typeface="Arial" panose="020B0604020202020204" pitchFamily="34" charset="0"/>
              <a:cs typeface="Arial" panose="020B0604020202020204" pitchFamily="34" charset="0"/>
            </a:endParaRPr>
          </a:p>
          <a:p>
            <a:pPr marL="171450" indent="-171450">
              <a:buClr>
                <a:srgbClr val="00CC99"/>
              </a:buClr>
              <a:buFont typeface="Wingdings" panose="05000000000000000000" pitchFamily="2" charset="2"/>
              <a:buChar char="ü"/>
            </a:pPr>
            <a:endParaRPr lang="nl-NL" sz="1400" dirty="0">
              <a:solidFill>
                <a:schemeClr val="tx2"/>
              </a:solidFill>
              <a:latin typeface="Arial" panose="020B0604020202020204" pitchFamily="34" charset="0"/>
              <a:cs typeface="Arial" panose="020B0604020202020204" pitchFamily="34" charset="0"/>
            </a:endParaRPr>
          </a:p>
          <a:p>
            <a:pPr marL="628650" lvl="1" indent="-171450">
              <a:buClr>
                <a:srgbClr val="00CC99"/>
              </a:buClr>
              <a:buFont typeface="Wingdings" panose="05000000000000000000" pitchFamily="2" charset="2"/>
              <a:buChar char="ü"/>
            </a:pPr>
            <a:endParaRPr lang="nl-NL" sz="1400" dirty="0">
              <a:solidFill>
                <a:schemeClr val="tx2"/>
              </a:solidFill>
              <a:latin typeface="Arial" panose="020B0604020202020204" pitchFamily="34" charset="0"/>
              <a:cs typeface="Arial" panose="020B0604020202020204" pitchFamily="34" charset="0"/>
            </a:endParaRPr>
          </a:p>
          <a:p>
            <a:pPr algn="ctr">
              <a:lnSpc>
                <a:spcPct val="110000"/>
              </a:lnSpc>
            </a:pPr>
            <a:endParaRPr lang="nl-NL" sz="1200" b="1" dirty="0">
              <a:solidFill>
                <a:schemeClr val="tx1">
                  <a:lumMod val="65000"/>
                  <a:lumOff val="35000"/>
                </a:schemeClr>
              </a:solidFill>
              <a:latin typeface="Century Gothic" panose="020B0502020202020204" pitchFamily="34" charset="0"/>
            </a:endParaRPr>
          </a:p>
        </p:txBody>
      </p:sp>
      <p:pic>
        <p:nvPicPr>
          <p:cNvPr id="4" name="Afbeelding 3">
            <a:extLst>
              <a:ext uri="{FF2B5EF4-FFF2-40B4-BE49-F238E27FC236}">
                <a16:creationId xmlns:a16="http://schemas.microsoft.com/office/drawing/2014/main" id="{1A54957E-9322-C659-4761-B78646D729B2}"/>
              </a:ext>
            </a:extLst>
          </p:cNvPr>
          <p:cNvPicPr>
            <a:picLocks noChangeAspect="1"/>
          </p:cNvPicPr>
          <p:nvPr/>
        </p:nvPicPr>
        <p:blipFill>
          <a:blip r:embed="rId3"/>
          <a:stretch>
            <a:fillRect/>
          </a:stretch>
        </p:blipFill>
        <p:spPr>
          <a:xfrm>
            <a:off x="9736853" y="5869063"/>
            <a:ext cx="2182042" cy="740423"/>
          </a:xfrm>
          <a:prstGeom prst="rect">
            <a:avLst/>
          </a:prstGeom>
        </p:spPr>
      </p:pic>
    </p:spTree>
    <p:extLst>
      <p:ext uri="{BB962C8B-B14F-4D97-AF65-F5344CB8AC3E}">
        <p14:creationId xmlns:p14="http://schemas.microsoft.com/office/powerpoint/2010/main" val="1225437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140E65D1-5949-47E7-A0D4-15CE345E8D1A}"/>
              </a:ext>
            </a:extLst>
          </p:cNvPr>
          <p:cNvSpPr/>
          <p:nvPr/>
        </p:nvSpPr>
        <p:spPr>
          <a:xfrm>
            <a:off x="650239" y="1518026"/>
            <a:ext cx="10805827" cy="3769045"/>
          </a:xfrm>
          <a:prstGeom prst="rect">
            <a:avLst/>
          </a:prstGeom>
        </p:spPr>
        <p:txBody>
          <a:bodyPr wrap="square">
            <a:spAutoFit/>
          </a:bodyPr>
          <a:lstStyle/>
          <a:p>
            <a:r>
              <a:rPr lang="nl-NL" sz="1400" b="1" dirty="0">
                <a:solidFill>
                  <a:srgbClr val="2EBBB4"/>
                </a:solidFill>
                <a:latin typeface="Arial" panose="020B0604020202020204" pitchFamily="34" charset="0"/>
                <a:ea typeface="Calibri"/>
                <a:cs typeface="Arial" panose="020B0604020202020204" pitchFamily="34" charset="0"/>
                <a:sym typeface="Calibri"/>
              </a:rPr>
              <a:t>Onze missie </a:t>
            </a:r>
          </a:p>
          <a:p>
            <a:r>
              <a:rPr lang="nl-NL" sz="1400" dirty="0">
                <a:solidFill>
                  <a:schemeClr val="tx2"/>
                </a:solidFill>
                <a:latin typeface="Arial" panose="020B0604020202020204" pitchFamily="34" charset="0"/>
                <a:cs typeface="Arial" panose="020B0604020202020204" pitchFamily="34" charset="0"/>
              </a:rPr>
              <a:t>De gezondheidszorg in Nederland is goed. Dat willen we graag zo houden. Het is nodig dat we de zorg steeds blijven verbeteren en vernieuwen. Vernieuwing in de zorg leidt tot betere kwaliteit en het helpt om de zorg betaalbaar en laagdrempelig te houden. Daarom ondersteunen wij vernieuwende (</a:t>
            </a:r>
            <a:r>
              <a:rPr lang="nl-NL" sz="1400" dirty="0" err="1">
                <a:solidFill>
                  <a:schemeClr val="tx2"/>
                </a:solidFill>
                <a:latin typeface="Arial" panose="020B0604020202020204" pitchFamily="34" charset="0"/>
                <a:cs typeface="Arial" panose="020B0604020202020204" pitchFamily="34" charset="0"/>
              </a:rPr>
              <a:t>gezondheids</a:t>
            </a:r>
            <a:r>
              <a:rPr lang="nl-NL" sz="1400" dirty="0">
                <a:solidFill>
                  <a:schemeClr val="tx2"/>
                </a:solidFill>
                <a:latin typeface="Arial" panose="020B0604020202020204" pitchFamily="34" charset="0"/>
                <a:cs typeface="Arial" panose="020B0604020202020204" pitchFamily="34" charset="0"/>
              </a:rPr>
              <a:t>) zorginitiatieven met een financiële bijdrage.</a:t>
            </a:r>
          </a:p>
          <a:p>
            <a:endParaRPr lang="nl-NL" sz="1400" b="1" dirty="0">
              <a:solidFill>
                <a:schemeClr val="tx2"/>
              </a:solidFill>
              <a:latin typeface="Arial" panose="020B0604020202020204" pitchFamily="34" charset="0"/>
              <a:cs typeface="Arial" panose="020B0604020202020204" pitchFamily="34" charset="0"/>
            </a:endParaRPr>
          </a:p>
          <a:p>
            <a:r>
              <a:rPr lang="nl-NL" sz="1400" dirty="0">
                <a:solidFill>
                  <a:schemeClr val="tx2"/>
                </a:solidFill>
                <a:latin typeface="Arial" panose="020B0604020202020204" pitchFamily="34" charset="0"/>
                <a:cs typeface="Arial" panose="020B0604020202020204" pitchFamily="34" charset="0"/>
              </a:rPr>
              <a:t>Projecten die wij steunen:</a:t>
            </a:r>
          </a:p>
          <a:p>
            <a:pPr marL="171450" indent="-1714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zorgen voor een structurele verbetering van de kwaliteit van zorg en leven;</a:t>
            </a:r>
          </a:p>
          <a:p>
            <a:pPr marL="171450" indent="-1714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passen binnen onze thema’s vitaliteit en preventie, domeinoverstijgende regionale verbinding, ouderen wonen zo lang mogelijk thuis, zelf- en samenredzaamheid en mantelzorg;</a:t>
            </a:r>
          </a:p>
          <a:p>
            <a:pPr marL="171450" indent="-171450">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realiseren concrete resultaten voor de inwoners van Noord-Nederland – specifiek in Friesland.</a:t>
            </a:r>
          </a:p>
          <a:p>
            <a:pPr marL="171450" indent="-171450">
              <a:lnSpc>
                <a:spcPct val="110000"/>
              </a:lnSpc>
              <a:buFont typeface="Arial" panose="020B0604020202020204" pitchFamily="34" charset="0"/>
              <a:buChar char="•"/>
            </a:pPr>
            <a:endParaRPr lang="nl-NL" sz="1400" dirty="0">
              <a:solidFill>
                <a:schemeClr val="tx1">
                  <a:lumMod val="65000"/>
                  <a:lumOff val="35000"/>
                </a:schemeClr>
              </a:solidFill>
              <a:latin typeface="Arial" panose="020B0604020202020204" pitchFamily="34" charset="0"/>
              <a:cs typeface="Arial" panose="020B0604020202020204" pitchFamily="34" charset="0"/>
            </a:endParaRPr>
          </a:p>
          <a:p>
            <a:pPr>
              <a:lnSpc>
                <a:spcPct val="110000"/>
              </a:lnSpc>
            </a:pPr>
            <a:r>
              <a:rPr lang="nl-NL" sz="1400" b="1" dirty="0">
                <a:solidFill>
                  <a:srgbClr val="2EBBB4"/>
                </a:solidFill>
                <a:latin typeface="Arial" panose="020B0604020202020204" pitchFamily="34" charset="0"/>
                <a:ea typeface="Calibri"/>
                <a:cs typeface="Arial" panose="020B0604020202020204" pitchFamily="34" charset="0"/>
                <a:sym typeface="Calibri"/>
              </a:rPr>
              <a:t>Onze visie</a:t>
            </a:r>
            <a:endParaRPr lang="nl-NL" sz="1400" b="1" dirty="0">
              <a:solidFill>
                <a:schemeClr val="tx1">
                  <a:lumMod val="65000"/>
                  <a:lumOff val="35000"/>
                </a:schemeClr>
              </a:solidFill>
              <a:latin typeface="Arial" panose="020B0604020202020204" pitchFamily="34" charset="0"/>
              <a:ea typeface="Calibri"/>
              <a:cs typeface="Arial" panose="020B0604020202020204" pitchFamily="34" charset="0"/>
              <a:sym typeface="Calibri"/>
            </a:endParaRPr>
          </a:p>
          <a:p>
            <a:r>
              <a:rPr lang="nl-NL" sz="1400" dirty="0">
                <a:solidFill>
                  <a:schemeClr val="tx1">
                    <a:lumMod val="65000"/>
                    <a:lumOff val="35000"/>
                  </a:schemeClr>
                </a:solidFill>
                <a:latin typeface="Arial" panose="020B0604020202020204" pitchFamily="34" charset="0"/>
                <a:cs typeface="Arial" panose="020B0604020202020204" pitchFamily="34" charset="0"/>
              </a:rPr>
              <a:t>We willen de zorg verbeteren (kwaliteit) en bijdragen om de zorg optimaal in te richten door de zorg anders/slimmer te organiseren en samen met partijen afspraken te maken om in te zetten op zorgvernieuwing en verbinding. Zo willen we de zorg voor de klant betaalbaarheid en toegankelijkheid te houden. Door de sterke regionale focus van Stichting De Friesland en de kennis van de omgeving is dit realiseerbaar in de regio. </a:t>
            </a:r>
          </a:p>
          <a:p>
            <a:pPr>
              <a:lnSpc>
                <a:spcPct val="110000"/>
              </a:lnSpc>
            </a:pPr>
            <a:endParaRPr lang="nl-NL" sz="1200" dirty="0">
              <a:solidFill>
                <a:schemeClr val="tx1">
                  <a:lumMod val="65000"/>
                  <a:lumOff val="35000"/>
                </a:schemeClr>
              </a:solidFill>
              <a:latin typeface="Century Gothic" panose="020B0502020202020204" pitchFamily="34" charset="0"/>
            </a:endParaRPr>
          </a:p>
        </p:txBody>
      </p:sp>
      <p:sp>
        <p:nvSpPr>
          <p:cNvPr id="10" name="Titel 1">
            <a:extLst>
              <a:ext uri="{FF2B5EF4-FFF2-40B4-BE49-F238E27FC236}">
                <a16:creationId xmlns:a16="http://schemas.microsoft.com/office/drawing/2014/main" id="{F1C1D9D0-3B3B-42C3-A9B9-F11C71ED9BE8}"/>
              </a:ext>
            </a:extLst>
          </p:cNvPr>
          <p:cNvSpPr txBox="1">
            <a:spLocks/>
          </p:cNvSpPr>
          <p:nvPr/>
        </p:nvSpPr>
        <p:spPr>
          <a:xfrm>
            <a:off x="-108813" y="259932"/>
            <a:ext cx="11805462" cy="109525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sym typeface="Calibri"/>
              </a:rPr>
              <a:t>2. Visie en missie l </a:t>
            </a:r>
            <a:r>
              <a:rPr lang="nl-NL" sz="2400" dirty="0">
                <a:solidFill>
                  <a:srgbClr val="0DCDC8"/>
                </a:solidFill>
                <a:latin typeface="Arial" panose="020B0604020202020204" pitchFamily="34" charset="0"/>
                <a:cs typeface="Arial" panose="020B0604020202020204" pitchFamily="34" charset="0"/>
                <a:sym typeface="Calibri"/>
              </a:rPr>
              <a:t>Stichting De Friesland</a:t>
            </a:r>
          </a:p>
        </p:txBody>
      </p:sp>
      <p:pic>
        <p:nvPicPr>
          <p:cNvPr id="4" name="Afbeelding 3">
            <a:extLst>
              <a:ext uri="{FF2B5EF4-FFF2-40B4-BE49-F238E27FC236}">
                <a16:creationId xmlns:a16="http://schemas.microsoft.com/office/drawing/2014/main" id="{012F674C-A650-EAB0-BF3C-C7BB36DBF879}"/>
              </a:ext>
            </a:extLst>
          </p:cNvPr>
          <p:cNvPicPr>
            <a:picLocks noChangeAspect="1"/>
          </p:cNvPicPr>
          <p:nvPr/>
        </p:nvPicPr>
        <p:blipFill>
          <a:blip r:embed="rId3"/>
          <a:stretch>
            <a:fillRect/>
          </a:stretch>
        </p:blipFill>
        <p:spPr>
          <a:xfrm>
            <a:off x="9857432" y="5922428"/>
            <a:ext cx="1991124" cy="675640"/>
          </a:xfrm>
          <a:prstGeom prst="rect">
            <a:avLst/>
          </a:prstGeom>
        </p:spPr>
      </p:pic>
    </p:spTree>
    <p:extLst>
      <p:ext uri="{BB962C8B-B14F-4D97-AF65-F5344CB8AC3E}">
        <p14:creationId xmlns:p14="http://schemas.microsoft.com/office/powerpoint/2010/main" val="4282957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140E65D1-5949-47E7-A0D4-15CE345E8D1A}"/>
              </a:ext>
            </a:extLst>
          </p:cNvPr>
          <p:cNvSpPr/>
          <p:nvPr/>
        </p:nvSpPr>
        <p:spPr>
          <a:xfrm>
            <a:off x="433851" y="1451623"/>
            <a:ext cx="11324298" cy="4339714"/>
          </a:xfrm>
          <a:prstGeom prst="rect">
            <a:avLst/>
          </a:prstGeom>
        </p:spPr>
        <p:txBody>
          <a:bodyPr wrap="square">
            <a:spAutoFit/>
          </a:bodyPr>
          <a:lstStyle/>
          <a:p>
            <a:pPr algn="ctr">
              <a:lnSpc>
                <a:spcPct val="110000"/>
              </a:lnSpc>
            </a:pPr>
            <a:endParaRPr lang="nl-NL" sz="1400" b="1" dirty="0">
              <a:solidFill>
                <a:schemeClr val="tx1">
                  <a:lumMod val="65000"/>
                  <a:lumOff val="35000"/>
                </a:schemeClr>
              </a:solidFill>
              <a:latin typeface="Arial" panose="020B0604020202020204" pitchFamily="34" charset="0"/>
              <a:cs typeface="Arial" panose="020B0604020202020204" pitchFamily="34" charset="0"/>
            </a:endParaRPr>
          </a:p>
          <a:p>
            <a:pPr>
              <a:lnSpc>
                <a:spcPct val="110000"/>
              </a:lnSpc>
            </a:pPr>
            <a:r>
              <a:rPr lang="nl-NL" sz="1400" b="1" dirty="0">
                <a:solidFill>
                  <a:srgbClr val="2EBBB4"/>
                </a:solidFill>
                <a:latin typeface="Arial" panose="020B0604020202020204" pitchFamily="34" charset="0"/>
                <a:ea typeface="Calibri"/>
                <a:cs typeface="Arial" panose="020B0604020202020204" pitchFamily="34" charset="0"/>
                <a:sym typeface="Calibri"/>
              </a:rPr>
              <a:t>Onze ambitie</a:t>
            </a:r>
          </a:p>
          <a:p>
            <a:pPr marL="171450" indent="-171450">
              <a:lnSpc>
                <a:spcPct val="110000"/>
              </a:lnSpc>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Ons statutair doel is om ons uit schenkingen opgebouwde vermogen uitsluitend te besteden voor het financieren van initiatieven en ontwikkelingen ter verbetering van de gezondheidszorg en de volksgezondheid. Wij hebben de ANBI-status.</a:t>
            </a:r>
          </a:p>
          <a:p>
            <a:pPr marL="171450" indent="-171450">
              <a:lnSpc>
                <a:spcPct val="110000"/>
              </a:lnSpc>
              <a:buFont typeface="Arial" panose="020B0604020202020204" pitchFamily="34" charset="0"/>
              <a:buChar char="•"/>
            </a:pPr>
            <a:endParaRPr lang="nl-NL" sz="1400" dirty="0">
              <a:solidFill>
                <a:schemeClr val="tx2"/>
              </a:solidFill>
              <a:latin typeface="Arial" panose="020B0604020202020204" pitchFamily="34" charset="0"/>
              <a:cs typeface="Arial" panose="020B0604020202020204" pitchFamily="34" charset="0"/>
            </a:endParaRPr>
          </a:p>
          <a:p>
            <a:pPr marL="171450" indent="-171450">
              <a:lnSpc>
                <a:spcPct val="110000"/>
              </a:lnSpc>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Stichting De Friesland steunt projecten, programma’s en kleinschalige initiatieven </a:t>
            </a:r>
            <a:r>
              <a:rPr lang="nl-NL" sz="1400" strike="sngStrike" dirty="0">
                <a:solidFill>
                  <a:schemeClr val="tx2"/>
                </a:solidFill>
                <a:latin typeface="Arial" panose="020B0604020202020204" pitchFamily="34" charset="0"/>
                <a:cs typeface="Arial" panose="020B0604020202020204" pitchFamily="34" charset="0"/>
              </a:rPr>
              <a:t>in Noord Nederland (met de focus op Friesland</a:t>
            </a:r>
            <a:r>
              <a:rPr lang="nl-NL" sz="1400" dirty="0">
                <a:solidFill>
                  <a:schemeClr val="tx2"/>
                </a:solidFill>
                <a:latin typeface="Arial" panose="020B0604020202020204" pitchFamily="34" charset="0"/>
                <a:cs typeface="Arial" panose="020B0604020202020204" pitchFamily="34" charset="0"/>
              </a:rPr>
              <a:t>) en is daarmee een belangrijke partij voor projectfinanciering voor de regio voor vernieuwende zorg die regulier (nog) niet te bekostigen is. </a:t>
            </a:r>
          </a:p>
          <a:p>
            <a:pPr marL="171450" indent="-171450">
              <a:lnSpc>
                <a:spcPct val="110000"/>
              </a:lnSpc>
              <a:buFont typeface="Arial" panose="020B0604020202020204" pitchFamily="34" charset="0"/>
              <a:buChar char="•"/>
            </a:pPr>
            <a:endParaRPr lang="nl-NL" sz="1400" dirty="0">
              <a:solidFill>
                <a:schemeClr val="tx2"/>
              </a:solidFill>
              <a:latin typeface="Arial" panose="020B0604020202020204" pitchFamily="34" charset="0"/>
              <a:cs typeface="Arial" panose="020B0604020202020204" pitchFamily="34" charset="0"/>
            </a:endParaRPr>
          </a:p>
          <a:p>
            <a:pPr marL="171450" indent="-171450">
              <a:lnSpc>
                <a:spcPct val="110000"/>
              </a:lnSpc>
              <a:buFont typeface="Arial" panose="020B0604020202020204" pitchFamily="34" charset="0"/>
              <a:buChar char="•"/>
            </a:pPr>
            <a:r>
              <a:rPr lang="nl-NL" sz="1400" dirty="0">
                <a:solidFill>
                  <a:schemeClr val="tx2"/>
                </a:solidFill>
                <a:latin typeface="Arial" panose="020B0604020202020204" pitchFamily="34" charset="0"/>
                <a:cs typeface="Arial" panose="020B0604020202020204" pitchFamily="34" charset="0"/>
              </a:rPr>
              <a:t>Vanuit regionale behoeftes en zorgvraag ontwikkelingen worden nieuwe projectideeën gesteund. Zo wordt een bijdrage geleverd aan de zorgverbetering, het verhogen van de kwaliteit van leven en de betaalbaarheid van zorg, waarbij we de ambitie hebben om een gedifferentieerd zorgaanbod te bieden (lokaal maatwerk) aan burgers en hierin samen te werken met relevante partijen/stakeholders in de zorg. </a:t>
            </a:r>
          </a:p>
          <a:p>
            <a:pPr>
              <a:lnSpc>
                <a:spcPct val="110000"/>
              </a:lnSpc>
            </a:pPr>
            <a:endParaRPr lang="nl-NL" sz="1400" dirty="0">
              <a:solidFill>
                <a:schemeClr val="tx1">
                  <a:lumMod val="65000"/>
                  <a:lumOff val="35000"/>
                </a:schemeClr>
              </a:solidFill>
              <a:latin typeface="Arial" panose="020B0604020202020204" pitchFamily="34" charset="0"/>
              <a:cs typeface="Arial" panose="020B0604020202020204" pitchFamily="34" charset="0"/>
            </a:endParaRPr>
          </a:p>
          <a:p>
            <a:pPr>
              <a:lnSpc>
                <a:spcPct val="110000"/>
              </a:lnSpc>
            </a:pPr>
            <a:r>
              <a:rPr lang="nl-NL" sz="1400" b="1" dirty="0">
                <a:solidFill>
                  <a:srgbClr val="2EBBB4"/>
                </a:solidFill>
                <a:latin typeface="Arial" panose="020B0604020202020204" pitchFamily="34" charset="0"/>
                <a:ea typeface="Calibri"/>
                <a:cs typeface="Arial" panose="020B0604020202020204" pitchFamily="34" charset="0"/>
                <a:sym typeface="Calibri"/>
              </a:rPr>
              <a:t>Doelstelling</a:t>
            </a:r>
          </a:p>
          <a:p>
            <a:pPr>
              <a:lnSpc>
                <a:spcPct val="110000"/>
              </a:lnSpc>
            </a:pPr>
            <a:r>
              <a:rPr lang="nl-NL" sz="1400" dirty="0">
                <a:solidFill>
                  <a:schemeClr val="tx2"/>
                </a:solidFill>
                <a:latin typeface="Arial" panose="020B0604020202020204" pitchFamily="34" charset="0"/>
                <a:cs typeface="Arial" panose="020B0604020202020204" pitchFamily="34" charset="0"/>
                <a:sym typeface="Calibri"/>
              </a:rPr>
              <a:t>Stichting De Friesland levert een financiële bijdrage aan het stimuleren van innovaties en initiatieven met impact en gericht op de transformatie rondom zorg, welzijn en gezondheid, preventie en vitaliteit, het ontwikkelen van nieuwe vormen van zorg (o.a. van aanbod-gestuurde zorg naar vraag-gestuurde zorg), digitale zorg, kwaliteitsverbetering, toegankelijkheid en betaalbaarheid van zorg en het evalueren van bestaande zorgvormen en -processen. Toepassing van nieuwe technologieën is hierbij mogelijk.</a:t>
            </a:r>
            <a:endParaRPr lang="nl-NL" sz="1400" dirty="0">
              <a:solidFill>
                <a:schemeClr val="tx2"/>
              </a:solidFill>
              <a:latin typeface="Arial" panose="020B0604020202020204" pitchFamily="34" charset="0"/>
              <a:cs typeface="Arial" panose="020B0604020202020204" pitchFamily="34" charset="0"/>
            </a:endParaRPr>
          </a:p>
        </p:txBody>
      </p:sp>
      <p:sp>
        <p:nvSpPr>
          <p:cNvPr id="10" name="Titel 1">
            <a:extLst>
              <a:ext uri="{FF2B5EF4-FFF2-40B4-BE49-F238E27FC236}">
                <a16:creationId xmlns:a16="http://schemas.microsoft.com/office/drawing/2014/main" id="{AC3CCCD1-EF43-46C9-8D35-A7F14DB6C1AE}"/>
              </a:ext>
            </a:extLst>
          </p:cNvPr>
          <p:cNvSpPr txBox="1">
            <a:spLocks/>
          </p:cNvSpPr>
          <p:nvPr/>
        </p:nvSpPr>
        <p:spPr>
          <a:xfrm>
            <a:off x="93187" y="356368"/>
            <a:ext cx="11616601" cy="1095255"/>
          </a:xfrm>
          <a:prstGeom prst="rect">
            <a:avLst/>
          </a:prstGeom>
          <a:noFill/>
        </p:spPr>
        <p:txBody>
          <a:bodyPr vert="horz" lIns="480000" tIns="60960" rIns="121920" bIns="6096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0000"/>
              </a:lnSpc>
              <a:defRPr/>
            </a:pPr>
            <a:r>
              <a:rPr lang="nl-NL" sz="2400" b="1" dirty="0">
                <a:solidFill>
                  <a:srgbClr val="0DCDC8"/>
                </a:solidFill>
                <a:latin typeface="Arial" panose="020B0604020202020204" pitchFamily="34" charset="0"/>
                <a:cs typeface="Arial" panose="020B0604020202020204" pitchFamily="34" charset="0"/>
                <a:sym typeface="Calibri"/>
              </a:rPr>
              <a:t>3. Ambitie en doelstelling | </a:t>
            </a:r>
            <a:r>
              <a:rPr lang="nl-NL" sz="2400" dirty="0">
                <a:solidFill>
                  <a:srgbClr val="0DCDC8"/>
                </a:solidFill>
                <a:latin typeface="Arial" panose="020B0604020202020204" pitchFamily="34" charset="0"/>
                <a:cs typeface="Arial" panose="020B0604020202020204" pitchFamily="34" charset="0"/>
                <a:sym typeface="Calibri"/>
              </a:rPr>
              <a:t>Stichting De Friesland</a:t>
            </a:r>
          </a:p>
        </p:txBody>
      </p:sp>
      <p:pic>
        <p:nvPicPr>
          <p:cNvPr id="3" name="Afbeelding 2">
            <a:extLst>
              <a:ext uri="{FF2B5EF4-FFF2-40B4-BE49-F238E27FC236}">
                <a16:creationId xmlns:a16="http://schemas.microsoft.com/office/drawing/2014/main" id="{3739D0AC-7260-0234-21B2-C40CA864DDF6}"/>
              </a:ext>
            </a:extLst>
          </p:cNvPr>
          <p:cNvPicPr>
            <a:picLocks noChangeAspect="1"/>
          </p:cNvPicPr>
          <p:nvPr/>
        </p:nvPicPr>
        <p:blipFill>
          <a:blip r:embed="rId3"/>
          <a:stretch>
            <a:fillRect/>
          </a:stretch>
        </p:blipFill>
        <p:spPr>
          <a:xfrm>
            <a:off x="9797143" y="5899750"/>
            <a:ext cx="2091607" cy="709736"/>
          </a:xfrm>
          <a:prstGeom prst="rect">
            <a:avLst/>
          </a:prstGeom>
        </p:spPr>
      </p:pic>
    </p:spTree>
    <p:extLst>
      <p:ext uri="{BB962C8B-B14F-4D97-AF65-F5344CB8AC3E}">
        <p14:creationId xmlns:p14="http://schemas.microsoft.com/office/powerpoint/2010/main" val="4017373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90B5F-EC1A-4F6D-8861-72021B6C49EA}"/>
              </a:ext>
            </a:extLst>
          </p:cNvPr>
          <p:cNvSpPr>
            <a:spLocks noGrp="1"/>
          </p:cNvSpPr>
          <p:nvPr>
            <p:ph type="title"/>
          </p:nvPr>
        </p:nvSpPr>
        <p:spPr>
          <a:xfrm>
            <a:off x="532792" y="433982"/>
            <a:ext cx="11155352" cy="488950"/>
          </a:xfrm>
        </p:spPr>
        <p:txBody>
          <a:bodyPr>
            <a:normAutofit/>
          </a:bodyPr>
          <a:lstStyle/>
          <a:p>
            <a:r>
              <a:rPr lang="nl-NL" sz="2400" b="1" dirty="0">
                <a:solidFill>
                  <a:srgbClr val="0DCDC8"/>
                </a:solidFill>
                <a:latin typeface="Arial" panose="020B0604020202020204" pitchFamily="34" charset="0"/>
                <a:cs typeface="Arial" panose="020B0604020202020204" pitchFamily="34" charset="0"/>
                <a:sym typeface="Calibri"/>
              </a:rPr>
              <a:t>4. Strategie</a:t>
            </a:r>
            <a:r>
              <a:rPr lang="nl-NL" sz="2400" b="1" dirty="0">
                <a:solidFill>
                  <a:srgbClr val="0DCDC8"/>
                </a:solidFill>
                <a:latin typeface="Arial" panose="020B0604020202020204" pitchFamily="34" charset="0"/>
                <a:cs typeface="Arial" panose="020B0604020202020204" pitchFamily="34" charset="0"/>
              </a:rPr>
              <a:t> Stichting De Friesland 2026 - 2028</a:t>
            </a:r>
            <a:endParaRPr lang="nl-NL" sz="2400" b="1" dirty="0">
              <a:solidFill>
                <a:schemeClr val="tx2"/>
              </a:solidFill>
              <a:latin typeface="Arial"/>
              <a:cs typeface="Arial"/>
            </a:endParaRPr>
          </a:p>
        </p:txBody>
      </p:sp>
      <p:sp>
        <p:nvSpPr>
          <p:cNvPr id="4" name="Slide Number Placeholder 3">
            <a:extLst>
              <a:ext uri="{FF2B5EF4-FFF2-40B4-BE49-F238E27FC236}">
                <a16:creationId xmlns:a16="http://schemas.microsoft.com/office/drawing/2014/main" id="{2D502746-4E62-47C7-AEB8-8425352F1AF2}"/>
              </a:ext>
            </a:extLst>
          </p:cNvPr>
          <p:cNvSpPr>
            <a:spLocks noGrp="1"/>
          </p:cNvSpPr>
          <p:nvPr>
            <p:ph type="sldNum" sz="quarter" idx="12"/>
          </p:nvPr>
        </p:nvSpPr>
        <p:spPr>
          <a:xfrm>
            <a:off x="11307824" y="6513280"/>
            <a:ext cx="652906" cy="225817"/>
          </a:xfrm>
        </p:spPr>
        <p:txBody>
          <a:bodyPr/>
          <a:lstStyle/>
          <a:p>
            <a:fld id="{B502C9A5-716F-45E6-800B-D4D02CE26F90}" type="slidenum">
              <a:rPr lang="nl-NL" smtClean="0"/>
              <a:t>6</a:t>
            </a:fld>
            <a:endParaRPr lang="nl-NL"/>
          </a:p>
        </p:txBody>
      </p:sp>
      <p:sp>
        <p:nvSpPr>
          <p:cNvPr id="3" name="Rechthoek 2">
            <a:extLst>
              <a:ext uri="{FF2B5EF4-FFF2-40B4-BE49-F238E27FC236}">
                <a16:creationId xmlns:a16="http://schemas.microsoft.com/office/drawing/2014/main" id="{057B3499-8ADE-407B-AF17-A960FA5A48C4}"/>
              </a:ext>
            </a:extLst>
          </p:cNvPr>
          <p:cNvSpPr/>
          <p:nvPr/>
        </p:nvSpPr>
        <p:spPr>
          <a:xfrm>
            <a:off x="532792" y="1031419"/>
            <a:ext cx="11240630" cy="584775"/>
          </a:xfrm>
          <a:prstGeom prst="rect">
            <a:avLst/>
          </a:prstGeom>
          <a:solidFill>
            <a:schemeClr val="accent6">
              <a:lumMod val="20000"/>
              <a:lumOff val="80000"/>
            </a:schemeClr>
          </a:solidFill>
          <a:ln>
            <a:solidFill>
              <a:schemeClr val="accent1"/>
            </a:solidFill>
          </a:ln>
        </p:spPr>
        <p:txBody>
          <a:bodyPr wrap="square">
            <a:spAutoFit/>
          </a:bodyPr>
          <a:lstStyle/>
          <a:p>
            <a:pPr algn="ctr">
              <a:spcAft>
                <a:spcPts val="0"/>
              </a:spcAft>
            </a:pPr>
            <a:r>
              <a:rPr lang="nl-NL" sz="1600" dirty="0">
                <a:solidFill>
                  <a:srgbClr val="002857"/>
                </a:solidFill>
                <a:latin typeface="Arial" panose="020B0604020202020204" pitchFamily="34" charset="0"/>
                <a:ea typeface="Calibri" panose="020F0502020204030204" pitchFamily="34" charset="0"/>
                <a:cs typeface="Times New Roman" panose="02020603050405020304" pitchFamily="18" charset="0"/>
              </a:rPr>
              <a:t>Uitgangspunt is goede zorg betaalbaar houden in het kerngebied van De Friesland </a:t>
            </a:r>
          </a:p>
          <a:p>
            <a:pPr algn="ctr">
              <a:spcAft>
                <a:spcPts val="0"/>
              </a:spcAft>
            </a:pPr>
            <a:r>
              <a:rPr lang="nl-NL" sz="1600" b="1" dirty="0">
                <a:solidFill>
                  <a:srgbClr val="002857"/>
                </a:solidFill>
                <a:latin typeface="Arial" panose="020B0604020202020204" pitchFamily="34" charset="0"/>
                <a:ea typeface="Calibri" panose="020F0502020204030204" pitchFamily="34" charset="0"/>
                <a:cs typeface="Times New Roman" panose="02020603050405020304" pitchFamily="18" charset="0"/>
              </a:rPr>
              <a:t>Goede, betaalbare en toegankelijke (</a:t>
            </a:r>
            <a:r>
              <a:rPr lang="nl-NL" sz="1600" b="1" dirty="0" err="1">
                <a:solidFill>
                  <a:srgbClr val="002857"/>
                </a:solidFill>
                <a:latin typeface="Arial" panose="020B0604020202020204" pitchFamily="34" charset="0"/>
                <a:ea typeface="Calibri" panose="020F0502020204030204" pitchFamily="34" charset="0"/>
                <a:cs typeface="Times New Roman" panose="02020603050405020304" pitchFamily="18" charset="0"/>
              </a:rPr>
              <a:t>gezondheids</a:t>
            </a:r>
            <a:r>
              <a:rPr lang="nl-NL" sz="1600" b="1" dirty="0">
                <a:solidFill>
                  <a:srgbClr val="002857"/>
                </a:solidFill>
                <a:latin typeface="Arial" panose="020B0604020202020204" pitchFamily="34" charset="0"/>
                <a:ea typeface="Calibri" panose="020F0502020204030204" pitchFamily="34" charset="0"/>
                <a:cs typeface="Times New Roman" panose="02020603050405020304" pitchFamily="18" charset="0"/>
              </a:rPr>
              <a:t>)zorg</a:t>
            </a:r>
          </a:p>
        </p:txBody>
      </p:sp>
      <p:sp>
        <p:nvSpPr>
          <p:cNvPr id="56" name="Rechthoek 55">
            <a:extLst>
              <a:ext uri="{FF2B5EF4-FFF2-40B4-BE49-F238E27FC236}">
                <a16:creationId xmlns:a16="http://schemas.microsoft.com/office/drawing/2014/main" id="{ACE0461C-0ABA-49E3-B093-216E155E7B77}"/>
              </a:ext>
            </a:extLst>
          </p:cNvPr>
          <p:cNvSpPr/>
          <p:nvPr/>
        </p:nvSpPr>
        <p:spPr>
          <a:xfrm>
            <a:off x="393647" y="5806486"/>
            <a:ext cx="11240630" cy="307777"/>
          </a:xfrm>
          <a:prstGeom prst="rect">
            <a:avLst/>
          </a:prstGeom>
          <a:solidFill>
            <a:schemeClr val="accent6">
              <a:lumMod val="40000"/>
              <a:lumOff val="60000"/>
            </a:schemeClr>
          </a:solidFill>
          <a:ln>
            <a:solidFill>
              <a:schemeClr val="accent1"/>
            </a:solidFill>
          </a:ln>
        </p:spPr>
        <p:txBody>
          <a:bodyPr wrap="square">
            <a:spAutoFit/>
          </a:bodyPr>
          <a:lstStyle/>
          <a:p>
            <a:pPr algn="ctr">
              <a:spcAft>
                <a:spcPts val="0"/>
              </a:spcAft>
            </a:pPr>
            <a:r>
              <a:rPr lang="nl-NL" sz="1400" b="1">
                <a:solidFill>
                  <a:srgbClr val="002857"/>
                </a:solidFill>
                <a:latin typeface="Arial" panose="020B0604020202020204" pitchFamily="34" charset="0"/>
                <a:ea typeface="Calibri" panose="020F0502020204030204" pitchFamily="34" charset="0"/>
                <a:cs typeface="Times New Roman" panose="02020603050405020304" pitchFamily="18" charset="0"/>
              </a:rPr>
              <a:t>Stichting De Friesland steunt innovatieve projecten die zorgen voor verbetering van kwaliteit van zorg en leven. </a:t>
            </a:r>
          </a:p>
        </p:txBody>
      </p:sp>
      <p:grpSp>
        <p:nvGrpSpPr>
          <p:cNvPr id="8" name="Groep 7">
            <a:extLst>
              <a:ext uri="{FF2B5EF4-FFF2-40B4-BE49-F238E27FC236}">
                <a16:creationId xmlns:a16="http://schemas.microsoft.com/office/drawing/2014/main" id="{1302E51A-DFA7-4318-A299-9B223F6A8B0F}"/>
              </a:ext>
            </a:extLst>
          </p:cNvPr>
          <p:cNvGrpSpPr/>
          <p:nvPr/>
        </p:nvGrpSpPr>
        <p:grpSpPr>
          <a:xfrm>
            <a:off x="9523001" y="2134791"/>
            <a:ext cx="2184636" cy="4219792"/>
            <a:chOff x="4987857" y="2134791"/>
            <a:chExt cx="2184636" cy="4219792"/>
          </a:xfrm>
        </p:grpSpPr>
        <p:sp>
          <p:nvSpPr>
            <p:cNvPr id="117" name="Rechthoek 33">
              <a:extLst>
                <a:ext uri="{FF2B5EF4-FFF2-40B4-BE49-F238E27FC236}">
                  <a16:creationId xmlns:a16="http://schemas.microsoft.com/office/drawing/2014/main" id="{61634D5C-20C6-4DFB-B4F7-176E9993F7F6}"/>
                </a:ext>
              </a:extLst>
            </p:cNvPr>
            <p:cNvSpPr/>
            <p:nvPr/>
          </p:nvSpPr>
          <p:spPr>
            <a:xfrm>
              <a:off x="4987857" y="2684261"/>
              <a:ext cx="2022033" cy="2410252"/>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44000" rtlCol="0" anchor="ctr"/>
            <a:lstStyle/>
            <a:p>
              <a:pPr algn="ctr"/>
              <a:endParaRPr lang="nl-NL" b="1">
                <a:solidFill>
                  <a:schemeClr val="tx2"/>
                </a:solidFill>
              </a:endParaRPr>
            </a:p>
          </p:txBody>
        </p:sp>
        <p:sp>
          <p:nvSpPr>
            <p:cNvPr id="121" name="Ovaal 9">
              <a:extLst>
                <a:ext uri="{FF2B5EF4-FFF2-40B4-BE49-F238E27FC236}">
                  <a16:creationId xmlns:a16="http://schemas.microsoft.com/office/drawing/2014/main" id="{F6DBF7C8-006B-4E91-B508-B95D517B04DD}"/>
                </a:ext>
              </a:extLst>
            </p:cNvPr>
            <p:cNvSpPr/>
            <p:nvPr/>
          </p:nvSpPr>
          <p:spPr>
            <a:xfrm>
              <a:off x="5426561" y="2134791"/>
              <a:ext cx="1144625" cy="11446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8" name="Rechthoek 33">
              <a:extLst>
                <a:ext uri="{FF2B5EF4-FFF2-40B4-BE49-F238E27FC236}">
                  <a16:creationId xmlns:a16="http://schemas.microsoft.com/office/drawing/2014/main" id="{59489A41-2C19-4874-A1C4-16CD56939A96}"/>
                </a:ext>
              </a:extLst>
            </p:cNvPr>
            <p:cNvSpPr/>
            <p:nvPr/>
          </p:nvSpPr>
          <p:spPr>
            <a:xfrm>
              <a:off x="4996054" y="3348989"/>
              <a:ext cx="2022033" cy="898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nl-NL" sz="1400" b="1">
                  <a:solidFill>
                    <a:schemeClr val="tx2"/>
                  </a:solidFill>
                </a:rPr>
                <a:t>Thema: </a:t>
              </a:r>
            </a:p>
            <a:p>
              <a:pPr algn="ctr"/>
              <a:r>
                <a:rPr lang="nl-NL" sz="1400" b="1">
                  <a:solidFill>
                    <a:schemeClr val="tx2"/>
                  </a:solidFill>
                </a:rPr>
                <a:t>Mantelzorg.</a:t>
              </a:r>
            </a:p>
            <a:p>
              <a:pPr algn="ctr"/>
              <a:r>
                <a:rPr lang="nl-NL" sz="1400" b="1">
                  <a:solidFill>
                    <a:schemeClr val="tx2"/>
                  </a:solidFill>
                </a:rPr>
                <a:t>Aandacht voor de ontmoeting van mensen. </a:t>
              </a:r>
            </a:p>
          </p:txBody>
        </p:sp>
        <p:sp>
          <p:nvSpPr>
            <p:cNvPr id="131" name="Rechthoek 33">
              <a:extLst>
                <a:ext uri="{FF2B5EF4-FFF2-40B4-BE49-F238E27FC236}">
                  <a16:creationId xmlns:a16="http://schemas.microsoft.com/office/drawing/2014/main" id="{49DE134F-6939-4D41-80D9-7B39FEFE644B}"/>
                </a:ext>
              </a:extLst>
            </p:cNvPr>
            <p:cNvSpPr/>
            <p:nvPr/>
          </p:nvSpPr>
          <p:spPr>
            <a:xfrm>
              <a:off x="5054293" y="4247153"/>
              <a:ext cx="2118200" cy="2107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endParaRPr lang="nl-NL" sz="1200" b="1">
                <a:solidFill>
                  <a:srgbClr val="002857"/>
                </a:solidFill>
              </a:endParaRPr>
            </a:p>
          </p:txBody>
        </p:sp>
        <p:grpSp>
          <p:nvGrpSpPr>
            <p:cNvPr id="59" name="Group 76">
              <a:extLst>
                <a:ext uri="{FF2B5EF4-FFF2-40B4-BE49-F238E27FC236}">
                  <a16:creationId xmlns:a16="http://schemas.microsoft.com/office/drawing/2014/main" id="{6607A0DA-B995-4D7C-843C-0891BAB66E91}"/>
                </a:ext>
              </a:extLst>
            </p:cNvPr>
            <p:cNvGrpSpPr/>
            <p:nvPr/>
          </p:nvGrpSpPr>
          <p:grpSpPr>
            <a:xfrm>
              <a:off x="5727508" y="2608711"/>
              <a:ext cx="721797" cy="586492"/>
              <a:chOff x="-5887774" y="2681702"/>
              <a:chExt cx="4876822" cy="3962637"/>
            </a:xfrm>
            <a:solidFill>
              <a:schemeClr val="tx2"/>
            </a:solidFill>
          </p:grpSpPr>
          <p:sp>
            <p:nvSpPr>
              <p:cNvPr id="112" name="Freeform: Shape 77">
                <a:extLst>
                  <a:ext uri="{FF2B5EF4-FFF2-40B4-BE49-F238E27FC236}">
                    <a16:creationId xmlns:a16="http://schemas.microsoft.com/office/drawing/2014/main" id="{A38F39E6-E56D-4430-B148-06FCCDDDBA88}"/>
                  </a:ext>
                </a:extLst>
              </p:cNvPr>
              <p:cNvSpPr/>
              <p:nvPr/>
            </p:nvSpPr>
            <p:spPr>
              <a:xfrm>
                <a:off x="-5887774" y="3340536"/>
                <a:ext cx="3319185" cy="3303803"/>
              </a:xfrm>
              <a:custGeom>
                <a:avLst/>
                <a:gdLst>
                  <a:gd name="connsiteX0" fmla="*/ 3318474 w 3319183"/>
                  <a:gd name="connsiteY0" fmla="*/ 1484195 h 3303803"/>
                  <a:gd name="connsiteX1" fmla="*/ 3272364 w 3319183"/>
                  <a:gd name="connsiteY1" fmla="*/ 1231497 h 3303803"/>
                  <a:gd name="connsiteX2" fmla="*/ 3137490 w 3319183"/>
                  <a:gd name="connsiteY2" fmla="*/ 1114320 h 3303803"/>
                  <a:gd name="connsiteX3" fmla="*/ 2921749 w 3319183"/>
                  <a:gd name="connsiteY3" fmla="*/ 978465 h 3303803"/>
                  <a:gd name="connsiteX4" fmla="*/ 2926416 w 3319183"/>
                  <a:gd name="connsiteY4" fmla="*/ 724948 h 3303803"/>
                  <a:gd name="connsiteX5" fmla="*/ 2905413 w 3319183"/>
                  <a:gd name="connsiteY5" fmla="*/ 545954 h 3303803"/>
                  <a:gd name="connsiteX6" fmla="*/ 2815212 w 3319183"/>
                  <a:gd name="connsiteY6" fmla="*/ 453095 h 3303803"/>
                  <a:gd name="connsiteX7" fmla="*/ 2717780 w 3319183"/>
                  <a:gd name="connsiteY7" fmla="*/ 367932 h 3303803"/>
                  <a:gd name="connsiteX8" fmla="*/ 2615034 w 3319183"/>
                  <a:gd name="connsiteY8" fmla="*/ 336509 h 3303803"/>
                  <a:gd name="connsiteX9" fmla="*/ 2536605 w 3319183"/>
                  <a:gd name="connsiteY9" fmla="*/ 355064 h 3303803"/>
                  <a:gd name="connsiteX10" fmla="*/ 2384253 w 3319183"/>
                  <a:gd name="connsiteY10" fmla="*/ 393325 h 3303803"/>
                  <a:gd name="connsiteX11" fmla="*/ 2281621 w 3319183"/>
                  <a:gd name="connsiteY11" fmla="*/ 371018 h 3303803"/>
                  <a:gd name="connsiteX12" fmla="*/ 2135250 w 3319183"/>
                  <a:gd name="connsiteY12" fmla="*/ 163201 h 3303803"/>
                  <a:gd name="connsiteX13" fmla="*/ 2011349 w 3319183"/>
                  <a:gd name="connsiteY13" fmla="*/ 34623 h 3303803"/>
                  <a:gd name="connsiteX14" fmla="*/ 1754898 w 3319183"/>
                  <a:gd name="connsiteY14" fmla="*/ 219 h 3303803"/>
                  <a:gd name="connsiteX15" fmla="*/ 1747297 w 3319183"/>
                  <a:gd name="connsiteY15" fmla="*/ 0 h 3303803"/>
                  <a:gd name="connsiteX16" fmla="*/ 1600755 w 3319183"/>
                  <a:gd name="connsiteY16" fmla="*/ 91611 h 3303803"/>
                  <a:gd name="connsiteX17" fmla="*/ 1403902 w 3319183"/>
                  <a:gd name="connsiteY17" fmla="*/ 252860 h 3303803"/>
                  <a:gd name="connsiteX18" fmla="*/ 1364335 w 3319183"/>
                  <a:gd name="connsiteY18" fmla="*/ 256394 h 3303803"/>
                  <a:gd name="connsiteX19" fmla="*/ 1162319 w 3319183"/>
                  <a:gd name="connsiteY19" fmla="*/ 169983 h 3303803"/>
                  <a:gd name="connsiteX20" fmla="*/ 1045676 w 3319183"/>
                  <a:gd name="connsiteY20" fmla="*/ 126073 h 3303803"/>
                  <a:gd name="connsiteX21" fmla="*/ 985869 w 3319183"/>
                  <a:gd name="connsiteY21" fmla="*/ 137855 h 3303803"/>
                  <a:gd name="connsiteX22" fmla="*/ 758021 w 3319183"/>
                  <a:gd name="connsiteY22" fmla="*/ 260023 h 3303803"/>
                  <a:gd name="connsiteX23" fmla="*/ 687517 w 3319183"/>
                  <a:gd name="connsiteY23" fmla="*/ 423720 h 3303803"/>
                  <a:gd name="connsiteX24" fmla="*/ 623852 w 3319183"/>
                  <a:gd name="connsiteY24" fmla="*/ 669046 h 3303803"/>
                  <a:gd name="connsiteX25" fmla="*/ 419826 w 3319183"/>
                  <a:gd name="connsiteY25" fmla="*/ 745360 h 3303803"/>
                  <a:gd name="connsiteX26" fmla="*/ 379717 w 3319183"/>
                  <a:gd name="connsiteY26" fmla="*/ 742969 h 3303803"/>
                  <a:gd name="connsiteX27" fmla="*/ 360343 w 3319183"/>
                  <a:gd name="connsiteY27" fmla="*/ 741559 h 3303803"/>
                  <a:gd name="connsiteX28" fmla="*/ 218144 w 3319183"/>
                  <a:gd name="connsiteY28" fmla="*/ 820141 h 3303803"/>
                  <a:gd name="connsiteX29" fmla="*/ 105254 w 3319183"/>
                  <a:gd name="connsiteY29" fmla="*/ 1051398 h 3303803"/>
                  <a:gd name="connsiteX30" fmla="*/ 145306 w 3319183"/>
                  <a:gd name="connsiteY30" fmla="*/ 1224972 h 3303803"/>
                  <a:gd name="connsiteX31" fmla="*/ 239413 w 3319183"/>
                  <a:gd name="connsiteY31" fmla="*/ 1460735 h 3303803"/>
                  <a:gd name="connsiteX32" fmla="*/ 85870 w 3319183"/>
                  <a:gd name="connsiteY32" fmla="*/ 1662903 h 3303803"/>
                  <a:gd name="connsiteX33" fmla="*/ 707 w 3319183"/>
                  <a:gd name="connsiteY33" fmla="*/ 1819704 h 3303803"/>
                  <a:gd name="connsiteX34" fmla="*/ 46732 w 3319183"/>
                  <a:gd name="connsiteY34" fmla="*/ 2072516 h 3303803"/>
                  <a:gd name="connsiteX35" fmla="*/ 181654 w 3319183"/>
                  <a:gd name="connsiteY35" fmla="*/ 2189588 h 3303803"/>
                  <a:gd name="connsiteX36" fmla="*/ 397290 w 3319183"/>
                  <a:gd name="connsiteY36" fmla="*/ 2325443 h 3303803"/>
                  <a:gd name="connsiteX37" fmla="*/ 392737 w 3319183"/>
                  <a:gd name="connsiteY37" fmla="*/ 2578789 h 3303803"/>
                  <a:gd name="connsiteX38" fmla="*/ 413740 w 3319183"/>
                  <a:gd name="connsiteY38" fmla="*/ 2757850 h 3303803"/>
                  <a:gd name="connsiteX39" fmla="*/ 503837 w 3319183"/>
                  <a:gd name="connsiteY39" fmla="*/ 2850775 h 3303803"/>
                  <a:gd name="connsiteX40" fmla="*/ 601316 w 3319183"/>
                  <a:gd name="connsiteY40" fmla="*/ 2935872 h 3303803"/>
                  <a:gd name="connsiteX41" fmla="*/ 704224 w 3319183"/>
                  <a:gd name="connsiteY41" fmla="*/ 2967247 h 3303803"/>
                  <a:gd name="connsiteX42" fmla="*/ 782548 w 3319183"/>
                  <a:gd name="connsiteY42" fmla="*/ 2948740 h 3303803"/>
                  <a:gd name="connsiteX43" fmla="*/ 934786 w 3319183"/>
                  <a:gd name="connsiteY43" fmla="*/ 2910526 h 3303803"/>
                  <a:gd name="connsiteX44" fmla="*/ 1037532 w 3319183"/>
                  <a:gd name="connsiteY44" fmla="*/ 2932890 h 3303803"/>
                  <a:gd name="connsiteX45" fmla="*/ 1183855 w 3319183"/>
                  <a:gd name="connsiteY45" fmla="*/ 3140602 h 3303803"/>
                  <a:gd name="connsiteX46" fmla="*/ 1307823 w 3319183"/>
                  <a:gd name="connsiteY46" fmla="*/ 3269180 h 3303803"/>
                  <a:gd name="connsiteX47" fmla="*/ 1564274 w 3319183"/>
                  <a:gd name="connsiteY47" fmla="*/ 3303584 h 3303803"/>
                  <a:gd name="connsiteX48" fmla="*/ 1571875 w 3319183"/>
                  <a:gd name="connsiteY48" fmla="*/ 3303804 h 3303803"/>
                  <a:gd name="connsiteX49" fmla="*/ 1718417 w 3319183"/>
                  <a:gd name="connsiteY49" fmla="*/ 3212192 h 3303803"/>
                  <a:gd name="connsiteX50" fmla="*/ 1915166 w 3319183"/>
                  <a:gd name="connsiteY50" fmla="*/ 3051163 h 3303803"/>
                  <a:gd name="connsiteX51" fmla="*/ 1954732 w 3319183"/>
                  <a:gd name="connsiteY51" fmla="*/ 3047629 h 3303803"/>
                  <a:gd name="connsiteX52" fmla="*/ 2156748 w 3319183"/>
                  <a:gd name="connsiteY52" fmla="*/ 3133925 h 3303803"/>
                  <a:gd name="connsiteX53" fmla="*/ 2273334 w 3319183"/>
                  <a:gd name="connsiteY53" fmla="*/ 3177721 h 3303803"/>
                  <a:gd name="connsiteX54" fmla="*/ 2333256 w 3319183"/>
                  <a:gd name="connsiteY54" fmla="*/ 3165939 h 3303803"/>
                  <a:gd name="connsiteX55" fmla="*/ 2560999 w 3319183"/>
                  <a:gd name="connsiteY55" fmla="*/ 3043819 h 3303803"/>
                  <a:gd name="connsiteX56" fmla="*/ 2631608 w 3319183"/>
                  <a:gd name="connsiteY56" fmla="*/ 2880179 h 3303803"/>
                  <a:gd name="connsiteX57" fmla="*/ 2695216 w 3319183"/>
                  <a:gd name="connsiteY57" fmla="*/ 2634853 h 3303803"/>
                  <a:gd name="connsiteX58" fmla="*/ 2899346 w 3319183"/>
                  <a:gd name="connsiteY58" fmla="*/ 2558491 h 3303803"/>
                  <a:gd name="connsiteX59" fmla="*/ 2939456 w 3319183"/>
                  <a:gd name="connsiteY59" fmla="*/ 2560930 h 3303803"/>
                  <a:gd name="connsiteX60" fmla="*/ 2958830 w 3319183"/>
                  <a:gd name="connsiteY60" fmla="*/ 2562340 h 3303803"/>
                  <a:gd name="connsiteX61" fmla="*/ 3101076 w 3319183"/>
                  <a:gd name="connsiteY61" fmla="*/ 2483758 h 3303803"/>
                  <a:gd name="connsiteX62" fmla="*/ 3213909 w 3319183"/>
                  <a:gd name="connsiteY62" fmla="*/ 2252548 h 3303803"/>
                  <a:gd name="connsiteX63" fmla="*/ 3173857 w 3319183"/>
                  <a:gd name="connsiteY63" fmla="*/ 2078974 h 3303803"/>
                  <a:gd name="connsiteX64" fmla="*/ 3079683 w 3319183"/>
                  <a:gd name="connsiteY64" fmla="*/ 1843145 h 3303803"/>
                  <a:gd name="connsiteX65" fmla="*/ 3233331 w 3319183"/>
                  <a:gd name="connsiteY65" fmla="*/ 1640920 h 3303803"/>
                  <a:gd name="connsiteX66" fmla="*/ 3318474 w 3319183"/>
                  <a:gd name="connsiteY66" fmla="*/ 1484195 h 3303803"/>
                  <a:gd name="connsiteX67" fmla="*/ 3153244 w 3319183"/>
                  <a:gd name="connsiteY67" fmla="*/ 1499673 h 3303803"/>
                  <a:gd name="connsiteX68" fmla="*/ 2917796 w 3319183"/>
                  <a:gd name="connsiteY68" fmla="*/ 1821418 h 3303803"/>
                  <a:gd name="connsiteX69" fmla="*/ 3058794 w 3319183"/>
                  <a:gd name="connsiteY69" fmla="*/ 2194008 h 3303803"/>
                  <a:gd name="connsiteX70" fmla="*/ 3059557 w 3319183"/>
                  <a:gd name="connsiteY70" fmla="*/ 2196989 h 3303803"/>
                  <a:gd name="connsiteX71" fmla="*/ 2961049 w 3319183"/>
                  <a:gd name="connsiteY71" fmla="*/ 2398890 h 3303803"/>
                  <a:gd name="connsiteX72" fmla="*/ 2959039 w 3319183"/>
                  <a:gd name="connsiteY72" fmla="*/ 2400081 h 3303803"/>
                  <a:gd name="connsiteX73" fmla="*/ 2899232 w 3319183"/>
                  <a:gd name="connsiteY73" fmla="*/ 2396500 h 3303803"/>
                  <a:gd name="connsiteX74" fmla="*/ 2577220 w 3319183"/>
                  <a:gd name="connsiteY74" fmla="*/ 2522849 h 3303803"/>
                  <a:gd name="connsiteX75" fmla="*/ 2470302 w 3319183"/>
                  <a:gd name="connsiteY75" fmla="*/ 2906078 h 3303803"/>
                  <a:gd name="connsiteX76" fmla="*/ 2469159 w 3319183"/>
                  <a:gd name="connsiteY76" fmla="*/ 2908849 h 3303803"/>
                  <a:gd name="connsiteX77" fmla="*/ 2270296 w 3319183"/>
                  <a:gd name="connsiteY77" fmla="*/ 3015444 h 3303803"/>
                  <a:gd name="connsiteX78" fmla="*/ 2267314 w 3319183"/>
                  <a:gd name="connsiteY78" fmla="*/ 3014787 h 3303803"/>
                  <a:gd name="connsiteX79" fmla="*/ 1954580 w 3319183"/>
                  <a:gd name="connsiteY79" fmla="*/ 2885618 h 3303803"/>
                  <a:gd name="connsiteX80" fmla="*/ 1885924 w 3319183"/>
                  <a:gd name="connsiteY80" fmla="*/ 2891695 h 3303803"/>
                  <a:gd name="connsiteX81" fmla="*/ 1572599 w 3319183"/>
                  <a:gd name="connsiteY81" fmla="*/ 3139135 h 3303803"/>
                  <a:gd name="connsiteX82" fmla="*/ 1569780 w 3319183"/>
                  <a:gd name="connsiteY82" fmla="*/ 3140869 h 3303803"/>
                  <a:gd name="connsiteX83" fmla="*/ 1345780 w 3319183"/>
                  <a:gd name="connsiteY83" fmla="*/ 3110798 h 3303803"/>
                  <a:gd name="connsiteX84" fmla="*/ 1343875 w 3319183"/>
                  <a:gd name="connsiteY84" fmla="*/ 3108684 h 3303803"/>
                  <a:gd name="connsiteX85" fmla="*/ 1108217 w 3319183"/>
                  <a:gd name="connsiteY85" fmla="*/ 2786891 h 3303803"/>
                  <a:gd name="connsiteX86" fmla="*/ 934700 w 3319183"/>
                  <a:gd name="connsiteY86" fmla="*/ 2748515 h 3303803"/>
                  <a:gd name="connsiteX87" fmla="*/ 706805 w 3319183"/>
                  <a:gd name="connsiteY87" fmla="*/ 2805132 h 3303803"/>
                  <a:gd name="connsiteX88" fmla="*/ 704138 w 3319183"/>
                  <a:gd name="connsiteY88" fmla="*/ 2805189 h 3303803"/>
                  <a:gd name="connsiteX89" fmla="*/ 697090 w 3319183"/>
                  <a:gd name="connsiteY89" fmla="*/ 2804484 h 3303803"/>
                  <a:gd name="connsiteX90" fmla="*/ 616708 w 3319183"/>
                  <a:gd name="connsiteY90" fmla="*/ 2733656 h 3303803"/>
                  <a:gd name="connsiteX91" fmla="*/ 541642 w 3319183"/>
                  <a:gd name="connsiteY91" fmla="*/ 2656961 h 3303803"/>
                  <a:gd name="connsiteX92" fmla="*/ 540556 w 3319183"/>
                  <a:gd name="connsiteY92" fmla="*/ 2647464 h 3303803"/>
                  <a:gd name="connsiteX93" fmla="*/ 541099 w 3319183"/>
                  <a:gd name="connsiteY93" fmla="*/ 2248700 h 3303803"/>
                  <a:gd name="connsiteX94" fmla="*/ 206609 w 3319183"/>
                  <a:gd name="connsiteY94" fmla="*/ 2029435 h 3303803"/>
                  <a:gd name="connsiteX95" fmla="*/ 204495 w 3319183"/>
                  <a:gd name="connsiteY95" fmla="*/ 2027701 h 3303803"/>
                  <a:gd name="connsiteX96" fmla="*/ 164337 w 3319183"/>
                  <a:gd name="connsiteY96" fmla="*/ 1806854 h 3303803"/>
                  <a:gd name="connsiteX97" fmla="*/ 165909 w 3319183"/>
                  <a:gd name="connsiteY97" fmla="*/ 1804140 h 3303803"/>
                  <a:gd name="connsiteX98" fmla="*/ 401243 w 3319183"/>
                  <a:gd name="connsiteY98" fmla="*/ 1482452 h 3303803"/>
                  <a:gd name="connsiteX99" fmla="*/ 260245 w 3319183"/>
                  <a:gd name="connsiteY99" fmla="*/ 1109863 h 3303803"/>
                  <a:gd name="connsiteX100" fmla="*/ 259483 w 3319183"/>
                  <a:gd name="connsiteY100" fmla="*/ 1106938 h 3303803"/>
                  <a:gd name="connsiteX101" fmla="*/ 358038 w 3319183"/>
                  <a:gd name="connsiteY101" fmla="*/ 904923 h 3303803"/>
                  <a:gd name="connsiteX102" fmla="*/ 360047 w 3319183"/>
                  <a:gd name="connsiteY102" fmla="*/ 903732 h 3303803"/>
                  <a:gd name="connsiteX103" fmla="*/ 419855 w 3319183"/>
                  <a:gd name="connsiteY103" fmla="*/ 907313 h 3303803"/>
                  <a:gd name="connsiteX104" fmla="*/ 741924 w 3319183"/>
                  <a:gd name="connsiteY104" fmla="*/ 780907 h 3303803"/>
                  <a:gd name="connsiteX105" fmla="*/ 848737 w 3319183"/>
                  <a:gd name="connsiteY105" fmla="*/ 397735 h 3303803"/>
                  <a:gd name="connsiteX106" fmla="*/ 849880 w 3319183"/>
                  <a:gd name="connsiteY106" fmla="*/ 394916 h 3303803"/>
                  <a:gd name="connsiteX107" fmla="*/ 1048686 w 3319183"/>
                  <a:gd name="connsiteY107" fmla="*/ 288322 h 3303803"/>
                  <a:gd name="connsiteX108" fmla="*/ 1051563 w 3319183"/>
                  <a:gd name="connsiteY108" fmla="*/ 288979 h 3303803"/>
                  <a:gd name="connsiteX109" fmla="*/ 1364402 w 3319183"/>
                  <a:gd name="connsiteY109" fmla="*/ 418319 h 3303803"/>
                  <a:gd name="connsiteX110" fmla="*/ 1433229 w 3319183"/>
                  <a:gd name="connsiteY110" fmla="*/ 412242 h 3303803"/>
                  <a:gd name="connsiteX111" fmla="*/ 1746554 w 3319183"/>
                  <a:gd name="connsiteY111" fmla="*/ 164697 h 3303803"/>
                  <a:gd name="connsiteX112" fmla="*/ 1749374 w 3319183"/>
                  <a:gd name="connsiteY112" fmla="*/ 162906 h 3303803"/>
                  <a:gd name="connsiteX113" fmla="*/ 1973373 w 3319183"/>
                  <a:gd name="connsiteY113" fmla="*/ 192977 h 3303803"/>
                  <a:gd name="connsiteX114" fmla="*/ 1975164 w 3319183"/>
                  <a:gd name="connsiteY114" fmla="*/ 194986 h 3303803"/>
                  <a:gd name="connsiteX115" fmla="*/ 2210822 w 3319183"/>
                  <a:gd name="connsiteY115" fmla="*/ 516998 h 3303803"/>
                  <a:gd name="connsiteX116" fmla="*/ 2384339 w 3319183"/>
                  <a:gd name="connsiteY116" fmla="*/ 555374 h 3303803"/>
                  <a:gd name="connsiteX117" fmla="*/ 2612338 w 3319183"/>
                  <a:gd name="connsiteY117" fmla="*/ 498605 h 3303803"/>
                  <a:gd name="connsiteX118" fmla="*/ 2615110 w 3319183"/>
                  <a:gd name="connsiteY118" fmla="*/ 498500 h 3303803"/>
                  <a:gd name="connsiteX119" fmla="*/ 2622007 w 3319183"/>
                  <a:gd name="connsiteY119" fmla="*/ 499262 h 3303803"/>
                  <a:gd name="connsiteX120" fmla="*/ 2702493 w 3319183"/>
                  <a:gd name="connsiteY120" fmla="*/ 570252 h 3303803"/>
                  <a:gd name="connsiteX121" fmla="*/ 2777502 w 3319183"/>
                  <a:gd name="connsiteY121" fmla="*/ 646843 h 3303803"/>
                  <a:gd name="connsiteX122" fmla="*/ 2778588 w 3319183"/>
                  <a:gd name="connsiteY122" fmla="*/ 656339 h 3303803"/>
                  <a:gd name="connsiteX123" fmla="*/ 2777931 w 3319183"/>
                  <a:gd name="connsiteY123" fmla="*/ 1055208 h 3303803"/>
                  <a:gd name="connsiteX124" fmla="*/ 3112534 w 3319183"/>
                  <a:gd name="connsiteY124" fmla="*/ 1274531 h 3303803"/>
                  <a:gd name="connsiteX125" fmla="*/ 3114592 w 3319183"/>
                  <a:gd name="connsiteY125" fmla="*/ 1276264 h 3303803"/>
                  <a:gd name="connsiteX126" fmla="*/ 3154864 w 3319183"/>
                  <a:gd name="connsiteY126" fmla="*/ 1497006 h 3303803"/>
                  <a:gd name="connsiteX127" fmla="*/ 3153244 w 3319183"/>
                  <a:gd name="connsiteY127" fmla="*/ 1499673 h 3303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Lst>
                <a:rect l="l" t="t" r="r" b="b"/>
                <a:pathLst>
                  <a:path w="3319183" h="3303803">
                    <a:moveTo>
                      <a:pt x="3318474" y="1484195"/>
                    </a:moveTo>
                    <a:lnTo>
                      <a:pt x="3272364" y="1231497"/>
                    </a:lnTo>
                    <a:cubicBezTo>
                      <a:pt x="3257657" y="1173909"/>
                      <a:pt x="3196916" y="1121207"/>
                      <a:pt x="3137490" y="1114320"/>
                    </a:cubicBezTo>
                    <a:cubicBezTo>
                      <a:pt x="3137490" y="1114320"/>
                      <a:pt x="2985900" y="1096785"/>
                      <a:pt x="2921749" y="978465"/>
                    </a:cubicBezTo>
                    <a:cubicBezTo>
                      <a:pt x="2857541" y="859984"/>
                      <a:pt x="2926416" y="724948"/>
                      <a:pt x="2926416" y="724948"/>
                    </a:cubicBezTo>
                    <a:cubicBezTo>
                      <a:pt x="2953391" y="671865"/>
                      <a:pt x="2943999" y="591379"/>
                      <a:pt x="2905413" y="545954"/>
                    </a:cubicBezTo>
                    <a:cubicBezTo>
                      <a:pt x="2905413" y="545954"/>
                      <a:pt x="2873714" y="508502"/>
                      <a:pt x="2815212" y="453095"/>
                    </a:cubicBezTo>
                    <a:cubicBezTo>
                      <a:pt x="2756919" y="397678"/>
                      <a:pt x="2717780" y="367932"/>
                      <a:pt x="2717780" y="367932"/>
                    </a:cubicBezTo>
                    <a:cubicBezTo>
                      <a:pt x="2690758" y="347253"/>
                      <a:pt x="2652487" y="336509"/>
                      <a:pt x="2615034" y="336509"/>
                    </a:cubicBezTo>
                    <a:cubicBezTo>
                      <a:pt x="2586755" y="336509"/>
                      <a:pt x="2558970" y="342586"/>
                      <a:pt x="2536605" y="355064"/>
                    </a:cubicBezTo>
                    <a:cubicBezTo>
                      <a:pt x="2536605" y="355064"/>
                      <a:pt x="2468054" y="393325"/>
                      <a:pt x="2384253" y="393325"/>
                    </a:cubicBezTo>
                    <a:cubicBezTo>
                      <a:pt x="2351306" y="393325"/>
                      <a:pt x="2316035" y="387467"/>
                      <a:pt x="2281621" y="371018"/>
                    </a:cubicBezTo>
                    <a:cubicBezTo>
                      <a:pt x="2159501" y="312668"/>
                      <a:pt x="2135250" y="163201"/>
                      <a:pt x="2135250" y="163201"/>
                    </a:cubicBezTo>
                    <a:cubicBezTo>
                      <a:pt x="2125706" y="104584"/>
                      <a:pt x="2069956" y="46730"/>
                      <a:pt x="2011349" y="34623"/>
                    </a:cubicBezTo>
                    <a:lnTo>
                      <a:pt x="1754898" y="219"/>
                    </a:lnTo>
                    <a:lnTo>
                      <a:pt x="1747297" y="0"/>
                    </a:lnTo>
                    <a:cubicBezTo>
                      <a:pt x="1689385" y="0"/>
                      <a:pt x="1624691" y="39891"/>
                      <a:pt x="1600755" y="91611"/>
                    </a:cubicBezTo>
                    <a:cubicBezTo>
                      <a:pt x="1600755" y="91611"/>
                      <a:pt x="1537033" y="228819"/>
                      <a:pt x="1403902" y="252860"/>
                    </a:cubicBezTo>
                    <a:cubicBezTo>
                      <a:pt x="1390443" y="255299"/>
                      <a:pt x="1377203" y="256394"/>
                      <a:pt x="1364335" y="256394"/>
                    </a:cubicBezTo>
                    <a:cubicBezTo>
                      <a:pt x="1249816" y="256394"/>
                      <a:pt x="1162319" y="169983"/>
                      <a:pt x="1162319" y="169983"/>
                    </a:cubicBezTo>
                    <a:cubicBezTo>
                      <a:pt x="1133925" y="141865"/>
                      <a:pt x="1088777" y="126073"/>
                      <a:pt x="1045676" y="126073"/>
                    </a:cubicBezTo>
                    <a:cubicBezTo>
                      <a:pt x="1024511" y="126073"/>
                      <a:pt x="1003833" y="129873"/>
                      <a:pt x="985869" y="137855"/>
                    </a:cubicBezTo>
                    <a:lnTo>
                      <a:pt x="758021" y="260023"/>
                    </a:lnTo>
                    <a:cubicBezTo>
                      <a:pt x="707434" y="291779"/>
                      <a:pt x="675687" y="365427"/>
                      <a:pt x="687517" y="423720"/>
                    </a:cubicBezTo>
                    <a:cubicBezTo>
                      <a:pt x="687517" y="423720"/>
                      <a:pt x="717473" y="571891"/>
                      <a:pt x="623852" y="669046"/>
                    </a:cubicBezTo>
                    <a:cubicBezTo>
                      <a:pt x="560511" y="734720"/>
                      <a:pt x="471071" y="745360"/>
                      <a:pt x="419826" y="745360"/>
                    </a:cubicBezTo>
                    <a:cubicBezTo>
                      <a:pt x="395347" y="745360"/>
                      <a:pt x="379717" y="742969"/>
                      <a:pt x="379717" y="742969"/>
                    </a:cubicBezTo>
                    <a:cubicBezTo>
                      <a:pt x="373421" y="741998"/>
                      <a:pt x="366915" y="741559"/>
                      <a:pt x="360343" y="741559"/>
                    </a:cubicBezTo>
                    <a:cubicBezTo>
                      <a:pt x="305479" y="741559"/>
                      <a:pt x="244633" y="774230"/>
                      <a:pt x="218144" y="820141"/>
                    </a:cubicBezTo>
                    <a:lnTo>
                      <a:pt x="105254" y="1051398"/>
                    </a:lnTo>
                    <a:cubicBezTo>
                      <a:pt x="83222" y="1106643"/>
                      <a:pt x="101234" y="1184758"/>
                      <a:pt x="145306" y="1224972"/>
                    </a:cubicBezTo>
                    <a:cubicBezTo>
                      <a:pt x="145306" y="1224972"/>
                      <a:pt x="257654" y="1327499"/>
                      <a:pt x="239413" y="1460735"/>
                    </a:cubicBezTo>
                    <a:cubicBezTo>
                      <a:pt x="221173" y="1593761"/>
                      <a:pt x="85870" y="1662903"/>
                      <a:pt x="85870" y="1662903"/>
                    </a:cubicBezTo>
                    <a:cubicBezTo>
                      <a:pt x="32635" y="1690097"/>
                      <a:pt x="-5741" y="1760649"/>
                      <a:pt x="707" y="1819704"/>
                    </a:cubicBezTo>
                    <a:lnTo>
                      <a:pt x="46732" y="2072516"/>
                    </a:lnTo>
                    <a:cubicBezTo>
                      <a:pt x="61543" y="2130105"/>
                      <a:pt x="122227" y="2182749"/>
                      <a:pt x="181654" y="2189588"/>
                    </a:cubicBezTo>
                    <a:cubicBezTo>
                      <a:pt x="181654" y="2189588"/>
                      <a:pt x="333244" y="2207066"/>
                      <a:pt x="397290" y="2325443"/>
                    </a:cubicBezTo>
                    <a:cubicBezTo>
                      <a:pt x="461441" y="2443820"/>
                      <a:pt x="392737" y="2578789"/>
                      <a:pt x="392737" y="2578789"/>
                    </a:cubicBezTo>
                    <a:cubicBezTo>
                      <a:pt x="365715" y="2631815"/>
                      <a:pt x="375154" y="2712415"/>
                      <a:pt x="413740" y="2757850"/>
                    </a:cubicBezTo>
                    <a:cubicBezTo>
                      <a:pt x="413740" y="2757850"/>
                      <a:pt x="445439" y="2795245"/>
                      <a:pt x="503837" y="2850775"/>
                    </a:cubicBezTo>
                    <a:cubicBezTo>
                      <a:pt x="562187" y="2906144"/>
                      <a:pt x="601316" y="2935872"/>
                      <a:pt x="601316" y="2935872"/>
                    </a:cubicBezTo>
                    <a:cubicBezTo>
                      <a:pt x="628395" y="2956551"/>
                      <a:pt x="666667" y="2967247"/>
                      <a:pt x="704224" y="2967247"/>
                    </a:cubicBezTo>
                    <a:cubicBezTo>
                      <a:pt x="732389" y="2967247"/>
                      <a:pt x="760183" y="2961170"/>
                      <a:pt x="782548" y="2948740"/>
                    </a:cubicBezTo>
                    <a:cubicBezTo>
                      <a:pt x="782548" y="2948740"/>
                      <a:pt x="850995" y="2910526"/>
                      <a:pt x="934786" y="2910526"/>
                    </a:cubicBezTo>
                    <a:cubicBezTo>
                      <a:pt x="967685" y="2910526"/>
                      <a:pt x="1003061" y="2916450"/>
                      <a:pt x="1037532" y="2932890"/>
                    </a:cubicBezTo>
                    <a:cubicBezTo>
                      <a:pt x="1159547" y="2991126"/>
                      <a:pt x="1183855" y="3140602"/>
                      <a:pt x="1183855" y="3140602"/>
                    </a:cubicBezTo>
                    <a:cubicBezTo>
                      <a:pt x="1193466" y="3199219"/>
                      <a:pt x="1249206" y="3257074"/>
                      <a:pt x="1307823" y="3269180"/>
                    </a:cubicBezTo>
                    <a:lnTo>
                      <a:pt x="1564274" y="3303584"/>
                    </a:lnTo>
                    <a:lnTo>
                      <a:pt x="1571875" y="3303804"/>
                    </a:lnTo>
                    <a:cubicBezTo>
                      <a:pt x="1629787" y="3303804"/>
                      <a:pt x="1694481" y="3263913"/>
                      <a:pt x="1718417" y="3212192"/>
                    </a:cubicBezTo>
                    <a:cubicBezTo>
                      <a:pt x="1718417" y="3212192"/>
                      <a:pt x="1782025" y="3075042"/>
                      <a:pt x="1915166" y="3051163"/>
                    </a:cubicBezTo>
                    <a:cubicBezTo>
                      <a:pt x="1928624" y="3048724"/>
                      <a:pt x="1941864" y="3047629"/>
                      <a:pt x="1954732" y="3047629"/>
                    </a:cubicBezTo>
                    <a:cubicBezTo>
                      <a:pt x="2069195" y="3047629"/>
                      <a:pt x="2156748" y="3133925"/>
                      <a:pt x="2156748" y="3133925"/>
                    </a:cubicBezTo>
                    <a:cubicBezTo>
                      <a:pt x="2185190" y="3161986"/>
                      <a:pt x="2230234" y="3177721"/>
                      <a:pt x="2273334" y="3177721"/>
                    </a:cubicBezTo>
                    <a:cubicBezTo>
                      <a:pt x="2294556" y="3177721"/>
                      <a:pt x="2315178" y="3173978"/>
                      <a:pt x="2333256" y="3165939"/>
                    </a:cubicBezTo>
                    <a:lnTo>
                      <a:pt x="2560999" y="3043819"/>
                    </a:lnTo>
                    <a:cubicBezTo>
                      <a:pt x="2611634" y="3012062"/>
                      <a:pt x="2643447" y="2938472"/>
                      <a:pt x="2631608" y="2880179"/>
                    </a:cubicBezTo>
                    <a:cubicBezTo>
                      <a:pt x="2631608" y="2880179"/>
                      <a:pt x="2601585" y="2731951"/>
                      <a:pt x="2695216" y="2634853"/>
                    </a:cubicBezTo>
                    <a:cubicBezTo>
                      <a:pt x="2758605" y="2569131"/>
                      <a:pt x="2848101" y="2558491"/>
                      <a:pt x="2899346" y="2558491"/>
                    </a:cubicBezTo>
                    <a:cubicBezTo>
                      <a:pt x="2923768" y="2558491"/>
                      <a:pt x="2939456" y="2560930"/>
                      <a:pt x="2939456" y="2560930"/>
                    </a:cubicBezTo>
                    <a:cubicBezTo>
                      <a:pt x="2945809" y="2561901"/>
                      <a:pt x="2952257" y="2562340"/>
                      <a:pt x="2958830" y="2562340"/>
                    </a:cubicBezTo>
                    <a:cubicBezTo>
                      <a:pt x="3013694" y="2562340"/>
                      <a:pt x="3074539" y="2529669"/>
                      <a:pt x="3101076" y="2483758"/>
                    </a:cubicBezTo>
                    <a:lnTo>
                      <a:pt x="3213909" y="2252548"/>
                    </a:lnTo>
                    <a:cubicBezTo>
                      <a:pt x="3235893" y="2197246"/>
                      <a:pt x="3217872" y="2119189"/>
                      <a:pt x="3173857" y="2078974"/>
                    </a:cubicBezTo>
                    <a:cubicBezTo>
                      <a:pt x="3173857" y="2078974"/>
                      <a:pt x="3061509" y="1976447"/>
                      <a:pt x="3079683" y="1843145"/>
                    </a:cubicBezTo>
                    <a:cubicBezTo>
                      <a:pt x="3097971" y="1710118"/>
                      <a:pt x="3233331" y="1640920"/>
                      <a:pt x="3233331" y="1640920"/>
                    </a:cubicBezTo>
                    <a:cubicBezTo>
                      <a:pt x="3286556" y="1613802"/>
                      <a:pt x="3324932" y="1543250"/>
                      <a:pt x="3318474" y="1484195"/>
                    </a:cubicBezTo>
                    <a:close/>
                    <a:moveTo>
                      <a:pt x="3153244" y="1499673"/>
                    </a:moveTo>
                    <a:cubicBezTo>
                      <a:pt x="3115792" y="1519971"/>
                      <a:pt x="2945047" y="1622708"/>
                      <a:pt x="2917796" y="1821418"/>
                    </a:cubicBezTo>
                    <a:cubicBezTo>
                      <a:pt x="2890659" y="2020224"/>
                      <a:pt x="3027924" y="2164433"/>
                      <a:pt x="3058794" y="2194008"/>
                    </a:cubicBezTo>
                    <a:lnTo>
                      <a:pt x="3059557" y="2196989"/>
                    </a:lnTo>
                    <a:lnTo>
                      <a:pt x="2961049" y="2398890"/>
                    </a:lnTo>
                    <a:lnTo>
                      <a:pt x="2959039" y="2400081"/>
                    </a:lnTo>
                    <a:cubicBezTo>
                      <a:pt x="2948609" y="2398729"/>
                      <a:pt x="2927283" y="2396500"/>
                      <a:pt x="2899232" y="2396500"/>
                    </a:cubicBezTo>
                    <a:cubicBezTo>
                      <a:pt x="2770063" y="2396500"/>
                      <a:pt x="2655706" y="2441381"/>
                      <a:pt x="2577220" y="2522849"/>
                    </a:cubicBezTo>
                    <a:cubicBezTo>
                      <a:pt x="2437622" y="2667486"/>
                      <a:pt x="2462863" y="2863806"/>
                      <a:pt x="2470302" y="2906078"/>
                    </a:cubicBezTo>
                    <a:lnTo>
                      <a:pt x="2469159" y="2908849"/>
                    </a:lnTo>
                    <a:lnTo>
                      <a:pt x="2270296" y="3015444"/>
                    </a:lnTo>
                    <a:lnTo>
                      <a:pt x="2267314" y="3014787"/>
                    </a:lnTo>
                    <a:cubicBezTo>
                      <a:pt x="2240444" y="2989650"/>
                      <a:pt x="2119363" y="2885618"/>
                      <a:pt x="1954580" y="2885618"/>
                    </a:cubicBezTo>
                    <a:cubicBezTo>
                      <a:pt x="1931568" y="2885618"/>
                      <a:pt x="1908336" y="2887675"/>
                      <a:pt x="1885924" y="2891695"/>
                    </a:cubicBezTo>
                    <a:cubicBezTo>
                      <a:pt x="1687223" y="2927347"/>
                      <a:pt x="1591325" y="3101035"/>
                      <a:pt x="1572599" y="3139135"/>
                    </a:cubicBezTo>
                    <a:lnTo>
                      <a:pt x="1569780" y="3140869"/>
                    </a:lnTo>
                    <a:lnTo>
                      <a:pt x="1345780" y="3110798"/>
                    </a:lnTo>
                    <a:lnTo>
                      <a:pt x="1343875" y="3108684"/>
                    </a:lnTo>
                    <a:cubicBezTo>
                      <a:pt x="1335950" y="3066622"/>
                      <a:pt x="1290135" y="2873836"/>
                      <a:pt x="1108217" y="2786891"/>
                    </a:cubicBezTo>
                    <a:cubicBezTo>
                      <a:pt x="1054915" y="2761440"/>
                      <a:pt x="996460" y="2748515"/>
                      <a:pt x="934700" y="2748515"/>
                    </a:cubicBezTo>
                    <a:cubicBezTo>
                      <a:pt x="821915" y="2748515"/>
                      <a:pt x="732199" y="2791616"/>
                      <a:pt x="706805" y="2805132"/>
                    </a:cubicBezTo>
                    <a:lnTo>
                      <a:pt x="704138" y="2805189"/>
                    </a:lnTo>
                    <a:lnTo>
                      <a:pt x="697090" y="2804484"/>
                    </a:lnTo>
                    <a:cubicBezTo>
                      <a:pt x="686784" y="2796292"/>
                      <a:pt x="656980" y="2771861"/>
                      <a:pt x="616708" y="2733656"/>
                    </a:cubicBezTo>
                    <a:cubicBezTo>
                      <a:pt x="576113" y="2695061"/>
                      <a:pt x="550109" y="2666457"/>
                      <a:pt x="541642" y="2656961"/>
                    </a:cubicBezTo>
                    <a:lnTo>
                      <a:pt x="540556" y="2647464"/>
                    </a:lnTo>
                    <a:cubicBezTo>
                      <a:pt x="557929" y="2611374"/>
                      <a:pt x="637606" y="2426837"/>
                      <a:pt x="541099" y="2248700"/>
                    </a:cubicBezTo>
                    <a:cubicBezTo>
                      <a:pt x="445525" y="2072145"/>
                      <a:pt x="249310" y="2035340"/>
                      <a:pt x="206609" y="2029435"/>
                    </a:cubicBezTo>
                    <a:lnTo>
                      <a:pt x="204495" y="2027701"/>
                    </a:lnTo>
                    <a:lnTo>
                      <a:pt x="164337" y="1806854"/>
                    </a:lnTo>
                    <a:lnTo>
                      <a:pt x="165909" y="1804140"/>
                    </a:lnTo>
                    <a:cubicBezTo>
                      <a:pt x="203304" y="1783842"/>
                      <a:pt x="374002" y="1681048"/>
                      <a:pt x="401243" y="1482452"/>
                    </a:cubicBezTo>
                    <a:cubicBezTo>
                      <a:pt x="428437" y="1283646"/>
                      <a:pt x="291172" y="1139438"/>
                      <a:pt x="260245" y="1109863"/>
                    </a:cubicBezTo>
                    <a:lnTo>
                      <a:pt x="259483" y="1106938"/>
                    </a:lnTo>
                    <a:lnTo>
                      <a:pt x="358038" y="904923"/>
                    </a:lnTo>
                    <a:lnTo>
                      <a:pt x="360047" y="903732"/>
                    </a:lnTo>
                    <a:cubicBezTo>
                      <a:pt x="370525" y="905085"/>
                      <a:pt x="391747" y="907313"/>
                      <a:pt x="419855" y="907313"/>
                    </a:cubicBezTo>
                    <a:cubicBezTo>
                      <a:pt x="548976" y="907313"/>
                      <a:pt x="663333" y="862432"/>
                      <a:pt x="741924" y="780907"/>
                    </a:cubicBezTo>
                    <a:cubicBezTo>
                      <a:pt x="881417" y="636213"/>
                      <a:pt x="856176" y="439950"/>
                      <a:pt x="848737" y="397735"/>
                    </a:cubicBezTo>
                    <a:lnTo>
                      <a:pt x="849880" y="394916"/>
                    </a:lnTo>
                    <a:lnTo>
                      <a:pt x="1048686" y="288322"/>
                    </a:lnTo>
                    <a:lnTo>
                      <a:pt x="1051563" y="288979"/>
                    </a:lnTo>
                    <a:cubicBezTo>
                      <a:pt x="1078433" y="314115"/>
                      <a:pt x="1199562" y="418319"/>
                      <a:pt x="1364402" y="418319"/>
                    </a:cubicBezTo>
                    <a:cubicBezTo>
                      <a:pt x="1387471" y="418319"/>
                      <a:pt x="1410693" y="416262"/>
                      <a:pt x="1433229" y="412242"/>
                    </a:cubicBezTo>
                    <a:cubicBezTo>
                      <a:pt x="1631816" y="376418"/>
                      <a:pt x="1727771" y="202740"/>
                      <a:pt x="1746554" y="164697"/>
                    </a:cubicBezTo>
                    <a:lnTo>
                      <a:pt x="1749374" y="162906"/>
                    </a:lnTo>
                    <a:lnTo>
                      <a:pt x="1973373" y="192977"/>
                    </a:lnTo>
                    <a:lnTo>
                      <a:pt x="1975164" y="194986"/>
                    </a:lnTo>
                    <a:cubicBezTo>
                      <a:pt x="1983146" y="237106"/>
                      <a:pt x="2028780" y="429997"/>
                      <a:pt x="2210822" y="516998"/>
                    </a:cubicBezTo>
                    <a:cubicBezTo>
                      <a:pt x="2264124" y="542449"/>
                      <a:pt x="2322579" y="555374"/>
                      <a:pt x="2384339" y="555374"/>
                    </a:cubicBezTo>
                    <a:cubicBezTo>
                      <a:pt x="2497124" y="555374"/>
                      <a:pt x="2586888" y="512226"/>
                      <a:pt x="2612338" y="498605"/>
                    </a:cubicBezTo>
                    <a:lnTo>
                      <a:pt x="2615110" y="498500"/>
                    </a:lnTo>
                    <a:lnTo>
                      <a:pt x="2622007" y="499262"/>
                    </a:lnTo>
                    <a:cubicBezTo>
                      <a:pt x="2632208" y="507349"/>
                      <a:pt x="2662012" y="531828"/>
                      <a:pt x="2702493" y="570252"/>
                    </a:cubicBezTo>
                    <a:cubicBezTo>
                      <a:pt x="2743031" y="608781"/>
                      <a:pt x="2769034" y="637280"/>
                      <a:pt x="2777502" y="646843"/>
                    </a:cubicBezTo>
                    <a:lnTo>
                      <a:pt x="2778588" y="656339"/>
                    </a:lnTo>
                    <a:cubicBezTo>
                      <a:pt x="2761110" y="692544"/>
                      <a:pt x="2681385" y="876967"/>
                      <a:pt x="2777931" y="1055208"/>
                    </a:cubicBezTo>
                    <a:cubicBezTo>
                      <a:pt x="2873562" y="1231602"/>
                      <a:pt x="3069653" y="1268568"/>
                      <a:pt x="3112534" y="1274531"/>
                    </a:cubicBezTo>
                    <a:lnTo>
                      <a:pt x="3114592" y="1276264"/>
                    </a:lnTo>
                    <a:lnTo>
                      <a:pt x="3154864" y="1497006"/>
                    </a:lnTo>
                    <a:lnTo>
                      <a:pt x="3153244" y="1499673"/>
                    </a:lnTo>
                    <a:close/>
                  </a:path>
                </a:pathLst>
              </a:custGeom>
              <a:grpFill/>
              <a:ln w="6350" cap="flat">
                <a:solidFill>
                  <a:srgbClr val="F1F7FA"/>
                </a:solidFill>
                <a:prstDash val="solid"/>
                <a:miter/>
              </a:ln>
            </p:spPr>
            <p:txBody>
              <a:bodyPr rtlCol="0" anchor="ctr"/>
              <a:lstStyle/>
              <a:p>
                <a:endParaRPr lang="nl-NL"/>
              </a:p>
            </p:txBody>
          </p:sp>
          <p:sp>
            <p:nvSpPr>
              <p:cNvPr id="113" name="Freeform: Shape 78">
                <a:extLst>
                  <a:ext uri="{FF2B5EF4-FFF2-40B4-BE49-F238E27FC236}">
                    <a16:creationId xmlns:a16="http://schemas.microsoft.com/office/drawing/2014/main" id="{1299D82D-3BE5-434D-9E6D-871868B4F8BE}"/>
                  </a:ext>
                </a:extLst>
              </p:cNvPr>
              <p:cNvSpPr/>
              <p:nvPr/>
            </p:nvSpPr>
            <p:spPr>
              <a:xfrm>
                <a:off x="-5004429" y="4222246"/>
                <a:ext cx="1552502" cy="1540423"/>
              </a:xfrm>
              <a:custGeom>
                <a:avLst/>
                <a:gdLst>
                  <a:gd name="connsiteX0" fmla="*/ 1312820 w 1552501"/>
                  <a:gd name="connsiteY0" fmla="*/ 213674 h 1540421"/>
                  <a:gd name="connsiteX1" fmla="*/ 776420 w 1552501"/>
                  <a:gd name="connsiteY1" fmla="*/ 0 h 1540421"/>
                  <a:gd name="connsiteX2" fmla="*/ 215331 w 1552501"/>
                  <a:gd name="connsiteY2" fmla="*/ 237830 h 1540421"/>
                  <a:gd name="connsiteX3" fmla="*/ 239705 w 1552501"/>
                  <a:gd name="connsiteY3" fmla="*/ 1326747 h 1540421"/>
                  <a:gd name="connsiteX4" fmla="*/ 776106 w 1552501"/>
                  <a:gd name="connsiteY4" fmla="*/ 1540421 h 1540421"/>
                  <a:gd name="connsiteX5" fmla="*/ 1337195 w 1552501"/>
                  <a:gd name="connsiteY5" fmla="*/ 1302591 h 1540421"/>
                  <a:gd name="connsiteX6" fmla="*/ 1312820 w 1552501"/>
                  <a:gd name="connsiteY6" fmla="*/ 213674 h 1540421"/>
                  <a:gd name="connsiteX7" fmla="*/ 1219199 w 1552501"/>
                  <a:gd name="connsiteY7" fmla="*/ 1190558 h 1540421"/>
                  <a:gd name="connsiteX8" fmla="*/ 776106 w 1552501"/>
                  <a:gd name="connsiteY8" fmla="*/ 1378296 h 1540421"/>
                  <a:gd name="connsiteX9" fmla="*/ 352491 w 1552501"/>
                  <a:gd name="connsiteY9" fmla="*/ 1209665 h 1540421"/>
                  <a:gd name="connsiteX10" fmla="*/ 163448 w 1552501"/>
                  <a:gd name="connsiteY10" fmla="*/ 783669 h 1540421"/>
                  <a:gd name="connsiteX11" fmla="*/ 333327 w 1552501"/>
                  <a:gd name="connsiteY11" fmla="*/ 349739 h 1540421"/>
                  <a:gd name="connsiteX12" fmla="*/ 776420 w 1552501"/>
                  <a:gd name="connsiteY12" fmla="*/ 161944 h 1540421"/>
                  <a:gd name="connsiteX13" fmla="*/ 1199978 w 1552501"/>
                  <a:gd name="connsiteY13" fmla="*/ 330632 h 1540421"/>
                  <a:gd name="connsiteX14" fmla="*/ 1389068 w 1552501"/>
                  <a:gd name="connsiteY14" fmla="*/ 756628 h 1540421"/>
                  <a:gd name="connsiteX15" fmla="*/ 1219199 w 1552501"/>
                  <a:gd name="connsiteY15" fmla="*/ 1190558 h 1540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52501" h="1540421">
                    <a:moveTo>
                      <a:pt x="1312820" y="213674"/>
                    </a:moveTo>
                    <a:cubicBezTo>
                      <a:pt x="1162430" y="70818"/>
                      <a:pt x="969197" y="0"/>
                      <a:pt x="776420" y="0"/>
                    </a:cubicBezTo>
                    <a:cubicBezTo>
                      <a:pt x="571909" y="0"/>
                      <a:pt x="367778" y="79619"/>
                      <a:pt x="215331" y="237830"/>
                    </a:cubicBezTo>
                    <a:cubicBezTo>
                      <a:pt x="-81068" y="545135"/>
                      <a:pt x="-70095" y="1032738"/>
                      <a:pt x="239705" y="1326747"/>
                    </a:cubicBezTo>
                    <a:cubicBezTo>
                      <a:pt x="390048" y="1469498"/>
                      <a:pt x="583158" y="1540421"/>
                      <a:pt x="776106" y="1540421"/>
                    </a:cubicBezTo>
                    <a:cubicBezTo>
                      <a:pt x="980617" y="1540421"/>
                      <a:pt x="1184747" y="1460697"/>
                      <a:pt x="1337195" y="1302591"/>
                    </a:cubicBezTo>
                    <a:cubicBezTo>
                      <a:pt x="1633584" y="995229"/>
                      <a:pt x="1622564" y="507682"/>
                      <a:pt x="1312820" y="213674"/>
                    </a:cubicBezTo>
                    <a:close/>
                    <a:moveTo>
                      <a:pt x="1219199" y="1190558"/>
                    </a:moveTo>
                    <a:cubicBezTo>
                      <a:pt x="1102451" y="1311583"/>
                      <a:pt x="945117" y="1378296"/>
                      <a:pt x="776106" y="1378296"/>
                    </a:cubicBezTo>
                    <a:cubicBezTo>
                      <a:pt x="617572" y="1378296"/>
                      <a:pt x="467229" y="1318374"/>
                      <a:pt x="352491" y="1209665"/>
                    </a:cubicBezTo>
                    <a:cubicBezTo>
                      <a:pt x="234171" y="1097423"/>
                      <a:pt x="167039" y="946109"/>
                      <a:pt x="163448" y="783669"/>
                    </a:cubicBezTo>
                    <a:cubicBezTo>
                      <a:pt x="159810" y="621221"/>
                      <a:pt x="220112" y="467144"/>
                      <a:pt x="333327" y="349739"/>
                    </a:cubicBezTo>
                    <a:cubicBezTo>
                      <a:pt x="450017" y="228714"/>
                      <a:pt x="607466" y="161944"/>
                      <a:pt x="776420" y="161944"/>
                    </a:cubicBezTo>
                    <a:cubicBezTo>
                      <a:pt x="934897" y="161944"/>
                      <a:pt x="1085297" y="221866"/>
                      <a:pt x="1199978" y="330632"/>
                    </a:cubicBezTo>
                    <a:cubicBezTo>
                      <a:pt x="1318297" y="442874"/>
                      <a:pt x="1385429" y="594131"/>
                      <a:pt x="1389068" y="756628"/>
                    </a:cubicBezTo>
                    <a:cubicBezTo>
                      <a:pt x="1392716" y="919020"/>
                      <a:pt x="1332413" y="1073172"/>
                      <a:pt x="1219199" y="1190558"/>
                    </a:cubicBezTo>
                    <a:close/>
                  </a:path>
                </a:pathLst>
              </a:custGeom>
              <a:grpFill/>
              <a:ln w="6350" cap="flat">
                <a:solidFill>
                  <a:srgbClr val="F1F7FA"/>
                </a:solidFill>
                <a:prstDash val="solid"/>
                <a:miter/>
              </a:ln>
            </p:spPr>
            <p:txBody>
              <a:bodyPr rtlCol="0" anchor="ctr"/>
              <a:lstStyle/>
              <a:p>
                <a:endParaRPr lang="nl-NL"/>
              </a:p>
            </p:txBody>
          </p:sp>
          <p:sp>
            <p:nvSpPr>
              <p:cNvPr id="114" name="Freeform: Shape 79">
                <a:extLst>
                  <a:ext uri="{FF2B5EF4-FFF2-40B4-BE49-F238E27FC236}">
                    <a16:creationId xmlns:a16="http://schemas.microsoft.com/office/drawing/2014/main" id="{6FD21E1B-F69D-407E-8990-1D48753FA9A8}"/>
                  </a:ext>
                </a:extLst>
              </p:cNvPr>
              <p:cNvSpPr/>
              <p:nvPr/>
            </p:nvSpPr>
            <p:spPr>
              <a:xfrm>
                <a:off x="-2989181" y="2681702"/>
                <a:ext cx="1978229" cy="1962664"/>
              </a:xfrm>
              <a:custGeom>
                <a:avLst/>
                <a:gdLst>
                  <a:gd name="connsiteX0" fmla="*/ 1935258 w 1978226"/>
                  <a:gd name="connsiteY0" fmla="*/ 951062 h 1962664"/>
                  <a:gd name="connsiteX1" fmla="*/ 1792840 w 1978226"/>
                  <a:gd name="connsiteY1" fmla="*/ 783403 h 1962664"/>
                  <a:gd name="connsiteX2" fmla="*/ 1839684 w 1978226"/>
                  <a:gd name="connsiteY2" fmla="*/ 569071 h 1962664"/>
                  <a:gd name="connsiteX3" fmla="*/ 1839027 w 1978226"/>
                  <a:gd name="connsiteY3" fmla="*/ 477079 h 1962664"/>
                  <a:gd name="connsiteX4" fmla="*/ 1724841 w 1978226"/>
                  <a:gd name="connsiteY4" fmla="*/ 323917 h 1962664"/>
                  <a:gd name="connsiteX5" fmla="*/ 1654128 w 1978226"/>
                  <a:gd name="connsiteY5" fmla="*/ 294065 h 1962664"/>
                  <a:gd name="connsiteX6" fmla="*/ 1636487 w 1978226"/>
                  <a:gd name="connsiteY6" fmla="*/ 296123 h 1962664"/>
                  <a:gd name="connsiteX7" fmla="*/ 1542162 w 1978226"/>
                  <a:gd name="connsiteY7" fmla="*/ 306600 h 1962664"/>
                  <a:gd name="connsiteX8" fmla="*/ 1416403 w 1978226"/>
                  <a:gd name="connsiteY8" fmla="*/ 277454 h 1962664"/>
                  <a:gd name="connsiteX9" fmla="*/ 1296836 w 1978226"/>
                  <a:gd name="connsiteY9" fmla="*/ 93078 h 1962664"/>
                  <a:gd name="connsiteX10" fmla="*/ 1230780 w 1978226"/>
                  <a:gd name="connsiteY10" fmla="*/ 28604 h 1962664"/>
                  <a:gd name="connsiteX11" fmla="*/ 1040718 w 1978226"/>
                  <a:gd name="connsiteY11" fmla="*/ 162 h 1962664"/>
                  <a:gd name="connsiteX12" fmla="*/ 1036165 w 1978226"/>
                  <a:gd name="connsiteY12" fmla="*/ 0 h 1962664"/>
                  <a:gd name="connsiteX13" fmla="*/ 958498 w 1978226"/>
                  <a:gd name="connsiteY13" fmla="*/ 42548 h 1962664"/>
                  <a:gd name="connsiteX14" fmla="*/ 789591 w 1978226"/>
                  <a:gd name="connsiteY14" fmla="*/ 183880 h 1962664"/>
                  <a:gd name="connsiteX15" fmla="*/ 745576 w 1978226"/>
                  <a:gd name="connsiteY15" fmla="*/ 188928 h 1962664"/>
                  <a:gd name="connsiteX16" fmla="*/ 573526 w 1978226"/>
                  <a:gd name="connsiteY16" fmla="*/ 137427 h 1962664"/>
                  <a:gd name="connsiteX17" fmla="*/ 527825 w 1978226"/>
                  <a:gd name="connsiteY17" fmla="*/ 126082 h 1962664"/>
                  <a:gd name="connsiteX18" fmla="*/ 480876 w 1978226"/>
                  <a:gd name="connsiteY18" fmla="*/ 138074 h 1962664"/>
                  <a:gd name="connsiteX19" fmla="*/ 326295 w 1978226"/>
                  <a:gd name="connsiteY19" fmla="*/ 251508 h 1962664"/>
                  <a:gd name="connsiteX20" fmla="*/ 298282 w 1978226"/>
                  <a:gd name="connsiteY20" fmla="*/ 339109 h 1962664"/>
                  <a:gd name="connsiteX21" fmla="*/ 279556 w 1978226"/>
                  <a:gd name="connsiteY21" fmla="*/ 557403 h 1962664"/>
                  <a:gd name="connsiteX22" fmla="*/ 93723 w 1978226"/>
                  <a:gd name="connsiteY22" fmla="*/ 676104 h 1962664"/>
                  <a:gd name="connsiteX23" fmla="*/ 28810 w 1978226"/>
                  <a:gd name="connsiteY23" fmla="*/ 741674 h 1962664"/>
                  <a:gd name="connsiteX24" fmla="*/ 159 w 1978226"/>
                  <a:gd name="connsiteY24" fmla="*/ 930173 h 1962664"/>
                  <a:gd name="connsiteX25" fmla="*/ 42927 w 1978226"/>
                  <a:gd name="connsiteY25" fmla="*/ 1011803 h 1962664"/>
                  <a:gd name="connsiteX26" fmla="*/ 185173 w 1978226"/>
                  <a:gd name="connsiteY26" fmla="*/ 1179395 h 1962664"/>
                  <a:gd name="connsiteX27" fmla="*/ 138329 w 1978226"/>
                  <a:gd name="connsiteY27" fmla="*/ 1393555 h 1962664"/>
                  <a:gd name="connsiteX28" fmla="*/ 139034 w 1978226"/>
                  <a:gd name="connsiteY28" fmla="*/ 1485491 h 1962664"/>
                  <a:gd name="connsiteX29" fmla="*/ 253286 w 1978226"/>
                  <a:gd name="connsiteY29" fmla="*/ 1638757 h 1962664"/>
                  <a:gd name="connsiteX30" fmla="*/ 323952 w 1978226"/>
                  <a:gd name="connsiteY30" fmla="*/ 1668609 h 1962664"/>
                  <a:gd name="connsiteX31" fmla="*/ 341535 w 1978226"/>
                  <a:gd name="connsiteY31" fmla="*/ 1666599 h 1962664"/>
                  <a:gd name="connsiteX32" fmla="*/ 435861 w 1978226"/>
                  <a:gd name="connsiteY32" fmla="*/ 1656169 h 1962664"/>
                  <a:gd name="connsiteX33" fmla="*/ 561668 w 1978226"/>
                  <a:gd name="connsiteY33" fmla="*/ 1685201 h 1962664"/>
                  <a:gd name="connsiteX34" fmla="*/ 681235 w 1978226"/>
                  <a:gd name="connsiteY34" fmla="*/ 1869681 h 1962664"/>
                  <a:gd name="connsiteX35" fmla="*/ 747338 w 1978226"/>
                  <a:gd name="connsiteY35" fmla="*/ 1934109 h 1962664"/>
                  <a:gd name="connsiteX36" fmla="*/ 937248 w 1978226"/>
                  <a:gd name="connsiteY36" fmla="*/ 1962502 h 1962664"/>
                  <a:gd name="connsiteX37" fmla="*/ 941801 w 1978226"/>
                  <a:gd name="connsiteY37" fmla="*/ 1962664 h 1962664"/>
                  <a:gd name="connsiteX38" fmla="*/ 1019629 w 1978226"/>
                  <a:gd name="connsiteY38" fmla="*/ 1920011 h 1962664"/>
                  <a:gd name="connsiteX39" fmla="*/ 1188470 w 1978226"/>
                  <a:gd name="connsiteY39" fmla="*/ 1778889 h 1962664"/>
                  <a:gd name="connsiteX40" fmla="*/ 1232437 w 1978226"/>
                  <a:gd name="connsiteY40" fmla="*/ 1773784 h 1962664"/>
                  <a:gd name="connsiteX41" fmla="*/ 1404487 w 1978226"/>
                  <a:gd name="connsiteY41" fmla="*/ 1825400 h 1962664"/>
                  <a:gd name="connsiteX42" fmla="*/ 1450131 w 1978226"/>
                  <a:gd name="connsiteY42" fmla="*/ 1836696 h 1962664"/>
                  <a:gd name="connsiteX43" fmla="*/ 1497184 w 1978226"/>
                  <a:gd name="connsiteY43" fmla="*/ 1824647 h 1962664"/>
                  <a:gd name="connsiteX44" fmla="*/ 1651651 w 1978226"/>
                  <a:gd name="connsiteY44" fmla="*/ 1711490 h 1962664"/>
                  <a:gd name="connsiteX45" fmla="*/ 1679712 w 1978226"/>
                  <a:gd name="connsiteY45" fmla="*/ 1623898 h 1962664"/>
                  <a:gd name="connsiteX46" fmla="*/ 1698438 w 1978226"/>
                  <a:gd name="connsiteY46" fmla="*/ 1405280 h 1962664"/>
                  <a:gd name="connsiteX47" fmla="*/ 1884499 w 1978226"/>
                  <a:gd name="connsiteY47" fmla="*/ 1286628 h 1962664"/>
                  <a:gd name="connsiteX48" fmla="*/ 1949355 w 1978226"/>
                  <a:gd name="connsiteY48" fmla="*/ 1221124 h 1962664"/>
                  <a:gd name="connsiteX49" fmla="*/ 1978063 w 1978226"/>
                  <a:gd name="connsiteY49" fmla="*/ 1032624 h 1962664"/>
                  <a:gd name="connsiteX50" fmla="*/ 1935258 w 1978226"/>
                  <a:gd name="connsiteY50" fmla="*/ 951062 h 1962664"/>
                  <a:gd name="connsiteX51" fmla="*/ 1795936 w 1978226"/>
                  <a:gd name="connsiteY51" fmla="*/ 1144496 h 1962664"/>
                  <a:gd name="connsiteX52" fmla="*/ 1558545 w 1978226"/>
                  <a:gd name="connsiteY52" fmla="*/ 1321927 h 1962664"/>
                  <a:gd name="connsiteX53" fmla="*/ 1511701 w 1978226"/>
                  <a:gd name="connsiteY53" fmla="*/ 1612783 h 1962664"/>
                  <a:gd name="connsiteX54" fmla="*/ 1443368 w 1978226"/>
                  <a:gd name="connsiteY54" fmla="*/ 1662884 h 1962664"/>
                  <a:gd name="connsiteX55" fmla="*/ 1232513 w 1978226"/>
                  <a:gd name="connsiteY55" fmla="*/ 1611916 h 1962664"/>
                  <a:gd name="connsiteX56" fmla="*/ 1149198 w 1978226"/>
                  <a:gd name="connsiteY56" fmla="*/ 1621793 h 1962664"/>
                  <a:gd name="connsiteX57" fmla="*/ 908596 w 1978226"/>
                  <a:gd name="connsiteY57" fmla="*/ 1794500 h 1962664"/>
                  <a:gd name="connsiteX58" fmla="*/ 824634 w 1978226"/>
                  <a:gd name="connsiteY58" fmla="*/ 1781956 h 1962664"/>
                  <a:gd name="connsiteX59" fmla="*/ 645907 w 1978226"/>
                  <a:gd name="connsiteY59" fmla="*/ 1546460 h 1962664"/>
                  <a:gd name="connsiteX60" fmla="*/ 435918 w 1978226"/>
                  <a:gd name="connsiteY60" fmla="*/ 1494301 h 1962664"/>
                  <a:gd name="connsiteX61" fmla="*/ 352984 w 1978226"/>
                  <a:gd name="connsiteY61" fmla="*/ 1500102 h 1962664"/>
                  <a:gd name="connsiteX62" fmla="*/ 302244 w 1978226"/>
                  <a:gd name="connsiteY62" fmla="*/ 1432208 h 1962664"/>
                  <a:gd name="connsiteX63" fmla="*/ 343716 w 1978226"/>
                  <a:gd name="connsiteY63" fmla="*/ 1140543 h 1962664"/>
                  <a:gd name="connsiteX64" fmla="*/ 169657 w 1978226"/>
                  <a:gd name="connsiteY64" fmla="*/ 901732 h 1962664"/>
                  <a:gd name="connsiteX65" fmla="*/ 182306 w 1978226"/>
                  <a:gd name="connsiteY65" fmla="*/ 818369 h 1962664"/>
                  <a:gd name="connsiteX66" fmla="*/ 419488 w 1978226"/>
                  <a:gd name="connsiteY66" fmla="*/ 641109 h 1962664"/>
                  <a:gd name="connsiteX67" fmla="*/ 466436 w 1978226"/>
                  <a:gd name="connsiteY67" fmla="*/ 350310 h 1962664"/>
                  <a:gd name="connsiteX68" fmla="*/ 534712 w 1978226"/>
                  <a:gd name="connsiteY68" fmla="*/ 300104 h 1962664"/>
                  <a:gd name="connsiteX69" fmla="*/ 745567 w 1978226"/>
                  <a:gd name="connsiteY69" fmla="*/ 351072 h 1962664"/>
                  <a:gd name="connsiteX70" fmla="*/ 828986 w 1978226"/>
                  <a:gd name="connsiteY70" fmla="*/ 341147 h 1962664"/>
                  <a:gd name="connsiteX71" fmla="*/ 1069531 w 1978226"/>
                  <a:gd name="connsiteY71" fmla="*/ 168335 h 1962664"/>
                  <a:gd name="connsiteX72" fmla="*/ 1153379 w 1978226"/>
                  <a:gd name="connsiteY72" fmla="*/ 180880 h 1962664"/>
                  <a:gd name="connsiteX73" fmla="*/ 1331945 w 1978226"/>
                  <a:gd name="connsiteY73" fmla="*/ 416157 h 1962664"/>
                  <a:gd name="connsiteX74" fmla="*/ 1542152 w 1978226"/>
                  <a:gd name="connsiteY74" fmla="*/ 468649 h 1962664"/>
                  <a:gd name="connsiteX75" fmla="*/ 1625191 w 1978226"/>
                  <a:gd name="connsiteY75" fmla="*/ 462791 h 1962664"/>
                  <a:gd name="connsiteX76" fmla="*/ 1675826 w 1978226"/>
                  <a:gd name="connsiteY76" fmla="*/ 530581 h 1962664"/>
                  <a:gd name="connsiteX77" fmla="*/ 1634306 w 1978226"/>
                  <a:gd name="connsiteY77" fmla="*/ 822417 h 1962664"/>
                  <a:gd name="connsiteX78" fmla="*/ 1808585 w 1978226"/>
                  <a:gd name="connsiteY78" fmla="*/ 1061333 h 1962664"/>
                  <a:gd name="connsiteX79" fmla="*/ 1795936 w 1978226"/>
                  <a:gd name="connsiteY79" fmla="*/ 1144496 h 1962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978226" h="1962664">
                    <a:moveTo>
                      <a:pt x="1935258" y="951062"/>
                    </a:moveTo>
                    <a:cubicBezTo>
                      <a:pt x="1935258" y="951062"/>
                      <a:pt x="1817101" y="880777"/>
                      <a:pt x="1792840" y="783403"/>
                    </a:cubicBezTo>
                    <a:cubicBezTo>
                      <a:pt x="1768418" y="685971"/>
                      <a:pt x="1839684" y="569071"/>
                      <a:pt x="1839684" y="569071"/>
                    </a:cubicBezTo>
                    <a:cubicBezTo>
                      <a:pt x="1855153" y="543668"/>
                      <a:pt x="1854877" y="502320"/>
                      <a:pt x="1839027" y="477079"/>
                    </a:cubicBezTo>
                    <a:lnTo>
                      <a:pt x="1724841" y="323917"/>
                    </a:lnTo>
                    <a:cubicBezTo>
                      <a:pt x="1709049" y="305733"/>
                      <a:pt x="1680064" y="294065"/>
                      <a:pt x="1654128" y="294065"/>
                    </a:cubicBezTo>
                    <a:cubicBezTo>
                      <a:pt x="1647994" y="294065"/>
                      <a:pt x="1642021" y="294770"/>
                      <a:pt x="1636487" y="296123"/>
                    </a:cubicBezTo>
                    <a:cubicBezTo>
                      <a:pt x="1636487" y="296123"/>
                      <a:pt x="1594368" y="306600"/>
                      <a:pt x="1542162" y="306600"/>
                    </a:cubicBezTo>
                    <a:cubicBezTo>
                      <a:pt x="1501347" y="306600"/>
                      <a:pt x="1454351" y="300142"/>
                      <a:pt x="1416403" y="277454"/>
                    </a:cubicBezTo>
                    <a:cubicBezTo>
                      <a:pt x="1329563" y="225619"/>
                      <a:pt x="1296836" y="93078"/>
                      <a:pt x="1296836" y="93078"/>
                    </a:cubicBezTo>
                    <a:cubicBezTo>
                      <a:pt x="1289663" y="64151"/>
                      <a:pt x="1259936" y="35214"/>
                      <a:pt x="1230780" y="28604"/>
                    </a:cubicBezTo>
                    <a:lnTo>
                      <a:pt x="1040718" y="162"/>
                    </a:lnTo>
                    <a:lnTo>
                      <a:pt x="1036165" y="0"/>
                    </a:lnTo>
                    <a:cubicBezTo>
                      <a:pt x="1007237" y="0"/>
                      <a:pt x="973100" y="18402"/>
                      <a:pt x="958498" y="42548"/>
                    </a:cubicBezTo>
                    <a:cubicBezTo>
                      <a:pt x="958498" y="42548"/>
                      <a:pt x="887727" y="159620"/>
                      <a:pt x="789591" y="183880"/>
                    </a:cubicBezTo>
                    <a:cubicBezTo>
                      <a:pt x="775161" y="187357"/>
                      <a:pt x="760397" y="188928"/>
                      <a:pt x="745576" y="188928"/>
                    </a:cubicBezTo>
                    <a:cubicBezTo>
                      <a:pt x="659384" y="188928"/>
                      <a:pt x="573526" y="137427"/>
                      <a:pt x="573526" y="137427"/>
                    </a:cubicBezTo>
                    <a:cubicBezTo>
                      <a:pt x="560934" y="129883"/>
                      <a:pt x="544389" y="126082"/>
                      <a:pt x="527825" y="126082"/>
                    </a:cubicBezTo>
                    <a:cubicBezTo>
                      <a:pt x="510785" y="126082"/>
                      <a:pt x="493678" y="130102"/>
                      <a:pt x="480876" y="138074"/>
                    </a:cubicBezTo>
                    <a:lnTo>
                      <a:pt x="326295" y="251508"/>
                    </a:lnTo>
                    <a:cubicBezTo>
                      <a:pt x="303607" y="270824"/>
                      <a:pt x="291072" y="310344"/>
                      <a:pt x="298282" y="339109"/>
                    </a:cubicBezTo>
                    <a:cubicBezTo>
                      <a:pt x="298282" y="339109"/>
                      <a:pt x="331772" y="471430"/>
                      <a:pt x="279556" y="557403"/>
                    </a:cubicBezTo>
                    <a:cubicBezTo>
                      <a:pt x="227235" y="643376"/>
                      <a:pt x="93723" y="676104"/>
                      <a:pt x="93723" y="676104"/>
                    </a:cubicBezTo>
                    <a:cubicBezTo>
                      <a:pt x="64634" y="683209"/>
                      <a:pt x="35487" y="712689"/>
                      <a:pt x="28810" y="741674"/>
                    </a:cubicBezTo>
                    <a:lnTo>
                      <a:pt x="159" y="930173"/>
                    </a:lnTo>
                    <a:cubicBezTo>
                      <a:pt x="-1955" y="959748"/>
                      <a:pt x="17257" y="996553"/>
                      <a:pt x="42927" y="1011803"/>
                    </a:cubicBezTo>
                    <a:cubicBezTo>
                      <a:pt x="42927" y="1011803"/>
                      <a:pt x="160922" y="1082031"/>
                      <a:pt x="185173" y="1179395"/>
                    </a:cubicBezTo>
                    <a:cubicBezTo>
                      <a:pt x="209652" y="1276760"/>
                      <a:pt x="138329" y="1393555"/>
                      <a:pt x="138329" y="1393555"/>
                    </a:cubicBezTo>
                    <a:cubicBezTo>
                      <a:pt x="122860" y="1419006"/>
                      <a:pt x="123184" y="1460373"/>
                      <a:pt x="139034" y="1485491"/>
                    </a:cubicBezTo>
                    <a:lnTo>
                      <a:pt x="253286" y="1638757"/>
                    </a:lnTo>
                    <a:cubicBezTo>
                      <a:pt x="269031" y="1656941"/>
                      <a:pt x="298063" y="1668609"/>
                      <a:pt x="323952" y="1668609"/>
                    </a:cubicBezTo>
                    <a:cubicBezTo>
                      <a:pt x="330086" y="1668609"/>
                      <a:pt x="336058" y="1667951"/>
                      <a:pt x="341535" y="1666599"/>
                    </a:cubicBezTo>
                    <a:cubicBezTo>
                      <a:pt x="341535" y="1666599"/>
                      <a:pt x="383598" y="1656169"/>
                      <a:pt x="435861" y="1656169"/>
                    </a:cubicBezTo>
                    <a:cubicBezTo>
                      <a:pt x="476676" y="1656169"/>
                      <a:pt x="523729" y="1662522"/>
                      <a:pt x="561668" y="1685201"/>
                    </a:cubicBezTo>
                    <a:cubicBezTo>
                      <a:pt x="648345" y="1737036"/>
                      <a:pt x="681235" y="1869681"/>
                      <a:pt x="681235" y="1869681"/>
                    </a:cubicBezTo>
                    <a:cubicBezTo>
                      <a:pt x="688407" y="1898504"/>
                      <a:pt x="718135" y="1927489"/>
                      <a:pt x="747338" y="1934109"/>
                    </a:cubicBezTo>
                    <a:lnTo>
                      <a:pt x="937248" y="1962502"/>
                    </a:lnTo>
                    <a:lnTo>
                      <a:pt x="941801" y="1962664"/>
                    </a:lnTo>
                    <a:cubicBezTo>
                      <a:pt x="970728" y="1962664"/>
                      <a:pt x="1004866" y="1944214"/>
                      <a:pt x="1019629" y="1920011"/>
                    </a:cubicBezTo>
                    <a:cubicBezTo>
                      <a:pt x="1019629" y="1920011"/>
                      <a:pt x="1090400" y="1803159"/>
                      <a:pt x="1188470" y="1778889"/>
                    </a:cubicBezTo>
                    <a:cubicBezTo>
                      <a:pt x="1202900" y="1775355"/>
                      <a:pt x="1217616" y="1773784"/>
                      <a:pt x="1232437" y="1773784"/>
                    </a:cubicBezTo>
                    <a:cubicBezTo>
                      <a:pt x="1318676" y="1773784"/>
                      <a:pt x="1404487" y="1825400"/>
                      <a:pt x="1404487" y="1825400"/>
                    </a:cubicBezTo>
                    <a:cubicBezTo>
                      <a:pt x="1417032" y="1832943"/>
                      <a:pt x="1433577" y="1836696"/>
                      <a:pt x="1450131" y="1836696"/>
                    </a:cubicBezTo>
                    <a:cubicBezTo>
                      <a:pt x="1467171" y="1836696"/>
                      <a:pt x="1484326" y="1832734"/>
                      <a:pt x="1497184" y="1824647"/>
                    </a:cubicBezTo>
                    <a:lnTo>
                      <a:pt x="1651651" y="1711490"/>
                    </a:lnTo>
                    <a:cubicBezTo>
                      <a:pt x="1674340" y="1692059"/>
                      <a:pt x="1686922" y="1652654"/>
                      <a:pt x="1679712" y="1623898"/>
                    </a:cubicBezTo>
                    <a:cubicBezTo>
                      <a:pt x="1679712" y="1623898"/>
                      <a:pt x="1646384" y="1491301"/>
                      <a:pt x="1698438" y="1405280"/>
                    </a:cubicBezTo>
                    <a:cubicBezTo>
                      <a:pt x="1750702" y="1319251"/>
                      <a:pt x="1884499" y="1286628"/>
                      <a:pt x="1884499" y="1286628"/>
                    </a:cubicBezTo>
                    <a:cubicBezTo>
                      <a:pt x="1913484" y="1279522"/>
                      <a:pt x="1942688" y="1250042"/>
                      <a:pt x="1949355" y="1221124"/>
                    </a:cubicBezTo>
                    <a:lnTo>
                      <a:pt x="1978063" y="1032624"/>
                    </a:lnTo>
                    <a:cubicBezTo>
                      <a:pt x="1980207" y="1003116"/>
                      <a:pt x="1960928" y="966426"/>
                      <a:pt x="1935258" y="951062"/>
                    </a:cubicBezTo>
                    <a:close/>
                    <a:moveTo>
                      <a:pt x="1795936" y="1144496"/>
                    </a:moveTo>
                    <a:cubicBezTo>
                      <a:pt x="1729718" y="1168108"/>
                      <a:pt x="1620200" y="1220372"/>
                      <a:pt x="1558545" y="1321927"/>
                    </a:cubicBezTo>
                    <a:cubicBezTo>
                      <a:pt x="1497165" y="1423254"/>
                      <a:pt x="1501823" y="1543850"/>
                      <a:pt x="1511701" y="1612783"/>
                    </a:cubicBezTo>
                    <a:lnTo>
                      <a:pt x="1443368" y="1662884"/>
                    </a:lnTo>
                    <a:cubicBezTo>
                      <a:pt x="1395391" y="1640472"/>
                      <a:pt x="1317400" y="1611916"/>
                      <a:pt x="1232513" y="1611916"/>
                    </a:cubicBezTo>
                    <a:cubicBezTo>
                      <a:pt x="1203633" y="1611916"/>
                      <a:pt x="1175525" y="1615278"/>
                      <a:pt x="1149198" y="1621793"/>
                    </a:cubicBezTo>
                    <a:cubicBezTo>
                      <a:pt x="1033374" y="1650340"/>
                      <a:pt x="950716" y="1738922"/>
                      <a:pt x="908596" y="1794500"/>
                    </a:cubicBezTo>
                    <a:lnTo>
                      <a:pt x="824634" y="1781956"/>
                    </a:lnTo>
                    <a:cubicBezTo>
                      <a:pt x="800859" y="1716338"/>
                      <a:pt x="748043" y="1607677"/>
                      <a:pt x="645907" y="1546460"/>
                    </a:cubicBezTo>
                    <a:cubicBezTo>
                      <a:pt x="587890" y="1511827"/>
                      <a:pt x="517224" y="1494301"/>
                      <a:pt x="435918" y="1494301"/>
                    </a:cubicBezTo>
                    <a:cubicBezTo>
                      <a:pt x="404334" y="1494301"/>
                      <a:pt x="375673" y="1496959"/>
                      <a:pt x="352984" y="1500102"/>
                    </a:cubicBezTo>
                    <a:lnTo>
                      <a:pt x="302244" y="1432208"/>
                    </a:lnTo>
                    <a:cubicBezTo>
                      <a:pt x="332315" y="1369085"/>
                      <a:pt x="372529" y="1255157"/>
                      <a:pt x="343716" y="1140543"/>
                    </a:cubicBezTo>
                    <a:cubicBezTo>
                      <a:pt x="315113" y="1025595"/>
                      <a:pt x="225826" y="943528"/>
                      <a:pt x="169657" y="901732"/>
                    </a:cubicBezTo>
                    <a:lnTo>
                      <a:pt x="182306" y="818369"/>
                    </a:lnTo>
                    <a:cubicBezTo>
                      <a:pt x="248409" y="794709"/>
                      <a:pt x="357832" y="742493"/>
                      <a:pt x="419488" y="641109"/>
                    </a:cubicBezTo>
                    <a:cubicBezTo>
                      <a:pt x="480981" y="539782"/>
                      <a:pt x="476361" y="419291"/>
                      <a:pt x="466436" y="350310"/>
                    </a:cubicBezTo>
                    <a:lnTo>
                      <a:pt x="534712" y="300104"/>
                    </a:lnTo>
                    <a:cubicBezTo>
                      <a:pt x="582746" y="322469"/>
                      <a:pt x="660680" y="351072"/>
                      <a:pt x="745567" y="351072"/>
                    </a:cubicBezTo>
                    <a:cubicBezTo>
                      <a:pt x="774389" y="351072"/>
                      <a:pt x="802440" y="347710"/>
                      <a:pt x="828986" y="341147"/>
                    </a:cubicBezTo>
                    <a:cubicBezTo>
                      <a:pt x="944639" y="312601"/>
                      <a:pt x="1027192" y="224123"/>
                      <a:pt x="1069531" y="168335"/>
                    </a:cubicBezTo>
                    <a:lnTo>
                      <a:pt x="1153379" y="180880"/>
                    </a:lnTo>
                    <a:cubicBezTo>
                      <a:pt x="1177154" y="246555"/>
                      <a:pt x="1229846" y="355159"/>
                      <a:pt x="1331945" y="416157"/>
                    </a:cubicBezTo>
                    <a:cubicBezTo>
                      <a:pt x="1390066" y="450999"/>
                      <a:pt x="1460799" y="468649"/>
                      <a:pt x="1542152" y="468649"/>
                    </a:cubicBezTo>
                    <a:cubicBezTo>
                      <a:pt x="1573804" y="468649"/>
                      <a:pt x="1602455" y="465877"/>
                      <a:pt x="1625191" y="462791"/>
                    </a:cubicBezTo>
                    <a:lnTo>
                      <a:pt x="1675826" y="530581"/>
                    </a:lnTo>
                    <a:cubicBezTo>
                      <a:pt x="1645870" y="593703"/>
                      <a:pt x="1605598" y="707679"/>
                      <a:pt x="1634306" y="822417"/>
                    </a:cubicBezTo>
                    <a:cubicBezTo>
                      <a:pt x="1662958" y="937374"/>
                      <a:pt x="1752407" y="1019489"/>
                      <a:pt x="1808585" y="1061333"/>
                    </a:cubicBezTo>
                    <a:lnTo>
                      <a:pt x="1795936" y="1144496"/>
                    </a:lnTo>
                    <a:close/>
                  </a:path>
                </a:pathLst>
              </a:custGeom>
              <a:grpFill/>
              <a:ln w="6350" cap="flat">
                <a:solidFill>
                  <a:srgbClr val="F1F7FA"/>
                </a:solidFill>
                <a:prstDash val="solid"/>
                <a:miter/>
              </a:ln>
            </p:spPr>
            <p:txBody>
              <a:bodyPr rtlCol="0" anchor="ctr"/>
              <a:lstStyle/>
              <a:p>
                <a:endParaRPr lang="nl-NL"/>
              </a:p>
            </p:txBody>
          </p:sp>
          <p:sp>
            <p:nvSpPr>
              <p:cNvPr id="115" name="Freeform: Shape 80">
                <a:extLst>
                  <a:ext uri="{FF2B5EF4-FFF2-40B4-BE49-F238E27FC236}">
                    <a16:creationId xmlns:a16="http://schemas.microsoft.com/office/drawing/2014/main" id="{F55F912D-5ECA-488F-B667-C53C68DC0C47}"/>
                  </a:ext>
                </a:extLst>
              </p:cNvPr>
              <p:cNvSpPr/>
              <p:nvPr/>
            </p:nvSpPr>
            <p:spPr>
              <a:xfrm>
                <a:off x="-2386609" y="3279484"/>
                <a:ext cx="773153" cy="767181"/>
              </a:xfrm>
              <a:custGeom>
                <a:avLst/>
                <a:gdLst>
                  <a:gd name="connsiteX0" fmla="*/ 585987 w 773156"/>
                  <a:gd name="connsiteY0" fmla="*/ 54931 h 767181"/>
                  <a:gd name="connsiteX1" fmla="*/ 387019 w 773156"/>
                  <a:gd name="connsiteY1" fmla="*/ 0 h 767181"/>
                  <a:gd name="connsiteX2" fmla="*/ 55349 w 773156"/>
                  <a:gd name="connsiteY2" fmla="*/ 185785 h 767181"/>
                  <a:gd name="connsiteX3" fmla="*/ 187232 w 773156"/>
                  <a:gd name="connsiteY3" fmla="*/ 712089 h 767181"/>
                  <a:gd name="connsiteX4" fmla="*/ 386200 w 773156"/>
                  <a:gd name="connsiteY4" fmla="*/ 767182 h 767181"/>
                  <a:gd name="connsiteX5" fmla="*/ 717765 w 773156"/>
                  <a:gd name="connsiteY5" fmla="*/ 581396 h 767181"/>
                  <a:gd name="connsiteX6" fmla="*/ 585987 w 773156"/>
                  <a:gd name="connsiteY6" fmla="*/ 54931 h 767181"/>
                  <a:gd name="connsiteX7" fmla="*/ 577948 w 773156"/>
                  <a:gd name="connsiteY7" fmla="*/ 497815 h 767181"/>
                  <a:gd name="connsiteX8" fmla="*/ 386190 w 773156"/>
                  <a:gd name="connsiteY8" fmla="*/ 605228 h 767181"/>
                  <a:gd name="connsiteX9" fmla="*/ 271405 w 773156"/>
                  <a:gd name="connsiteY9" fmla="*/ 573424 h 767181"/>
                  <a:gd name="connsiteX10" fmla="*/ 195252 w 773156"/>
                  <a:gd name="connsiteY10" fmla="*/ 269319 h 767181"/>
                  <a:gd name="connsiteX11" fmla="*/ 387057 w 773156"/>
                  <a:gd name="connsiteY11" fmla="*/ 161963 h 767181"/>
                  <a:gd name="connsiteX12" fmla="*/ 501633 w 773156"/>
                  <a:gd name="connsiteY12" fmla="*/ 193615 h 767181"/>
                  <a:gd name="connsiteX13" fmla="*/ 577948 w 773156"/>
                  <a:gd name="connsiteY13" fmla="*/ 497815 h 767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73156" h="767181">
                    <a:moveTo>
                      <a:pt x="585987" y="54931"/>
                    </a:moveTo>
                    <a:cubicBezTo>
                      <a:pt x="523674" y="17697"/>
                      <a:pt x="454913" y="0"/>
                      <a:pt x="387019" y="0"/>
                    </a:cubicBezTo>
                    <a:cubicBezTo>
                      <a:pt x="255945" y="0"/>
                      <a:pt x="128072" y="66161"/>
                      <a:pt x="55349" y="185785"/>
                    </a:cubicBezTo>
                    <a:cubicBezTo>
                      <a:pt x="-54608" y="367170"/>
                      <a:pt x="4333" y="602828"/>
                      <a:pt x="187232" y="712089"/>
                    </a:cubicBezTo>
                    <a:cubicBezTo>
                      <a:pt x="249545" y="749427"/>
                      <a:pt x="318306" y="767182"/>
                      <a:pt x="386200" y="767182"/>
                    </a:cubicBezTo>
                    <a:cubicBezTo>
                      <a:pt x="517216" y="767182"/>
                      <a:pt x="645147" y="700964"/>
                      <a:pt x="717765" y="581396"/>
                    </a:cubicBezTo>
                    <a:cubicBezTo>
                      <a:pt x="827779" y="400126"/>
                      <a:pt x="768838" y="164411"/>
                      <a:pt x="585987" y="54931"/>
                    </a:cubicBezTo>
                    <a:close/>
                    <a:moveTo>
                      <a:pt x="577948" y="497815"/>
                    </a:moveTo>
                    <a:cubicBezTo>
                      <a:pt x="537028" y="565061"/>
                      <a:pt x="465381" y="605228"/>
                      <a:pt x="386190" y="605228"/>
                    </a:cubicBezTo>
                    <a:cubicBezTo>
                      <a:pt x="345919" y="605228"/>
                      <a:pt x="306237" y="594208"/>
                      <a:pt x="271405" y="573424"/>
                    </a:cubicBezTo>
                    <a:cubicBezTo>
                      <a:pt x="166058" y="510359"/>
                      <a:pt x="131806" y="373904"/>
                      <a:pt x="195252" y="269319"/>
                    </a:cubicBezTo>
                    <a:cubicBezTo>
                      <a:pt x="236124" y="202187"/>
                      <a:pt x="307771" y="161963"/>
                      <a:pt x="387057" y="161963"/>
                    </a:cubicBezTo>
                    <a:cubicBezTo>
                      <a:pt x="427329" y="161963"/>
                      <a:pt x="467115" y="172926"/>
                      <a:pt x="501633" y="193615"/>
                    </a:cubicBezTo>
                    <a:cubicBezTo>
                      <a:pt x="607151" y="256832"/>
                      <a:pt x="641336" y="393278"/>
                      <a:pt x="577948" y="497815"/>
                    </a:cubicBezTo>
                    <a:close/>
                  </a:path>
                </a:pathLst>
              </a:custGeom>
              <a:grpFill/>
              <a:ln w="6350" cap="flat">
                <a:solidFill>
                  <a:srgbClr val="F1F7FA"/>
                </a:solidFill>
                <a:prstDash val="solid"/>
                <a:miter/>
              </a:ln>
            </p:spPr>
            <p:txBody>
              <a:bodyPr rtlCol="0" anchor="ctr"/>
              <a:lstStyle/>
              <a:p>
                <a:endParaRPr lang="nl-NL"/>
              </a:p>
            </p:txBody>
          </p:sp>
        </p:grpSp>
      </p:grpSp>
      <p:grpSp>
        <p:nvGrpSpPr>
          <p:cNvPr id="6" name="Groep 5">
            <a:extLst>
              <a:ext uri="{FF2B5EF4-FFF2-40B4-BE49-F238E27FC236}">
                <a16:creationId xmlns:a16="http://schemas.microsoft.com/office/drawing/2014/main" id="{5070BA7F-EC9D-4A5A-893A-592457665417}"/>
              </a:ext>
            </a:extLst>
          </p:cNvPr>
          <p:cNvGrpSpPr/>
          <p:nvPr/>
        </p:nvGrpSpPr>
        <p:grpSpPr>
          <a:xfrm>
            <a:off x="2725608" y="2134791"/>
            <a:ext cx="2126397" cy="2959722"/>
            <a:chOff x="9561179" y="2134791"/>
            <a:chExt cx="2126397" cy="4504794"/>
          </a:xfrm>
        </p:grpSpPr>
        <p:sp>
          <p:nvSpPr>
            <p:cNvPr id="119" name="Rechthoek 33">
              <a:extLst>
                <a:ext uri="{FF2B5EF4-FFF2-40B4-BE49-F238E27FC236}">
                  <a16:creationId xmlns:a16="http://schemas.microsoft.com/office/drawing/2014/main" id="{6492F37B-AD21-46F6-829D-C11620D24507}"/>
                </a:ext>
              </a:extLst>
            </p:cNvPr>
            <p:cNvSpPr/>
            <p:nvPr/>
          </p:nvSpPr>
          <p:spPr>
            <a:xfrm>
              <a:off x="9562290" y="2971104"/>
              <a:ext cx="2022033" cy="366848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44000" rtlCol="0" anchor="ctr"/>
            <a:lstStyle/>
            <a:p>
              <a:pPr algn="ctr"/>
              <a:endParaRPr lang="nl-NL" b="1">
                <a:solidFill>
                  <a:schemeClr val="tx2"/>
                </a:solidFill>
              </a:endParaRPr>
            </a:p>
          </p:txBody>
        </p:sp>
        <p:sp>
          <p:nvSpPr>
            <p:cNvPr id="123" name="Ovaal 9">
              <a:extLst>
                <a:ext uri="{FF2B5EF4-FFF2-40B4-BE49-F238E27FC236}">
                  <a16:creationId xmlns:a16="http://schemas.microsoft.com/office/drawing/2014/main" id="{6020E143-C245-4908-B57B-014368104DE8}"/>
                </a:ext>
              </a:extLst>
            </p:cNvPr>
            <p:cNvSpPr/>
            <p:nvPr/>
          </p:nvSpPr>
          <p:spPr>
            <a:xfrm>
              <a:off x="10000993" y="2134791"/>
              <a:ext cx="1144625" cy="11446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3" name="Rechthoek 33">
              <a:extLst>
                <a:ext uri="{FF2B5EF4-FFF2-40B4-BE49-F238E27FC236}">
                  <a16:creationId xmlns:a16="http://schemas.microsoft.com/office/drawing/2014/main" id="{C6145FA0-910A-427E-A7EF-53EC31664BBF}"/>
                </a:ext>
              </a:extLst>
            </p:cNvPr>
            <p:cNvSpPr/>
            <p:nvPr/>
          </p:nvSpPr>
          <p:spPr>
            <a:xfrm>
              <a:off x="9562290" y="3765448"/>
              <a:ext cx="2022033" cy="898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nl-NL" sz="1400" b="1" dirty="0">
                  <a:solidFill>
                    <a:schemeClr val="tx2"/>
                  </a:solidFill>
                </a:rPr>
                <a:t>Thema: </a:t>
              </a:r>
              <a:r>
                <a:rPr lang="nl-NL" sz="1400" b="1" dirty="0" err="1">
                  <a:solidFill>
                    <a:schemeClr val="tx2"/>
                  </a:solidFill>
                </a:rPr>
                <a:t>Domeinoverstijgende</a:t>
              </a:r>
              <a:r>
                <a:rPr lang="nl-NL" sz="1400" b="1" dirty="0">
                  <a:solidFill>
                    <a:schemeClr val="tx2"/>
                  </a:solidFill>
                </a:rPr>
                <a:t>  regionale samenwerking / transformatie in de zorg &amp; welzijn.</a:t>
              </a:r>
            </a:p>
          </p:txBody>
        </p:sp>
        <p:sp>
          <p:nvSpPr>
            <p:cNvPr id="135" name="Rechthoek 33">
              <a:extLst>
                <a:ext uri="{FF2B5EF4-FFF2-40B4-BE49-F238E27FC236}">
                  <a16:creationId xmlns:a16="http://schemas.microsoft.com/office/drawing/2014/main" id="{658C0EB5-56FE-4C38-A26D-73F2D9B67E6D}"/>
                </a:ext>
              </a:extLst>
            </p:cNvPr>
            <p:cNvSpPr/>
            <p:nvPr/>
          </p:nvSpPr>
          <p:spPr>
            <a:xfrm>
              <a:off x="9561179" y="4247153"/>
              <a:ext cx="2126397" cy="22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endParaRPr lang="nl-NL" sz="1200">
                <a:solidFill>
                  <a:srgbClr val="002857"/>
                </a:solidFill>
              </a:endParaRPr>
            </a:p>
          </p:txBody>
        </p:sp>
        <p:grpSp>
          <p:nvGrpSpPr>
            <p:cNvPr id="62" name="Group 86">
              <a:extLst>
                <a:ext uri="{FF2B5EF4-FFF2-40B4-BE49-F238E27FC236}">
                  <a16:creationId xmlns:a16="http://schemas.microsoft.com/office/drawing/2014/main" id="{7FF64285-8119-4288-90E0-EFC936D81963}"/>
                </a:ext>
              </a:extLst>
            </p:cNvPr>
            <p:cNvGrpSpPr/>
            <p:nvPr/>
          </p:nvGrpSpPr>
          <p:grpSpPr>
            <a:xfrm>
              <a:off x="10331029" y="2563536"/>
              <a:ext cx="566223" cy="611352"/>
              <a:chOff x="3978751" y="7234834"/>
              <a:chExt cx="4234520" cy="4572019"/>
            </a:xfrm>
            <a:solidFill>
              <a:schemeClr val="tx2"/>
            </a:solidFill>
          </p:grpSpPr>
          <p:sp>
            <p:nvSpPr>
              <p:cNvPr id="110" name="Freeform: Shape 84">
                <a:extLst>
                  <a:ext uri="{FF2B5EF4-FFF2-40B4-BE49-F238E27FC236}">
                    <a16:creationId xmlns:a16="http://schemas.microsoft.com/office/drawing/2014/main" id="{7053BFB9-CEA7-4AC3-A22F-68409127B3DC}"/>
                  </a:ext>
                </a:extLst>
              </p:cNvPr>
              <p:cNvSpPr/>
              <p:nvPr/>
            </p:nvSpPr>
            <p:spPr>
              <a:xfrm>
                <a:off x="3978751" y="7234834"/>
                <a:ext cx="4234520" cy="4572019"/>
              </a:xfrm>
              <a:custGeom>
                <a:avLst/>
                <a:gdLst>
                  <a:gd name="connsiteX0" fmla="*/ 4036184 w 4234521"/>
                  <a:gd name="connsiteY0" fmla="*/ 2287239 h 4572019"/>
                  <a:gd name="connsiteX1" fmla="*/ 4117794 w 4234521"/>
                  <a:gd name="connsiteY1" fmla="*/ 1147592 h 4572019"/>
                  <a:gd name="connsiteX2" fmla="*/ 3094504 w 4234521"/>
                  <a:gd name="connsiteY2" fmla="*/ 648634 h 4572019"/>
                  <a:gd name="connsiteX3" fmla="*/ 2985234 w 4234521"/>
                  <a:gd name="connsiteY3" fmla="*/ 487699 h 4572019"/>
                  <a:gd name="connsiteX4" fmla="*/ 3047870 w 4234521"/>
                  <a:gd name="connsiteY4" fmla="*/ 304819 h 4572019"/>
                  <a:gd name="connsiteX5" fmla="*/ 2744003 w 4234521"/>
                  <a:gd name="connsiteY5" fmla="*/ 0 h 4572019"/>
                  <a:gd name="connsiteX6" fmla="*/ 2525214 w 4234521"/>
                  <a:gd name="connsiteY6" fmla="*/ 92298 h 4572019"/>
                  <a:gd name="connsiteX7" fmla="*/ 2139947 w 4234521"/>
                  <a:gd name="connsiteY7" fmla="*/ 19 h 4572019"/>
                  <a:gd name="connsiteX8" fmla="*/ 1188590 w 4234521"/>
                  <a:gd name="connsiteY8" fmla="*/ 648329 h 4572019"/>
                  <a:gd name="connsiteX9" fmla="*/ 157985 w 4234521"/>
                  <a:gd name="connsiteY9" fmla="*/ 1147592 h 4572019"/>
                  <a:gd name="connsiteX10" fmla="*/ 239823 w 4234521"/>
                  <a:gd name="connsiteY10" fmla="*/ 2287086 h 4572019"/>
                  <a:gd name="connsiteX11" fmla="*/ 92300 w 4234521"/>
                  <a:gd name="connsiteY11" fmla="*/ 3287288 h 4572019"/>
                  <a:gd name="connsiteX12" fmla="*/ 85890 w 4234521"/>
                  <a:gd name="connsiteY12" fmla="*/ 3717322 h 4572019"/>
                  <a:gd name="connsiteX13" fmla="*/ 480920 w 4234521"/>
                  <a:gd name="connsiteY13" fmla="*/ 3752946 h 4572019"/>
                  <a:gd name="connsiteX14" fmla="*/ 1195143 w 4234521"/>
                  <a:gd name="connsiteY14" fmla="*/ 3933845 h 4572019"/>
                  <a:gd name="connsiteX15" fmla="*/ 2140023 w 4234521"/>
                  <a:gd name="connsiteY15" fmla="*/ 4572020 h 4572019"/>
                  <a:gd name="connsiteX16" fmla="*/ 3082998 w 4234521"/>
                  <a:gd name="connsiteY16" fmla="*/ 3936588 h 4572019"/>
                  <a:gd name="connsiteX17" fmla="*/ 3403038 w 4234521"/>
                  <a:gd name="connsiteY17" fmla="*/ 3900240 h 4572019"/>
                  <a:gd name="connsiteX18" fmla="*/ 3825300 w 4234521"/>
                  <a:gd name="connsiteY18" fmla="*/ 3986851 h 4572019"/>
                  <a:gd name="connsiteX19" fmla="*/ 3962270 w 4234521"/>
                  <a:gd name="connsiteY19" fmla="*/ 3733820 h 4572019"/>
                  <a:gd name="connsiteX20" fmla="*/ 3947030 w 4234521"/>
                  <a:gd name="connsiteY20" fmla="*/ 3642380 h 4572019"/>
                  <a:gd name="connsiteX21" fmla="*/ 4118023 w 4234521"/>
                  <a:gd name="connsiteY21" fmla="*/ 3433287 h 4572019"/>
                  <a:gd name="connsiteX22" fmla="*/ 4036184 w 4234521"/>
                  <a:gd name="connsiteY22" fmla="*/ 2287239 h 4572019"/>
                  <a:gd name="connsiteX23" fmla="*/ 3985815 w 4234521"/>
                  <a:gd name="connsiteY23" fmla="*/ 1223791 h 4572019"/>
                  <a:gd name="connsiteX24" fmla="*/ 3946877 w 4234521"/>
                  <a:gd name="connsiteY24" fmla="*/ 2139182 h 4572019"/>
                  <a:gd name="connsiteX25" fmla="*/ 3431537 w 4234521"/>
                  <a:gd name="connsiteY25" fmla="*/ 1548480 h 4572019"/>
                  <a:gd name="connsiteX26" fmla="*/ 3178857 w 4234521"/>
                  <a:gd name="connsiteY26" fmla="*/ 800119 h 4572019"/>
                  <a:gd name="connsiteX27" fmla="*/ 3985815 w 4234521"/>
                  <a:gd name="connsiteY27" fmla="*/ 1223791 h 4572019"/>
                  <a:gd name="connsiteX28" fmla="*/ 3472837 w 4234521"/>
                  <a:gd name="connsiteY28" fmla="*/ 1796663 h 4572019"/>
                  <a:gd name="connsiteX29" fmla="*/ 3473066 w 4234521"/>
                  <a:gd name="connsiteY29" fmla="*/ 1796663 h 4572019"/>
                  <a:gd name="connsiteX30" fmla="*/ 3863972 w 4234521"/>
                  <a:gd name="connsiteY30" fmla="*/ 2293259 h 4572019"/>
                  <a:gd name="connsiteX31" fmla="*/ 3471694 w 4234521"/>
                  <a:gd name="connsiteY31" fmla="*/ 2788559 h 4572019"/>
                  <a:gd name="connsiteX32" fmla="*/ 3505070 w 4234521"/>
                  <a:gd name="connsiteY32" fmla="*/ 2286020 h 4572019"/>
                  <a:gd name="connsiteX33" fmla="*/ 3472837 w 4234521"/>
                  <a:gd name="connsiteY33" fmla="*/ 1796663 h 4572019"/>
                  <a:gd name="connsiteX34" fmla="*/ 3352670 w 4234521"/>
                  <a:gd name="connsiteY34" fmla="*/ 2286020 h 4572019"/>
                  <a:gd name="connsiteX35" fmla="*/ 3291710 w 4234521"/>
                  <a:gd name="connsiteY35" fmla="*/ 2954675 h 4572019"/>
                  <a:gd name="connsiteX36" fmla="*/ 2744441 w 4234521"/>
                  <a:gd name="connsiteY36" fmla="*/ 3340856 h 4572019"/>
                  <a:gd name="connsiteX37" fmla="*/ 2744289 w 4234521"/>
                  <a:gd name="connsiteY37" fmla="*/ 3340856 h 4572019"/>
                  <a:gd name="connsiteX38" fmla="*/ 2138499 w 4234521"/>
                  <a:gd name="connsiteY38" fmla="*/ 3619520 h 4572019"/>
                  <a:gd name="connsiteX39" fmla="*/ 1531490 w 4234521"/>
                  <a:gd name="connsiteY39" fmla="*/ 3340856 h 4572019"/>
                  <a:gd name="connsiteX40" fmla="*/ 989098 w 4234521"/>
                  <a:gd name="connsiteY40" fmla="*/ 2958637 h 4572019"/>
                  <a:gd name="connsiteX41" fmla="*/ 986507 w 4234521"/>
                  <a:gd name="connsiteY41" fmla="*/ 1626890 h 4572019"/>
                  <a:gd name="connsiteX42" fmla="*/ 1531490 w 4234521"/>
                  <a:gd name="connsiteY42" fmla="*/ 1240327 h 4572019"/>
                  <a:gd name="connsiteX43" fmla="*/ 2137966 w 4234521"/>
                  <a:gd name="connsiteY43" fmla="*/ 960139 h 4572019"/>
                  <a:gd name="connsiteX44" fmla="*/ 3292319 w 4234521"/>
                  <a:gd name="connsiteY44" fmla="*/ 1628032 h 4572019"/>
                  <a:gd name="connsiteX45" fmla="*/ 3352670 w 4234521"/>
                  <a:gd name="connsiteY45" fmla="*/ 2286020 h 4572019"/>
                  <a:gd name="connsiteX46" fmla="*/ 3004512 w 4234521"/>
                  <a:gd name="connsiteY46" fmla="*/ 794404 h 4572019"/>
                  <a:gd name="connsiteX47" fmla="*/ 3238370 w 4234521"/>
                  <a:gd name="connsiteY47" fmla="*/ 1388460 h 4572019"/>
                  <a:gd name="connsiteX48" fmla="*/ 2820870 w 4234521"/>
                  <a:gd name="connsiteY48" fmla="*/ 1108349 h 4572019"/>
                  <a:gd name="connsiteX49" fmla="*/ 2372052 w 4234521"/>
                  <a:gd name="connsiteY49" fmla="*/ 887369 h 4572019"/>
                  <a:gd name="connsiteX50" fmla="*/ 3004512 w 4234521"/>
                  <a:gd name="connsiteY50" fmla="*/ 794404 h 4572019"/>
                  <a:gd name="connsiteX51" fmla="*/ 2743070 w 4234521"/>
                  <a:gd name="connsiteY51" fmla="*/ 152419 h 4572019"/>
                  <a:gd name="connsiteX52" fmla="*/ 2895470 w 4234521"/>
                  <a:gd name="connsiteY52" fmla="*/ 304819 h 4572019"/>
                  <a:gd name="connsiteX53" fmla="*/ 2743070 w 4234521"/>
                  <a:gd name="connsiteY53" fmla="*/ 457219 h 4572019"/>
                  <a:gd name="connsiteX54" fmla="*/ 2590670 w 4234521"/>
                  <a:gd name="connsiteY54" fmla="*/ 304819 h 4572019"/>
                  <a:gd name="connsiteX55" fmla="*/ 2743070 w 4234521"/>
                  <a:gd name="connsiteY55" fmla="*/ 152419 h 4572019"/>
                  <a:gd name="connsiteX56" fmla="*/ 2139947 w 4234521"/>
                  <a:gd name="connsiteY56" fmla="*/ 152419 h 4572019"/>
                  <a:gd name="connsiteX57" fmla="*/ 2450081 w 4234521"/>
                  <a:gd name="connsiteY57" fmla="*/ 225343 h 4572019"/>
                  <a:gd name="connsiteX58" fmla="*/ 2438270 w 4234521"/>
                  <a:gd name="connsiteY58" fmla="*/ 304819 h 4572019"/>
                  <a:gd name="connsiteX59" fmla="*/ 2741089 w 4234521"/>
                  <a:gd name="connsiteY59" fmla="*/ 609619 h 4572019"/>
                  <a:gd name="connsiteX60" fmla="*/ 2866209 w 4234521"/>
                  <a:gd name="connsiteY60" fmla="*/ 583102 h 4572019"/>
                  <a:gd name="connsiteX61" fmla="*/ 2914291 w 4234521"/>
                  <a:gd name="connsiteY61" fmla="*/ 650005 h 4572019"/>
                  <a:gd name="connsiteX62" fmla="*/ 2138118 w 4234521"/>
                  <a:gd name="connsiteY62" fmla="*/ 800729 h 4572019"/>
                  <a:gd name="connsiteX63" fmla="*/ 1362554 w 4234521"/>
                  <a:gd name="connsiteY63" fmla="*/ 650005 h 4572019"/>
                  <a:gd name="connsiteX64" fmla="*/ 2139947 w 4234521"/>
                  <a:gd name="connsiteY64" fmla="*/ 152419 h 4572019"/>
                  <a:gd name="connsiteX65" fmla="*/ 1273781 w 4234521"/>
                  <a:gd name="connsiteY65" fmla="*/ 794709 h 4572019"/>
                  <a:gd name="connsiteX66" fmla="*/ 1273934 w 4234521"/>
                  <a:gd name="connsiteY66" fmla="*/ 794709 h 4572019"/>
                  <a:gd name="connsiteX67" fmla="*/ 1904336 w 4234521"/>
                  <a:gd name="connsiteY67" fmla="*/ 887597 h 4572019"/>
                  <a:gd name="connsiteX68" fmla="*/ 1455671 w 4234521"/>
                  <a:gd name="connsiteY68" fmla="*/ 1108577 h 4572019"/>
                  <a:gd name="connsiteX69" fmla="*/ 1041143 w 4234521"/>
                  <a:gd name="connsiteY69" fmla="*/ 1385336 h 4572019"/>
                  <a:gd name="connsiteX70" fmla="*/ 1273781 w 4234521"/>
                  <a:gd name="connsiteY70" fmla="*/ 794709 h 4572019"/>
                  <a:gd name="connsiteX71" fmla="*/ 290344 w 4234521"/>
                  <a:gd name="connsiteY71" fmla="*/ 1223791 h 4572019"/>
                  <a:gd name="connsiteX72" fmla="*/ 1104008 w 4234521"/>
                  <a:gd name="connsiteY72" fmla="*/ 799738 h 4572019"/>
                  <a:gd name="connsiteX73" fmla="*/ 849347 w 4234521"/>
                  <a:gd name="connsiteY73" fmla="*/ 1542689 h 4572019"/>
                  <a:gd name="connsiteX74" fmla="*/ 328444 w 4234521"/>
                  <a:gd name="connsiteY74" fmla="*/ 2137734 h 4572019"/>
                  <a:gd name="connsiteX75" fmla="*/ 290344 w 4234521"/>
                  <a:gd name="connsiteY75" fmla="*/ 1223791 h 4572019"/>
                  <a:gd name="connsiteX76" fmla="*/ 809114 w 4234521"/>
                  <a:gd name="connsiteY76" fmla="*/ 2792140 h 4572019"/>
                  <a:gd name="connsiteX77" fmla="*/ 809114 w 4234521"/>
                  <a:gd name="connsiteY77" fmla="*/ 2792445 h 4572019"/>
                  <a:gd name="connsiteX78" fmla="*/ 413331 w 4234521"/>
                  <a:gd name="connsiteY78" fmla="*/ 2294783 h 4572019"/>
                  <a:gd name="connsiteX79" fmla="*/ 807133 w 4234521"/>
                  <a:gd name="connsiteY79" fmla="*/ 1793920 h 4572019"/>
                  <a:gd name="connsiteX80" fmla="*/ 809114 w 4234521"/>
                  <a:gd name="connsiteY80" fmla="*/ 2792140 h 4572019"/>
                  <a:gd name="connsiteX81" fmla="*/ 304670 w 4234521"/>
                  <a:gd name="connsiteY81" fmla="*/ 3657620 h 4572019"/>
                  <a:gd name="connsiteX82" fmla="*/ 152270 w 4234521"/>
                  <a:gd name="connsiteY82" fmla="*/ 3505220 h 4572019"/>
                  <a:gd name="connsiteX83" fmla="*/ 304670 w 4234521"/>
                  <a:gd name="connsiteY83" fmla="*/ 3352820 h 4572019"/>
                  <a:gd name="connsiteX84" fmla="*/ 457070 w 4234521"/>
                  <a:gd name="connsiteY84" fmla="*/ 3505220 h 4572019"/>
                  <a:gd name="connsiteX85" fmla="*/ 304670 w 4234521"/>
                  <a:gd name="connsiteY85" fmla="*/ 3657620 h 4572019"/>
                  <a:gd name="connsiteX86" fmla="*/ 580056 w 4234521"/>
                  <a:gd name="connsiteY86" fmla="*/ 3633769 h 4572019"/>
                  <a:gd name="connsiteX87" fmla="*/ 609470 w 4234521"/>
                  <a:gd name="connsiteY87" fmla="*/ 3505220 h 4572019"/>
                  <a:gd name="connsiteX88" fmla="*/ 304670 w 4234521"/>
                  <a:gd name="connsiteY88" fmla="*/ 3200420 h 4572019"/>
                  <a:gd name="connsiteX89" fmla="*/ 227479 w 4234521"/>
                  <a:gd name="connsiteY89" fmla="*/ 3211545 h 4572019"/>
                  <a:gd name="connsiteX90" fmla="*/ 333016 w 4234521"/>
                  <a:gd name="connsiteY90" fmla="*/ 2444668 h 4572019"/>
                  <a:gd name="connsiteX91" fmla="*/ 851176 w 4234521"/>
                  <a:gd name="connsiteY91" fmla="*/ 3039028 h 4572019"/>
                  <a:gd name="connsiteX92" fmla="*/ 1107818 w 4234521"/>
                  <a:gd name="connsiteY92" fmla="*/ 3779540 h 4572019"/>
                  <a:gd name="connsiteX93" fmla="*/ 580056 w 4234521"/>
                  <a:gd name="connsiteY93" fmla="*/ 3633769 h 4572019"/>
                  <a:gd name="connsiteX94" fmla="*/ 1043810 w 4234521"/>
                  <a:gd name="connsiteY94" fmla="*/ 3197600 h 4572019"/>
                  <a:gd name="connsiteX95" fmla="*/ 1455290 w 4234521"/>
                  <a:gd name="connsiteY95" fmla="*/ 3472834 h 4572019"/>
                  <a:gd name="connsiteX96" fmla="*/ 1901365 w 4234521"/>
                  <a:gd name="connsiteY96" fmla="*/ 3692595 h 4572019"/>
                  <a:gd name="connsiteX97" fmla="*/ 1277287 w 4234521"/>
                  <a:gd name="connsiteY97" fmla="*/ 3784035 h 4572019"/>
                  <a:gd name="connsiteX98" fmla="*/ 1043810 w 4234521"/>
                  <a:gd name="connsiteY98" fmla="*/ 3197600 h 4572019"/>
                  <a:gd name="connsiteX99" fmla="*/ 2139947 w 4234521"/>
                  <a:gd name="connsiteY99" fmla="*/ 4419620 h 4572019"/>
                  <a:gd name="connsiteX100" fmla="*/ 1368041 w 4234521"/>
                  <a:gd name="connsiteY100" fmla="*/ 3930416 h 4572019"/>
                  <a:gd name="connsiteX101" fmla="*/ 2134613 w 4234521"/>
                  <a:gd name="connsiteY101" fmla="*/ 3779921 h 4572019"/>
                  <a:gd name="connsiteX102" fmla="*/ 2909490 w 4234521"/>
                  <a:gd name="connsiteY102" fmla="*/ 3933692 h 4572019"/>
                  <a:gd name="connsiteX103" fmla="*/ 2139947 w 4234521"/>
                  <a:gd name="connsiteY103" fmla="*/ 4419620 h 4572019"/>
                  <a:gd name="connsiteX104" fmla="*/ 3002150 w 4234521"/>
                  <a:gd name="connsiteY104" fmla="*/ 3784340 h 4572019"/>
                  <a:gd name="connsiteX105" fmla="*/ 2372890 w 4234521"/>
                  <a:gd name="connsiteY105" fmla="*/ 3691909 h 4572019"/>
                  <a:gd name="connsiteX106" fmla="*/ 2820489 w 4234521"/>
                  <a:gd name="connsiteY106" fmla="*/ 3472834 h 4572019"/>
                  <a:gd name="connsiteX107" fmla="*/ 3236922 w 4234521"/>
                  <a:gd name="connsiteY107" fmla="*/ 3193942 h 4572019"/>
                  <a:gd name="connsiteX108" fmla="*/ 3002150 w 4234521"/>
                  <a:gd name="connsiteY108" fmla="*/ 3784340 h 4572019"/>
                  <a:gd name="connsiteX109" fmla="*/ 3657470 w 4234521"/>
                  <a:gd name="connsiteY109" fmla="*/ 3886220 h 4572019"/>
                  <a:gd name="connsiteX110" fmla="*/ 3505070 w 4234521"/>
                  <a:gd name="connsiteY110" fmla="*/ 3733820 h 4572019"/>
                  <a:gd name="connsiteX111" fmla="*/ 3657470 w 4234521"/>
                  <a:gd name="connsiteY111" fmla="*/ 3581420 h 4572019"/>
                  <a:gd name="connsiteX112" fmla="*/ 3809870 w 4234521"/>
                  <a:gd name="connsiteY112" fmla="*/ 3733820 h 4572019"/>
                  <a:gd name="connsiteX113" fmla="*/ 3657470 w 4234521"/>
                  <a:gd name="connsiteY113" fmla="*/ 3886220 h 4572019"/>
                  <a:gd name="connsiteX114" fmla="*/ 3985815 w 4234521"/>
                  <a:gd name="connsiteY114" fmla="*/ 3357392 h 4572019"/>
                  <a:gd name="connsiteX115" fmla="*/ 3863134 w 4234521"/>
                  <a:gd name="connsiteY115" fmla="*/ 3510325 h 4572019"/>
                  <a:gd name="connsiteX116" fmla="*/ 3433975 w 4234521"/>
                  <a:gd name="connsiteY116" fmla="*/ 3525860 h 4572019"/>
                  <a:gd name="connsiteX117" fmla="*/ 3352670 w 4234521"/>
                  <a:gd name="connsiteY117" fmla="*/ 3733820 h 4572019"/>
                  <a:gd name="connsiteX118" fmla="*/ 3354803 w 4234521"/>
                  <a:gd name="connsiteY118" fmla="*/ 3754698 h 4572019"/>
                  <a:gd name="connsiteX119" fmla="*/ 3172609 w 4234521"/>
                  <a:gd name="connsiteY119" fmla="*/ 3778549 h 4572019"/>
                  <a:gd name="connsiteX120" fmla="*/ 3429556 w 4234521"/>
                  <a:gd name="connsiteY120" fmla="*/ 3034532 h 4572019"/>
                  <a:gd name="connsiteX121" fmla="*/ 3944515 w 4234521"/>
                  <a:gd name="connsiteY121" fmla="*/ 2442458 h 4572019"/>
                  <a:gd name="connsiteX122" fmla="*/ 3985815 w 4234521"/>
                  <a:gd name="connsiteY122" fmla="*/ 3357392 h 4572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4234521" h="4572019">
                    <a:moveTo>
                      <a:pt x="4036184" y="2287239"/>
                    </a:moveTo>
                    <a:cubicBezTo>
                      <a:pt x="4256402" y="1876521"/>
                      <a:pt x="4301360" y="1465498"/>
                      <a:pt x="4117794" y="1147592"/>
                    </a:cubicBezTo>
                    <a:cubicBezTo>
                      <a:pt x="3934228" y="829685"/>
                      <a:pt x="3558410" y="664179"/>
                      <a:pt x="3094504" y="648634"/>
                    </a:cubicBezTo>
                    <a:cubicBezTo>
                      <a:pt x="3060824" y="593179"/>
                      <a:pt x="3024353" y="539468"/>
                      <a:pt x="2985234" y="487699"/>
                    </a:cubicBezTo>
                    <a:cubicBezTo>
                      <a:pt x="3025610" y="435264"/>
                      <a:pt x="3047622" y="370999"/>
                      <a:pt x="3047870" y="304819"/>
                    </a:cubicBezTo>
                    <a:cubicBezTo>
                      <a:pt x="3048127" y="136732"/>
                      <a:pt x="2912081" y="267"/>
                      <a:pt x="2744003" y="0"/>
                    </a:cubicBezTo>
                    <a:cubicBezTo>
                      <a:pt x="2661584" y="-133"/>
                      <a:pt x="2582640" y="33176"/>
                      <a:pt x="2525214" y="92298"/>
                    </a:cubicBezTo>
                    <a:cubicBezTo>
                      <a:pt x="2405504" y="32576"/>
                      <a:pt x="2273726" y="1010"/>
                      <a:pt x="2139947" y="19"/>
                    </a:cubicBezTo>
                    <a:cubicBezTo>
                      <a:pt x="1770453" y="19"/>
                      <a:pt x="1434944" y="247517"/>
                      <a:pt x="1188590" y="648329"/>
                    </a:cubicBezTo>
                    <a:cubicBezTo>
                      <a:pt x="721484" y="662350"/>
                      <a:pt x="341932" y="828999"/>
                      <a:pt x="157985" y="1147592"/>
                    </a:cubicBezTo>
                    <a:cubicBezTo>
                      <a:pt x="-25962" y="1466184"/>
                      <a:pt x="19682" y="1876368"/>
                      <a:pt x="239823" y="2287086"/>
                    </a:cubicBezTo>
                    <a:cubicBezTo>
                      <a:pt x="49323" y="2638597"/>
                      <a:pt x="-10417" y="2990793"/>
                      <a:pt x="92300" y="3287288"/>
                    </a:cubicBezTo>
                    <a:cubicBezTo>
                      <a:pt x="-28220" y="3404264"/>
                      <a:pt x="-31087" y="3596802"/>
                      <a:pt x="85890" y="3717322"/>
                    </a:cubicBezTo>
                    <a:cubicBezTo>
                      <a:pt x="190646" y="3825241"/>
                      <a:pt x="358553" y="3840385"/>
                      <a:pt x="480920" y="3752946"/>
                    </a:cubicBezTo>
                    <a:cubicBezTo>
                      <a:pt x="699757" y="3872942"/>
                      <a:pt x="945569" y="3935197"/>
                      <a:pt x="1195143" y="3933845"/>
                    </a:cubicBezTo>
                    <a:cubicBezTo>
                      <a:pt x="1440659" y="4328561"/>
                      <a:pt x="1773501" y="4572020"/>
                      <a:pt x="2140023" y="4572020"/>
                    </a:cubicBezTo>
                    <a:cubicBezTo>
                      <a:pt x="2506545" y="4572020"/>
                      <a:pt x="2837710" y="4329704"/>
                      <a:pt x="3082998" y="3936588"/>
                    </a:cubicBezTo>
                    <a:cubicBezTo>
                      <a:pt x="3190535" y="3933854"/>
                      <a:pt x="3297625" y="3921691"/>
                      <a:pt x="3403038" y="3900240"/>
                    </a:cubicBezTo>
                    <a:cubicBezTo>
                      <a:pt x="3495726" y="4040763"/>
                      <a:pt x="3684778" y="4079539"/>
                      <a:pt x="3825300" y="3986851"/>
                    </a:cubicBezTo>
                    <a:cubicBezTo>
                      <a:pt x="3910397" y="3930720"/>
                      <a:pt x="3961803" y="3835766"/>
                      <a:pt x="3962270" y="3733820"/>
                    </a:cubicBezTo>
                    <a:cubicBezTo>
                      <a:pt x="3961936" y="3702740"/>
                      <a:pt x="3956802" y="3671888"/>
                      <a:pt x="3947030" y="3642380"/>
                    </a:cubicBezTo>
                    <a:cubicBezTo>
                      <a:pt x="4014743" y="3582172"/>
                      <a:pt x="4072455" y="3511601"/>
                      <a:pt x="4118023" y="3433287"/>
                    </a:cubicBezTo>
                    <a:cubicBezTo>
                      <a:pt x="4298083" y="3121324"/>
                      <a:pt x="4268365" y="2715635"/>
                      <a:pt x="4036184" y="2287239"/>
                    </a:cubicBezTo>
                    <a:close/>
                    <a:moveTo>
                      <a:pt x="3985815" y="1223791"/>
                    </a:moveTo>
                    <a:cubicBezTo>
                      <a:pt x="4132653" y="1478147"/>
                      <a:pt x="4107736" y="1803902"/>
                      <a:pt x="3946877" y="2139182"/>
                    </a:cubicBezTo>
                    <a:cubicBezTo>
                      <a:pt x="3802536" y="1919936"/>
                      <a:pt x="3629181" y="1721235"/>
                      <a:pt x="3431537" y="1548480"/>
                    </a:cubicBezTo>
                    <a:cubicBezTo>
                      <a:pt x="3380969" y="1288895"/>
                      <a:pt x="3295987" y="1037225"/>
                      <a:pt x="3178857" y="800119"/>
                    </a:cubicBezTo>
                    <a:cubicBezTo>
                      <a:pt x="3547056" y="829533"/>
                      <a:pt x="3839664" y="970655"/>
                      <a:pt x="3985815" y="1223791"/>
                    </a:cubicBezTo>
                    <a:close/>
                    <a:moveTo>
                      <a:pt x="3472837" y="1796663"/>
                    </a:moveTo>
                    <a:lnTo>
                      <a:pt x="3473066" y="1796663"/>
                    </a:lnTo>
                    <a:cubicBezTo>
                      <a:pt x="3623370" y="1945425"/>
                      <a:pt x="3754672" y="2112226"/>
                      <a:pt x="3863972" y="2293259"/>
                    </a:cubicBezTo>
                    <a:cubicBezTo>
                      <a:pt x="3754006" y="2473814"/>
                      <a:pt x="3622256" y="2640159"/>
                      <a:pt x="3471694" y="2788559"/>
                    </a:cubicBezTo>
                    <a:cubicBezTo>
                      <a:pt x="3493992" y="2621976"/>
                      <a:pt x="3505146" y="2454088"/>
                      <a:pt x="3505070" y="2286020"/>
                    </a:cubicBezTo>
                    <a:cubicBezTo>
                      <a:pt x="3504946" y="2122371"/>
                      <a:pt x="3494173" y="1958912"/>
                      <a:pt x="3472837" y="1796663"/>
                    </a:cubicBezTo>
                    <a:close/>
                    <a:moveTo>
                      <a:pt x="3352670" y="2286020"/>
                    </a:moveTo>
                    <a:cubicBezTo>
                      <a:pt x="3353098" y="2510314"/>
                      <a:pt x="3332696" y="2734161"/>
                      <a:pt x="3291710" y="2954675"/>
                    </a:cubicBezTo>
                    <a:cubicBezTo>
                      <a:pt x="3121603" y="3100017"/>
                      <a:pt x="2938399" y="3229299"/>
                      <a:pt x="2744441" y="3340856"/>
                    </a:cubicBezTo>
                    <a:lnTo>
                      <a:pt x="2744289" y="3340856"/>
                    </a:lnTo>
                    <a:cubicBezTo>
                      <a:pt x="2551398" y="3452260"/>
                      <a:pt x="2348601" y="3545548"/>
                      <a:pt x="2138499" y="3619520"/>
                    </a:cubicBezTo>
                    <a:cubicBezTo>
                      <a:pt x="1927930" y="3545720"/>
                      <a:pt x="1724714" y="3452423"/>
                      <a:pt x="1531490" y="3340856"/>
                    </a:cubicBezTo>
                    <a:cubicBezTo>
                      <a:pt x="1339399" y="3230290"/>
                      <a:pt x="1157834" y="3102350"/>
                      <a:pt x="989098" y="2958637"/>
                    </a:cubicBezTo>
                    <a:cubicBezTo>
                      <a:pt x="907174" y="2518582"/>
                      <a:pt x="906297" y="2067259"/>
                      <a:pt x="986507" y="1626890"/>
                    </a:cubicBezTo>
                    <a:cubicBezTo>
                      <a:pt x="1155633" y="1481214"/>
                      <a:pt x="1338094" y="1351788"/>
                      <a:pt x="1531490" y="1240327"/>
                    </a:cubicBezTo>
                    <a:cubicBezTo>
                      <a:pt x="1724580" y="1128437"/>
                      <a:pt x="1927606" y="1034644"/>
                      <a:pt x="2137966" y="960139"/>
                    </a:cubicBezTo>
                    <a:cubicBezTo>
                      <a:pt x="2560457" y="1110101"/>
                      <a:pt x="2951743" y="1336501"/>
                      <a:pt x="3292319" y="1628032"/>
                    </a:cubicBezTo>
                    <a:cubicBezTo>
                      <a:pt x="3332563" y="1845050"/>
                      <a:pt x="3352765" y="2065306"/>
                      <a:pt x="3352670" y="2286020"/>
                    </a:cubicBezTo>
                    <a:close/>
                    <a:moveTo>
                      <a:pt x="3004512" y="794404"/>
                    </a:moveTo>
                    <a:cubicBezTo>
                      <a:pt x="3106601" y="982047"/>
                      <a:pt x="3185154" y="1181577"/>
                      <a:pt x="3238370" y="1388460"/>
                    </a:cubicBezTo>
                    <a:cubicBezTo>
                      <a:pt x="3105496" y="1286028"/>
                      <a:pt x="2966031" y="1192454"/>
                      <a:pt x="2820870" y="1108349"/>
                    </a:cubicBezTo>
                    <a:cubicBezTo>
                      <a:pt x="2676309" y="1024852"/>
                      <a:pt x="2526376" y="951024"/>
                      <a:pt x="2372052" y="887369"/>
                    </a:cubicBezTo>
                    <a:cubicBezTo>
                      <a:pt x="2578192" y="830238"/>
                      <a:pt x="2790647" y="799005"/>
                      <a:pt x="3004512" y="794404"/>
                    </a:cubicBezTo>
                    <a:close/>
                    <a:moveTo>
                      <a:pt x="2743070" y="152419"/>
                    </a:moveTo>
                    <a:cubicBezTo>
                      <a:pt x="2827242" y="152419"/>
                      <a:pt x="2895470" y="220647"/>
                      <a:pt x="2895470" y="304819"/>
                    </a:cubicBezTo>
                    <a:cubicBezTo>
                      <a:pt x="2895470" y="388992"/>
                      <a:pt x="2827242" y="457219"/>
                      <a:pt x="2743070" y="457219"/>
                    </a:cubicBezTo>
                    <a:cubicBezTo>
                      <a:pt x="2658897" y="457219"/>
                      <a:pt x="2590670" y="388992"/>
                      <a:pt x="2590670" y="304819"/>
                    </a:cubicBezTo>
                    <a:cubicBezTo>
                      <a:pt x="2590670" y="220647"/>
                      <a:pt x="2658897" y="152419"/>
                      <a:pt x="2743070" y="152419"/>
                    </a:cubicBezTo>
                    <a:close/>
                    <a:moveTo>
                      <a:pt x="2139947" y="152419"/>
                    </a:moveTo>
                    <a:cubicBezTo>
                      <a:pt x="2247455" y="153391"/>
                      <a:pt x="2353402" y="178308"/>
                      <a:pt x="2450081" y="225343"/>
                    </a:cubicBezTo>
                    <a:cubicBezTo>
                      <a:pt x="2442613" y="251194"/>
                      <a:pt x="2438641" y="277921"/>
                      <a:pt x="2438270" y="304819"/>
                    </a:cubicBezTo>
                    <a:cubicBezTo>
                      <a:pt x="2437727" y="472612"/>
                      <a:pt x="2573296" y="609067"/>
                      <a:pt x="2741089" y="609619"/>
                    </a:cubicBezTo>
                    <a:cubicBezTo>
                      <a:pt x="2784208" y="609762"/>
                      <a:pt x="2826861" y="600723"/>
                      <a:pt x="2866209" y="583102"/>
                    </a:cubicBezTo>
                    <a:cubicBezTo>
                      <a:pt x="2882621" y="604847"/>
                      <a:pt x="2898642" y="627146"/>
                      <a:pt x="2914291" y="650005"/>
                    </a:cubicBezTo>
                    <a:cubicBezTo>
                      <a:pt x="2649944" y="664931"/>
                      <a:pt x="2388835" y="715633"/>
                      <a:pt x="2138118" y="800729"/>
                    </a:cubicBezTo>
                    <a:cubicBezTo>
                      <a:pt x="1887610" y="715623"/>
                      <a:pt x="1626702" y="664922"/>
                      <a:pt x="1362554" y="650005"/>
                    </a:cubicBezTo>
                    <a:cubicBezTo>
                      <a:pt x="1573247" y="339643"/>
                      <a:pt x="1844367" y="152419"/>
                      <a:pt x="2139947" y="152419"/>
                    </a:cubicBezTo>
                    <a:close/>
                    <a:moveTo>
                      <a:pt x="1273781" y="794709"/>
                    </a:moveTo>
                    <a:lnTo>
                      <a:pt x="1273934" y="794709"/>
                    </a:lnTo>
                    <a:cubicBezTo>
                      <a:pt x="1487103" y="799491"/>
                      <a:pt x="1698854" y="830685"/>
                      <a:pt x="1904336" y="887597"/>
                    </a:cubicBezTo>
                    <a:cubicBezTo>
                      <a:pt x="1750060" y="951253"/>
                      <a:pt x="1600175" y="1025071"/>
                      <a:pt x="1455671" y="1108577"/>
                    </a:cubicBezTo>
                    <a:cubicBezTo>
                      <a:pt x="1311615" y="1191711"/>
                      <a:pt x="1173150" y="1284161"/>
                      <a:pt x="1041143" y="1385336"/>
                    </a:cubicBezTo>
                    <a:cubicBezTo>
                      <a:pt x="1094130" y="1179653"/>
                      <a:pt x="1172264" y="981275"/>
                      <a:pt x="1273781" y="794709"/>
                    </a:cubicBezTo>
                    <a:close/>
                    <a:moveTo>
                      <a:pt x="290344" y="1223791"/>
                    </a:moveTo>
                    <a:cubicBezTo>
                      <a:pt x="437334" y="969131"/>
                      <a:pt x="732685" y="828009"/>
                      <a:pt x="1104008" y="799738"/>
                    </a:cubicBezTo>
                    <a:cubicBezTo>
                      <a:pt x="986183" y="1034844"/>
                      <a:pt x="900535" y="1284742"/>
                      <a:pt x="849347" y="1542689"/>
                    </a:cubicBezTo>
                    <a:cubicBezTo>
                      <a:pt x="649579" y="1716548"/>
                      <a:pt x="474348" y="1916726"/>
                      <a:pt x="328444" y="2137734"/>
                    </a:cubicBezTo>
                    <a:cubicBezTo>
                      <a:pt x="168500" y="1802988"/>
                      <a:pt x="143659" y="1477766"/>
                      <a:pt x="290344" y="1223791"/>
                    </a:cubicBezTo>
                    <a:close/>
                    <a:moveTo>
                      <a:pt x="809114" y="2792140"/>
                    </a:moveTo>
                    <a:lnTo>
                      <a:pt x="809114" y="2792445"/>
                    </a:lnTo>
                    <a:cubicBezTo>
                      <a:pt x="657190" y="2643493"/>
                      <a:pt x="524259" y="2476339"/>
                      <a:pt x="413331" y="2294783"/>
                    </a:cubicBezTo>
                    <a:cubicBezTo>
                      <a:pt x="523573" y="2112312"/>
                      <a:pt x="655828" y="1944101"/>
                      <a:pt x="807133" y="1793920"/>
                    </a:cubicBezTo>
                    <a:cubicBezTo>
                      <a:pt x="763527" y="2125276"/>
                      <a:pt x="764194" y="2460956"/>
                      <a:pt x="809114" y="2792140"/>
                    </a:cubicBezTo>
                    <a:close/>
                    <a:moveTo>
                      <a:pt x="304670" y="3657620"/>
                    </a:moveTo>
                    <a:cubicBezTo>
                      <a:pt x="220497" y="3657620"/>
                      <a:pt x="152270" y="3589392"/>
                      <a:pt x="152270" y="3505220"/>
                    </a:cubicBezTo>
                    <a:cubicBezTo>
                      <a:pt x="152270" y="3421047"/>
                      <a:pt x="220497" y="3352820"/>
                      <a:pt x="304670" y="3352820"/>
                    </a:cubicBezTo>
                    <a:cubicBezTo>
                      <a:pt x="388842" y="3352820"/>
                      <a:pt x="457070" y="3421047"/>
                      <a:pt x="457070" y="3505220"/>
                    </a:cubicBezTo>
                    <a:cubicBezTo>
                      <a:pt x="457070" y="3589392"/>
                      <a:pt x="388833" y="3657620"/>
                      <a:pt x="304670" y="3657620"/>
                    </a:cubicBezTo>
                    <a:close/>
                    <a:moveTo>
                      <a:pt x="580056" y="3633769"/>
                    </a:moveTo>
                    <a:cubicBezTo>
                      <a:pt x="599211" y="3593612"/>
                      <a:pt x="609260" y="3549711"/>
                      <a:pt x="609470" y="3505220"/>
                    </a:cubicBezTo>
                    <a:cubicBezTo>
                      <a:pt x="609470" y="3336884"/>
                      <a:pt x="473005" y="3200420"/>
                      <a:pt x="304670" y="3200420"/>
                    </a:cubicBezTo>
                    <a:cubicBezTo>
                      <a:pt x="278562" y="3200762"/>
                      <a:pt x="252616" y="3204506"/>
                      <a:pt x="227479" y="3211545"/>
                    </a:cubicBezTo>
                    <a:cubicBezTo>
                      <a:pt x="159356" y="2985688"/>
                      <a:pt x="201800" y="2718455"/>
                      <a:pt x="333016" y="2444668"/>
                    </a:cubicBezTo>
                    <a:cubicBezTo>
                      <a:pt x="478225" y="2665181"/>
                      <a:pt x="652523" y="2865102"/>
                      <a:pt x="851176" y="3039028"/>
                    </a:cubicBezTo>
                    <a:cubicBezTo>
                      <a:pt x="903078" y="3296270"/>
                      <a:pt x="989403" y="3545348"/>
                      <a:pt x="1107818" y="3779540"/>
                    </a:cubicBezTo>
                    <a:cubicBezTo>
                      <a:pt x="923395" y="3769872"/>
                      <a:pt x="743296" y="3720123"/>
                      <a:pt x="580056" y="3633769"/>
                    </a:cubicBezTo>
                    <a:close/>
                    <a:moveTo>
                      <a:pt x="1043810" y="3197600"/>
                    </a:moveTo>
                    <a:cubicBezTo>
                      <a:pt x="1174788" y="3298260"/>
                      <a:pt x="1312243" y="3390205"/>
                      <a:pt x="1455290" y="3472834"/>
                    </a:cubicBezTo>
                    <a:cubicBezTo>
                      <a:pt x="1599098" y="3555616"/>
                      <a:pt x="1748098" y="3629026"/>
                      <a:pt x="1901365" y="3692595"/>
                    </a:cubicBezTo>
                    <a:cubicBezTo>
                      <a:pt x="1697853" y="3748431"/>
                      <a:pt x="1488265" y="3779140"/>
                      <a:pt x="1277287" y="3784035"/>
                    </a:cubicBezTo>
                    <a:cubicBezTo>
                      <a:pt x="1175664" y="3598888"/>
                      <a:pt x="1097245" y="3401930"/>
                      <a:pt x="1043810" y="3197600"/>
                    </a:cubicBezTo>
                    <a:close/>
                    <a:moveTo>
                      <a:pt x="2139947" y="4419620"/>
                    </a:moveTo>
                    <a:cubicBezTo>
                      <a:pt x="1846958" y="4419620"/>
                      <a:pt x="1577896" y="4235825"/>
                      <a:pt x="1368041" y="3930416"/>
                    </a:cubicBezTo>
                    <a:cubicBezTo>
                      <a:pt x="1629083" y="3914280"/>
                      <a:pt x="1886848" y="3863674"/>
                      <a:pt x="2134613" y="3779921"/>
                    </a:cubicBezTo>
                    <a:cubicBezTo>
                      <a:pt x="2384663" y="3866341"/>
                      <a:pt x="2645381" y="3918071"/>
                      <a:pt x="2909490" y="3933692"/>
                    </a:cubicBezTo>
                    <a:cubicBezTo>
                      <a:pt x="2700017" y="4237197"/>
                      <a:pt x="2431869" y="4419620"/>
                      <a:pt x="2139947" y="4419620"/>
                    </a:cubicBezTo>
                    <a:close/>
                    <a:moveTo>
                      <a:pt x="3002150" y="3784340"/>
                    </a:moveTo>
                    <a:cubicBezTo>
                      <a:pt x="2789399" y="3779463"/>
                      <a:pt x="2578059" y="3748421"/>
                      <a:pt x="2372890" y="3691909"/>
                    </a:cubicBezTo>
                    <a:cubicBezTo>
                      <a:pt x="2526795" y="3628911"/>
                      <a:pt x="2676319" y="3555721"/>
                      <a:pt x="2820489" y="3472834"/>
                    </a:cubicBezTo>
                    <a:cubicBezTo>
                      <a:pt x="2965336" y="3389215"/>
                      <a:pt x="3104448" y="3296041"/>
                      <a:pt x="3236922" y="3193942"/>
                    </a:cubicBezTo>
                    <a:cubicBezTo>
                      <a:pt x="3183372" y="3399692"/>
                      <a:pt x="3104515" y="3598003"/>
                      <a:pt x="3002150" y="3784340"/>
                    </a:cubicBezTo>
                    <a:close/>
                    <a:moveTo>
                      <a:pt x="3657470" y="3886220"/>
                    </a:moveTo>
                    <a:cubicBezTo>
                      <a:pt x="3573297" y="3886220"/>
                      <a:pt x="3505070" y="3817992"/>
                      <a:pt x="3505070" y="3733820"/>
                    </a:cubicBezTo>
                    <a:cubicBezTo>
                      <a:pt x="3505070" y="3649647"/>
                      <a:pt x="3573297" y="3581420"/>
                      <a:pt x="3657470" y="3581420"/>
                    </a:cubicBezTo>
                    <a:cubicBezTo>
                      <a:pt x="3741642" y="3581420"/>
                      <a:pt x="3809870" y="3649647"/>
                      <a:pt x="3809870" y="3733820"/>
                    </a:cubicBezTo>
                    <a:cubicBezTo>
                      <a:pt x="3809870" y="3817992"/>
                      <a:pt x="3741633" y="3886220"/>
                      <a:pt x="3657470" y="3886220"/>
                    </a:cubicBezTo>
                    <a:close/>
                    <a:moveTo>
                      <a:pt x="3985815" y="3357392"/>
                    </a:moveTo>
                    <a:cubicBezTo>
                      <a:pt x="3952288" y="3413865"/>
                      <a:pt x="3910987" y="3465348"/>
                      <a:pt x="3863134" y="3510325"/>
                    </a:cubicBezTo>
                    <a:cubicBezTo>
                      <a:pt x="3740337" y="3396111"/>
                      <a:pt x="3548199" y="3403064"/>
                      <a:pt x="3433975" y="3525860"/>
                    </a:cubicBezTo>
                    <a:cubicBezTo>
                      <a:pt x="3381445" y="3582334"/>
                      <a:pt x="3352374" y="3656686"/>
                      <a:pt x="3352670" y="3733820"/>
                    </a:cubicBezTo>
                    <a:cubicBezTo>
                      <a:pt x="3352670" y="3740982"/>
                      <a:pt x="3354270" y="3747688"/>
                      <a:pt x="3354803" y="3754698"/>
                    </a:cubicBezTo>
                    <a:cubicBezTo>
                      <a:pt x="3294577" y="3766138"/>
                      <a:pt x="3233750" y="3774101"/>
                      <a:pt x="3172609" y="3778549"/>
                    </a:cubicBezTo>
                    <a:cubicBezTo>
                      <a:pt x="3291395" y="3543253"/>
                      <a:pt x="3377825" y="3292984"/>
                      <a:pt x="3429556" y="3034532"/>
                    </a:cubicBezTo>
                    <a:cubicBezTo>
                      <a:pt x="3626971" y="2861149"/>
                      <a:pt x="3800183" y="2662010"/>
                      <a:pt x="3944515" y="2442458"/>
                    </a:cubicBezTo>
                    <a:cubicBezTo>
                      <a:pt x="4111698" y="2790768"/>
                      <a:pt x="4127395" y="3112104"/>
                      <a:pt x="3985815" y="3357392"/>
                    </a:cubicBezTo>
                    <a:close/>
                  </a:path>
                </a:pathLst>
              </a:custGeom>
              <a:grpFill/>
              <a:ln w="6350" cap="flat">
                <a:solidFill>
                  <a:schemeClr val="accent6"/>
                </a:solidFill>
                <a:prstDash val="solid"/>
                <a:miter/>
              </a:ln>
            </p:spPr>
            <p:txBody>
              <a:bodyPr rtlCol="0" anchor="ctr"/>
              <a:lstStyle/>
              <a:p>
                <a:endParaRPr lang="nl-NL"/>
              </a:p>
            </p:txBody>
          </p:sp>
          <p:sp>
            <p:nvSpPr>
              <p:cNvPr id="111" name="Freeform: Shape 85">
                <a:extLst>
                  <a:ext uri="{FF2B5EF4-FFF2-40B4-BE49-F238E27FC236}">
                    <a16:creationId xmlns:a16="http://schemas.microsoft.com/office/drawing/2014/main" id="{41F114FC-776C-46FF-B90D-9820D24A2160}"/>
                  </a:ext>
                </a:extLst>
              </p:cNvPr>
              <p:cNvSpPr/>
              <p:nvPr/>
            </p:nvSpPr>
            <p:spPr>
              <a:xfrm>
                <a:off x="5350218" y="8758855"/>
                <a:ext cx="1523999" cy="1523999"/>
              </a:xfrm>
              <a:custGeom>
                <a:avLst/>
                <a:gdLst>
                  <a:gd name="connsiteX0" fmla="*/ 762000 w 1524000"/>
                  <a:gd name="connsiteY0" fmla="*/ 0 h 1524000"/>
                  <a:gd name="connsiteX1" fmla="*/ 0 w 1524000"/>
                  <a:gd name="connsiteY1" fmla="*/ 762000 h 1524000"/>
                  <a:gd name="connsiteX2" fmla="*/ 762000 w 1524000"/>
                  <a:gd name="connsiteY2" fmla="*/ 1524000 h 1524000"/>
                  <a:gd name="connsiteX3" fmla="*/ 1524000 w 1524000"/>
                  <a:gd name="connsiteY3" fmla="*/ 762000 h 1524000"/>
                  <a:gd name="connsiteX4" fmla="*/ 762000 w 1524000"/>
                  <a:gd name="connsiteY4" fmla="*/ 0 h 1524000"/>
                  <a:gd name="connsiteX5" fmla="*/ 762000 w 1524000"/>
                  <a:gd name="connsiteY5" fmla="*/ 1371600 h 1524000"/>
                  <a:gd name="connsiteX6" fmla="*/ 152400 w 1524000"/>
                  <a:gd name="connsiteY6" fmla="*/ 762000 h 1524000"/>
                  <a:gd name="connsiteX7" fmla="*/ 762000 w 1524000"/>
                  <a:gd name="connsiteY7" fmla="*/ 152400 h 1524000"/>
                  <a:gd name="connsiteX8" fmla="*/ 1371600 w 1524000"/>
                  <a:gd name="connsiteY8" fmla="*/ 762000 h 1524000"/>
                  <a:gd name="connsiteX9" fmla="*/ 762000 w 1524000"/>
                  <a:gd name="connsiteY9" fmla="*/ 1371600 h 15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4000" h="1524000">
                    <a:moveTo>
                      <a:pt x="762000" y="0"/>
                    </a:moveTo>
                    <a:cubicBezTo>
                      <a:pt x="341157" y="0"/>
                      <a:pt x="0" y="341157"/>
                      <a:pt x="0" y="762000"/>
                    </a:cubicBezTo>
                    <a:cubicBezTo>
                      <a:pt x="0" y="1182843"/>
                      <a:pt x="341157" y="1524000"/>
                      <a:pt x="762000" y="1524000"/>
                    </a:cubicBezTo>
                    <a:cubicBezTo>
                      <a:pt x="1182843" y="1524000"/>
                      <a:pt x="1524000" y="1182843"/>
                      <a:pt x="1524000" y="762000"/>
                    </a:cubicBezTo>
                    <a:cubicBezTo>
                      <a:pt x="1523533" y="341347"/>
                      <a:pt x="1182643" y="457"/>
                      <a:pt x="762000" y="0"/>
                    </a:cubicBezTo>
                    <a:close/>
                    <a:moveTo>
                      <a:pt x="762000" y="1371600"/>
                    </a:moveTo>
                    <a:cubicBezTo>
                      <a:pt x="425329" y="1371600"/>
                      <a:pt x="152400" y="1098671"/>
                      <a:pt x="152400" y="762000"/>
                    </a:cubicBezTo>
                    <a:cubicBezTo>
                      <a:pt x="152400" y="425329"/>
                      <a:pt x="425329" y="152400"/>
                      <a:pt x="762000" y="152400"/>
                    </a:cubicBezTo>
                    <a:cubicBezTo>
                      <a:pt x="1098671" y="152400"/>
                      <a:pt x="1371600" y="425329"/>
                      <a:pt x="1371600" y="762000"/>
                    </a:cubicBezTo>
                    <a:cubicBezTo>
                      <a:pt x="1371219" y="1098518"/>
                      <a:pt x="1098518" y="1371219"/>
                      <a:pt x="762000" y="1371600"/>
                    </a:cubicBezTo>
                    <a:close/>
                  </a:path>
                </a:pathLst>
              </a:custGeom>
              <a:grpFill/>
              <a:ln w="6350" cap="flat">
                <a:solidFill>
                  <a:schemeClr val="accent6"/>
                </a:solidFill>
                <a:prstDash val="solid"/>
                <a:miter/>
              </a:ln>
            </p:spPr>
            <p:txBody>
              <a:bodyPr rtlCol="0" anchor="ctr"/>
              <a:lstStyle/>
              <a:p>
                <a:endParaRPr lang="nl-NL"/>
              </a:p>
            </p:txBody>
          </p:sp>
        </p:grpSp>
      </p:grpSp>
      <p:grpSp>
        <p:nvGrpSpPr>
          <p:cNvPr id="11" name="Groep 10">
            <a:extLst>
              <a:ext uri="{FF2B5EF4-FFF2-40B4-BE49-F238E27FC236}">
                <a16:creationId xmlns:a16="http://schemas.microsoft.com/office/drawing/2014/main" id="{6A335B88-37BB-49C3-900E-104D21C0278E}"/>
              </a:ext>
            </a:extLst>
          </p:cNvPr>
          <p:cNvGrpSpPr/>
          <p:nvPr/>
        </p:nvGrpSpPr>
        <p:grpSpPr>
          <a:xfrm>
            <a:off x="429817" y="2134792"/>
            <a:ext cx="2022033" cy="2948787"/>
            <a:chOff x="429817" y="2134791"/>
            <a:chExt cx="2022033" cy="3381560"/>
          </a:xfrm>
        </p:grpSpPr>
        <p:sp>
          <p:nvSpPr>
            <p:cNvPr id="124" name="Rechthoek 123">
              <a:extLst>
                <a:ext uri="{FF2B5EF4-FFF2-40B4-BE49-F238E27FC236}">
                  <a16:creationId xmlns:a16="http://schemas.microsoft.com/office/drawing/2014/main" id="{BE3B2800-782E-4D81-AF7F-5EA3354C2D5C}"/>
                </a:ext>
              </a:extLst>
            </p:cNvPr>
            <p:cNvSpPr/>
            <p:nvPr/>
          </p:nvSpPr>
          <p:spPr>
            <a:xfrm>
              <a:off x="429817" y="2765364"/>
              <a:ext cx="2022033" cy="2750987"/>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44000" rtlCol="0" anchor="ctr"/>
            <a:lstStyle/>
            <a:p>
              <a:pPr algn="ctr"/>
              <a:endParaRPr lang="nl-NL" b="1">
                <a:solidFill>
                  <a:schemeClr val="tx2"/>
                </a:solidFill>
              </a:endParaRPr>
            </a:p>
          </p:txBody>
        </p:sp>
        <p:sp>
          <p:nvSpPr>
            <p:cNvPr id="125" name="Ovaal 9">
              <a:extLst>
                <a:ext uri="{FF2B5EF4-FFF2-40B4-BE49-F238E27FC236}">
                  <a16:creationId xmlns:a16="http://schemas.microsoft.com/office/drawing/2014/main" id="{01E621C9-7AE4-406A-BF34-FA36B97B01D5}"/>
                </a:ext>
              </a:extLst>
            </p:cNvPr>
            <p:cNvSpPr/>
            <p:nvPr/>
          </p:nvSpPr>
          <p:spPr>
            <a:xfrm>
              <a:off x="851028" y="2134791"/>
              <a:ext cx="1144625" cy="11446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6" name="Rechthoek 5">
              <a:extLst>
                <a:ext uri="{FF2B5EF4-FFF2-40B4-BE49-F238E27FC236}">
                  <a16:creationId xmlns:a16="http://schemas.microsoft.com/office/drawing/2014/main" id="{F1DE7737-915B-41EA-976A-BD433C3B8B19}"/>
                </a:ext>
              </a:extLst>
            </p:cNvPr>
            <p:cNvSpPr/>
            <p:nvPr/>
          </p:nvSpPr>
          <p:spPr>
            <a:xfrm>
              <a:off x="429817" y="3348989"/>
              <a:ext cx="2022033" cy="898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lvl="0" algn="ctr"/>
              <a:r>
                <a:rPr lang="nl-NL" sz="1400" b="1">
                  <a:solidFill>
                    <a:schemeClr val="tx2"/>
                  </a:solidFill>
                </a:rPr>
                <a:t>Thema:</a:t>
              </a:r>
            </a:p>
            <a:p>
              <a:pPr lvl="0" algn="ctr"/>
              <a:r>
                <a:rPr lang="nl-NL" sz="1400" b="1">
                  <a:solidFill>
                    <a:schemeClr val="tx2"/>
                  </a:solidFill>
                </a:rPr>
                <a:t>Vitaliteit en preventie - Verbeter de gezondheid. Voor wie het nodig heeft. </a:t>
              </a:r>
            </a:p>
          </p:txBody>
        </p:sp>
        <p:grpSp>
          <p:nvGrpSpPr>
            <p:cNvPr id="63" name="Graphic 49">
              <a:extLst>
                <a:ext uri="{FF2B5EF4-FFF2-40B4-BE49-F238E27FC236}">
                  <a16:creationId xmlns:a16="http://schemas.microsoft.com/office/drawing/2014/main" id="{8D6B6149-A0BE-44FA-8BF7-FC15BD3C0AFB}"/>
                </a:ext>
              </a:extLst>
            </p:cNvPr>
            <p:cNvGrpSpPr/>
            <p:nvPr/>
          </p:nvGrpSpPr>
          <p:grpSpPr>
            <a:xfrm>
              <a:off x="1206924" y="2664699"/>
              <a:ext cx="551182" cy="551182"/>
              <a:chOff x="6463786" y="2100937"/>
              <a:chExt cx="695334" cy="695334"/>
            </a:xfrm>
            <a:solidFill>
              <a:schemeClr val="tx2"/>
            </a:solidFill>
          </p:grpSpPr>
          <p:sp>
            <p:nvSpPr>
              <p:cNvPr id="105" name="Vrije vorm: vorm 85">
                <a:extLst>
                  <a:ext uri="{FF2B5EF4-FFF2-40B4-BE49-F238E27FC236}">
                    <a16:creationId xmlns:a16="http://schemas.microsoft.com/office/drawing/2014/main" id="{73E140DD-9105-48C0-8A71-FD7FA94C9BF3}"/>
                  </a:ext>
                </a:extLst>
              </p:cNvPr>
              <p:cNvSpPr/>
              <p:nvPr/>
            </p:nvSpPr>
            <p:spPr>
              <a:xfrm>
                <a:off x="6510702" y="2150138"/>
                <a:ext cx="419105" cy="419105"/>
              </a:xfrm>
              <a:custGeom>
                <a:avLst/>
                <a:gdLst>
                  <a:gd name="connsiteX0" fmla="*/ 209550 w 419100"/>
                  <a:gd name="connsiteY0" fmla="*/ 0 h 419100"/>
                  <a:gd name="connsiteX1" fmla="*/ 0 w 419100"/>
                  <a:gd name="connsiteY1" fmla="*/ 209550 h 419100"/>
                  <a:gd name="connsiteX2" fmla="*/ 209550 w 419100"/>
                  <a:gd name="connsiteY2" fmla="*/ 419100 h 419100"/>
                  <a:gd name="connsiteX3" fmla="*/ 419100 w 419100"/>
                  <a:gd name="connsiteY3" fmla="*/ 209550 h 419100"/>
                  <a:gd name="connsiteX4" fmla="*/ 209550 w 419100"/>
                  <a:gd name="connsiteY4" fmla="*/ 0 h 419100"/>
                  <a:gd name="connsiteX5" fmla="*/ 209550 w 419100"/>
                  <a:gd name="connsiteY5" fmla="*/ 400050 h 419100"/>
                  <a:gd name="connsiteX6" fmla="*/ 19050 w 419100"/>
                  <a:gd name="connsiteY6" fmla="*/ 209550 h 419100"/>
                  <a:gd name="connsiteX7" fmla="*/ 209550 w 419100"/>
                  <a:gd name="connsiteY7" fmla="*/ 19050 h 419100"/>
                  <a:gd name="connsiteX8" fmla="*/ 400050 w 419100"/>
                  <a:gd name="connsiteY8" fmla="*/ 209550 h 419100"/>
                  <a:gd name="connsiteX9" fmla="*/ 209550 w 419100"/>
                  <a:gd name="connsiteY9" fmla="*/ 400050 h 41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19100" h="419100">
                    <a:moveTo>
                      <a:pt x="209550" y="0"/>
                    </a:moveTo>
                    <a:cubicBezTo>
                      <a:pt x="93818" y="0"/>
                      <a:pt x="0" y="93818"/>
                      <a:pt x="0" y="209550"/>
                    </a:cubicBezTo>
                    <a:cubicBezTo>
                      <a:pt x="0" y="325282"/>
                      <a:pt x="93818" y="419100"/>
                      <a:pt x="209550" y="419100"/>
                    </a:cubicBezTo>
                    <a:cubicBezTo>
                      <a:pt x="325282" y="419100"/>
                      <a:pt x="419100" y="325282"/>
                      <a:pt x="419100" y="209550"/>
                    </a:cubicBezTo>
                    <a:cubicBezTo>
                      <a:pt x="419100" y="93818"/>
                      <a:pt x="325282" y="0"/>
                      <a:pt x="209550" y="0"/>
                    </a:cubicBezTo>
                    <a:close/>
                    <a:moveTo>
                      <a:pt x="209550" y="400050"/>
                    </a:moveTo>
                    <a:cubicBezTo>
                      <a:pt x="104340" y="400050"/>
                      <a:pt x="19050" y="314760"/>
                      <a:pt x="19050" y="209550"/>
                    </a:cubicBezTo>
                    <a:cubicBezTo>
                      <a:pt x="19050" y="104340"/>
                      <a:pt x="104340" y="19050"/>
                      <a:pt x="209550" y="19050"/>
                    </a:cubicBezTo>
                    <a:cubicBezTo>
                      <a:pt x="314760" y="19050"/>
                      <a:pt x="400050" y="104340"/>
                      <a:pt x="400050" y="209550"/>
                    </a:cubicBezTo>
                    <a:cubicBezTo>
                      <a:pt x="400050" y="314760"/>
                      <a:pt x="314760" y="400050"/>
                      <a:pt x="209550" y="400050"/>
                    </a:cubicBezTo>
                    <a:close/>
                  </a:path>
                </a:pathLst>
              </a:custGeom>
              <a:grpFill/>
              <a:ln w="9525" cap="flat">
                <a:noFill/>
                <a:prstDash val="solid"/>
                <a:miter/>
              </a:ln>
            </p:spPr>
            <p:txBody>
              <a:bodyPr rtlCol="0" anchor="ctr"/>
              <a:lstStyle/>
              <a:p>
                <a:endParaRPr lang="nl-NL"/>
              </a:p>
            </p:txBody>
          </p:sp>
          <p:sp>
            <p:nvSpPr>
              <p:cNvPr id="106" name="Vrije vorm: vorm 86">
                <a:extLst>
                  <a:ext uri="{FF2B5EF4-FFF2-40B4-BE49-F238E27FC236}">
                    <a16:creationId xmlns:a16="http://schemas.microsoft.com/office/drawing/2014/main" id="{E032AB68-7F6A-4103-A5C8-D462BDA23ACB}"/>
                  </a:ext>
                </a:extLst>
              </p:cNvPr>
              <p:cNvSpPr/>
              <p:nvPr/>
            </p:nvSpPr>
            <p:spPr>
              <a:xfrm>
                <a:off x="6463786" y="2100937"/>
                <a:ext cx="695334" cy="695334"/>
              </a:xfrm>
              <a:custGeom>
                <a:avLst/>
                <a:gdLst>
                  <a:gd name="connsiteX0" fmla="*/ 685759 w 695325"/>
                  <a:gd name="connsiteY0" fmla="*/ 600509 h 695325"/>
                  <a:gd name="connsiteX1" fmla="*/ 561934 w 695325"/>
                  <a:gd name="connsiteY1" fmla="*/ 475827 h 695325"/>
                  <a:gd name="connsiteX2" fmla="*/ 557267 w 695325"/>
                  <a:gd name="connsiteY2" fmla="*/ 450966 h 695325"/>
                  <a:gd name="connsiteX3" fmla="*/ 557267 w 695325"/>
                  <a:gd name="connsiteY3" fmla="*/ 450966 h 695325"/>
                  <a:gd name="connsiteX4" fmla="*/ 555362 w 695325"/>
                  <a:gd name="connsiteY4" fmla="*/ 449252 h 695325"/>
                  <a:gd name="connsiteX5" fmla="*/ 539550 w 695325"/>
                  <a:gd name="connsiteY5" fmla="*/ 442680 h 695325"/>
                  <a:gd name="connsiteX6" fmla="*/ 539550 w 695325"/>
                  <a:gd name="connsiteY6" fmla="*/ 442680 h 695325"/>
                  <a:gd name="connsiteX7" fmla="*/ 522882 w 695325"/>
                  <a:gd name="connsiteY7" fmla="*/ 449633 h 695325"/>
                  <a:gd name="connsiteX8" fmla="*/ 505641 w 695325"/>
                  <a:gd name="connsiteY8" fmla="*/ 467159 h 695325"/>
                  <a:gd name="connsiteX9" fmla="*/ 457254 w 695325"/>
                  <a:gd name="connsiteY9" fmla="*/ 418772 h 695325"/>
                  <a:gd name="connsiteX10" fmla="*/ 418772 w 695325"/>
                  <a:gd name="connsiteY10" fmla="*/ 57113 h 695325"/>
                  <a:gd name="connsiteX11" fmla="*/ 57113 w 695325"/>
                  <a:gd name="connsiteY11" fmla="*/ 95595 h 695325"/>
                  <a:gd name="connsiteX12" fmla="*/ 95596 w 695325"/>
                  <a:gd name="connsiteY12" fmla="*/ 457254 h 695325"/>
                  <a:gd name="connsiteX13" fmla="*/ 416868 w 695325"/>
                  <a:gd name="connsiteY13" fmla="*/ 458777 h 695325"/>
                  <a:gd name="connsiteX14" fmla="*/ 465351 w 695325"/>
                  <a:gd name="connsiteY14" fmla="*/ 507259 h 695325"/>
                  <a:gd name="connsiteX15" fmla="*/ 448491 w 695325"/>
                  <a:gd name="connsiteY15" fmla="*/ 524880 h 695325"/>
                  <a:gd name="connsiteX16" fmla="*/ 448491 w 695325"/>
                  <a:gd name="connsiteY16" fmla="*/ 557361 h 695325"/>
                  <a:gd name="connsiteX17" fmla="*/ 450015 w 695325"/>
                  <a:gd name="connsiteY17" fmla="*/ 558885 h 695325"/>
                  <a:gd name="connsiteX18" fmla="*/ 465827 w 695325"/>
                  <a:gd name="connsiteY18" fmla="*/ 565457 h 695325"/>
                  <a:gd name="connsiteX19" fmla="*/ 475352 w 695325"/>
                  <a:gd name="connsiteY19" fmla="*/ 563457 h 695325"/>
                  <a:gd name="connsiteX20" fmla="*/ 599177 w 695325"/>
                  <a:gd name="connsiteY20" fmla="*/ 688044 h 695325"/>
                  <a:gd name="connsiteX21" fmla="*/ 624228 w 695325"/>
                  <a:gd name="connsiteY21" fmla="*/ 698426 h 695325"/>
                  <a:gd name="connsiteX22" fmla="*/ 624228 w 695325"/>
                  <a:gd name="connsiteY22" fmla="*/ 698426 h 695325"/>
                  <a:gd name="connsiteX23" fmla="*/ 648516 w 695325"/>
                  <a:gd name="connsiteY23" fmla="*/ 688044 h 695325"/>
                  <a:gd name="connsiteX24" fmla="*/ 685950 w 695325"/>
                  <a:gd name="connsiteY24" fmla="*/ 650515 h 695325"/>
                  <a:gd name="connsiteX25" fmla="*/ 685759 w 695325"/>
                  <a:gd name="connsiteY25" fmla="*/ 600509 h 695325"/>
                  <a:gd name="connsiteX26" fmla="*/ 18342 w 695325"/>
                  <a:gd name="connsiteY26" fmla="*/ 258752 h 695325"/>
                  <a:gd name="connsiteX27" fmla="*/ 256467 w 695325"/>
                  <a:gd name="connsiteY27" fmla="*/ 20627 h 695325"/>
                  <a:gd name="connsiteX28" fmla="*/ 494592 w 695325"/>
                  <a:gd name="connsiteY28" fmla="*/ 258752 h 695325"/>
                  <a:gd name="connsiteX29" fmla="*/ 256467 w 695325"/>
                  <a:gd name="connsiteY29" fmla="*/ 496877 h 695325"/>
                  <a:gd name="connsiteX30" fmla="*/ 18342 w 695325"/>
                  <a:gd name="connsiteY30" fmla="*/ 258752 h 695325"/>
                  <a:gd name="connsiteX31" fmla="*/ 445062 w 695325"/>
                  <a:gd name="connsiteY31" fmla="*/ 433821 h 695325"/>
                  <a:gd name="connsiteX32" fmla="*/ 492687 w 695325"/>
                  <a:gd name="connsiteY32" fmla="*/ 480970 h 695325"/>
                  <a:gd name="connsiteX33" fmla="*/ 479162 w 695325"/>
                  <a:gd name="connsiteY33" fmla="*/ 494496 h 695325"/>
                  <a:gd name="connsiteX34" fmla="*/ 432108 w 695325"/>
                  <a:gd name="connsiteY34" fmla="*/ 446871 h 695325"/>
                  <a:gd name="connsiteX35" fmla="*/ 462684 w 695325"/>
                  <a:gd name="connsiteY35" fmla="*/ 545454 h 695325"/>
                  <a:gd name="connsiteX36" fmla="*/ 461255 w 695325"/>
                  <a:gd name="connsiteY36" fmla="*/ 543930 h 695325"/>
                  <a:gd name="connsiteX37" fmla="*/ 461253 w 695325"/>
                  <a:gd name="connsiteY37" fmla="*/ 538408 h 695325"/>
                  <a:gd name="connsiteX38" fmla="*/ 461255 w 695325"/>
                  <a:gd name="connsiteY38" fmla="*/ 538406 h 695325"/>
                  <a:gd name="connsiteX39" fmla="*/ 536026 w 695325"/>
                  <a:gd name="connsiteY39" fmla="*/ 463349 h 695325"/>
                  <a:gd name="connsiteX40" fmla="*/ 539169 w 695325"/>
                  <a:gd name="connsiteY40" fmla="*/ 462015 h 695325"/>
                  <a:gd name="connsiteX41" fmla="*/ 541551 w 695325"/>
                  <a:gd name="connsiteY41" fmla="*/ 462968 h 695325"/>
                  <a:gd name="connsiteX42" fmla="*/ 542979 w 695325"/>
                  <a:gd name="connsiteY42" fmla="*/ 464397 h 695325"/>
                  <a:gd name="connsiteX43" fmla="*/ 542979 w 695325"/>
                  <a:gd name="connsiteY43" fmla="*/ 470016 h 695325"/>
                  <a:gd name="connsiteX44" fmla="*/ 468208 w 695325"/>
                  <a:gd name="connsiteY44" fmla="*/ 544978 h 695325"/>
                  <a:gd name="connsiteX45" fmla="*/ 462684 w 695325"/>
                  <a:gd name="connsiteY45" fmla="*/ 545454 h 695325"/>
                  <a:gd name="connsiteX46" fmla="*/ 672234 w 695325"/>
                  <a:gd name="connsiteY46" fmla="*/ 637085 h 695325"/>
                  <a:gd name="connsiteX47" fmla="*/ 634800 w 695325"/>
                  <a:gd name="connsiteY47" fmla="*/ 674613 h 695325"/>
                  <a:gd name="connsiteX48" fmla="*/ 623466 w 695325"/>
                  <a:gd name="connsiteY48" fmla="*/ 679376 h 695325"/>
                  <a:gd name="connsiteX49" fmla="*/ 623466 w 695325"/>
                  <a:gd name="connsiteY49" fmla="*/ 679376 h 695325"/>
                  <a:gd name="connsiteX50" fmla="*/ 611940 w 695325"/>
                  <a:gd name="connsiteY50" fmla="*/ 674518 h 695325"/>
                  <a:gd name="connsiteX51" fmla="*/ 529359 w 695325"/>
                  <a:gd name="connsiteY51" fmla="*/ 592127 h 695325"/>
                  <a:gd name="connsiteX52" fmla="*/ 566316 w 695325"/>
                  <a:gd name="connsiteY52" fmla="*/ 555170 h 695325"/>
                  <a:gd name="connsiteX53" fmla="*/ 566316 w 695325"/>
                  <a:gd name="connsiteY53" fmla="*/ 541740 h 695325"/>
                  <a:gd name="connsiteX54" fmla="*/ 552845 w 695325"/>
                  <a:gd name="connsiteY54" fmla="*/ 541684 h 695325"/>
                  <a:gd name="connsiteX55" fmla="*/ 552790 w 695325"/>
                  <a:gd name="connsiteY55" fmla="*/ 541740 h 695325"/>
                  <a:gd name="connsiteX56" fmla="*/ 515928 w 695325"/>
                  <a:gd name="connsiteY56" fmla="*/ 578601 h 695325"/>
                  <a:gd name="connsiteX57" fmla="*/ 488973 w 695325"/>
                  <a:gd name="connsiteY57" fmla="*/ 551169 h 695325"/>
                  <a:gd name="connsiteX58" fmla="*/ 549361 w 695325"/>
                  <a:gd name="connsiteY58" fmla="*/ 490590 h 695325"/>
                  <a:gd name="connsiteX59" fmla="*/ 623466 w 695325"/>
                  <a:gd name="connsiteY59" fmla="*/ 564885 h 695325"/>
                  <a:gd name="connsiteX60" fmla="*/ 599939 w 695325"/>
                  <a:gd name="connsiteY60" fmla="*/ 588412 h 695325"/>
                  <a:gd name="connsiteX61" fmla="*/ 599939 w 695325"/>
                  <a:gd name="connsiteY61" fmla="*/ 601842 h 695325"/>
                  <a:gd name="connsiteX62" fmla="*/ 613409 w 695325"/>
                  <a:gd name="connsiteY62" fmla="*/ 601898 h 695325"/>
                  <a:gd name="connsiteX63" fmla="*/ 613464 w 695325"/>
                  <a:gd name="connsiteY63" fmla="*/ 601842 h 695325"/>
                  <a:gd name="connsiteX64" fmla="*/ 636896 w 695325"/>
                  <a:gd name="connsiteY64" fmla="*/ 578411 h 695325"/>
                  <a:gd name="connsiteX65" fmla="*/ 672234 w 695325"/>
                  <a:gd name="connsiteY65" fmla="*/ 613939 h 695325"/>
                  <a:gd name="connsiteX66" fmla="*/ 672329 w 695325"/>
                  <a:gd name="connsiteY66" fmla="*/ 637085 h 695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95325" h="695325">
                    <a:moveTo>
                      <a:pt x="685759" y="600509"/>
                    </a:moveTo>
                    <a:lnTo>
                      <a:pt x="561934" y="475827"/>
                    </a:lnTo>
                    <a:cubicBezTo>
                      <a:pt x="565496" y="467353"/>
                      <a:pt x="563660" y="457571"/>
                      <a:pt x="557267" y="450966"/>
                    </a:cubicBezTo>
                    <a:lnTo>
                      <a:pt x="557267" y="450966"/>
                    </a:lnTo>
                    <a:lnTo>
                      <a:pt x="555362" y="449252"/>
                    </a:lnTo>
                    <a:cubicBezTo>
                      <a:pt x="551201" y="445007"/>
                      <a:pt x="545494" y="442635"/>
                      <a:pt x="539550" y="442680"/>
                    </a:cubicBezTo>
                    <a:lnTo>
                      <a:pt x="539550" y="442680"/>
                    </a:lnTo>
                    <a:cubicBezTo>
                      <a:pt x="533288" y="442677"/>
                      <a:pt x="527285" y="445181"/>
                      <a:pt x="522882" y="449633"/>
                    </a:cubicBezTo>
                    <a:lnTo>
                      <a:pt x="505641" y="467159"/>
                    </a:lnTo>
                    <a:lnTo>
                      <a:pt x="457254" y="418772"/>
                    </a:lnTo>
                    <a:cubicBezTo>
                      <a:pt x="546497" y="308276"/>
                      <a:pt x="529268" y="146356"/>
                      <a:pt x="418772" y="57113"/>
                    </a:cubicBezTo>
                    <a:cubicBezTo>
                      <a:pt x="308276" y="-32130"/>
                      <a:pt x="146355" y="-14900"/>
                      <a:pt x="57113" y="95595"/>
                    </a:cubicBezTo>
                    <a:cubicBezTo>
                      <a:pt x="-32129" y="206091"/>
                      <a:pt x="-14900" y="368011"/>
                      <a:pt x="95596" y="457254"/>
                    </a:cubicBezTo>
                    <a:cubicBezTo>
                      <a:pt x="189157" y="532819"/>
                      <a:pt x="322595" y="533452"/>
                      <a:pt x="416868" y="458777"/>
                    </a:cubicBezTo>
                    <a:lnTo>
                      <a:pt x="465351" y="507259"/>
                    </a:lnTo>
                    <a:lnTo>
                      <a:pt x="448491" y="524880"/>
                    </a:lnTo>
                    <a:cubicBezTo>
                      <a:pt x="439568" y="533868"/>
                      <a:pt x="439568" y="548373"/>
                      <a:pt x="448491" y="557361"/>
                    </a:cubicBezTo>
                    <a:lnTo>
                      <a:pt x="450015" y="558885"/>
                    </a:lnTo>
                    <a:cubicBezTo>
                      <a:pt x="454201" y="563094"/>
                      <a:pt x="459892" y="565459"/>
                      <a:pt x="465827" y="565457"/>
                    </a:cubicBezTo>
                    <a:cubicBezTo>
                      <a:pt x="469104" y="565445"/>
                      <a:pt x="472346" y="564764"/>
                      <a:pt x="475352" y="563457"/>
                    </a:cubicBezTo>
                    <a:lnTo>
                      <a:pt x="599177" y="688044"/>
                    </a:lnTo>
                    <a:cubicBezTo>
                      <a:pt x="605814" y="694698"/>
                      <a:pt x="614829" y="698434"/>
                      <a:pt x="624228" y="698426"/>
                    </a:cubicBezTo>
                    <a:lnTo>
                      <a:pt x="624228" y="698426"/>
                    </a:lnTo>
                    <a:cubicBezTo>
                      <a:pt x="633373" y="698285"/>
                      <a:pt x="642096" y="694557"/>
                      <a:pt x="648516" y="688044"/>
                    </a:cubicBezTo>
                    <a:lnTo>
                      <a:pt x="685950" y="650515"/>
                    </a:lnTo>
                    <a:cubicBezTo>
                      <a:pt x="699666" y="636637"/>
                      <a:pt x="699581" y="614282"/>
                      <a:pt x="685759" y="600509"/>
                    </a:cubicBezTo>
                    <a:close/>
                    <a:moveTo>
                      <a:pt x="18342" y="258752"/>
                    </a:moveTo>
                    <a:cubicBezTo>
                      <a:pt x="18342" y="127239"/>
                      <a:pt x="124955" y="20627"/>
                      <a:pt x="256467" y="20627"/>
                    </a:cubicBezTo>
                    <a:cubicBezTo>
                      <a:pt x="387980" y="20627"/>
                      <a:pt x="494592" y="127239"/>
                      <a:pt x="494592" y="258752"/>
                    </a:cubicBezTo>
                    <a:cubicBezTo>
                      <a:pt x="494592" y="390265"/>
                      <a:pt x="387980" y="496877"/>
                      <a:pt x="256467" y="496877"/>
                    </a:cubicBezTo>
                    <a:cubicBezTo>
                      <a:pt x="124955" y="496877"/>
                      <a:pt x="18342" y="390265"/>
                      <a:pt x="18342" y="258752"/>
                    </a:cubicBezTo>
                    <a:close/>
                    <a:moveTo>
                      <a:pt x="445062" y="433821"/>
                    </a:moveTo>
                    <a:lnTo>
                      <a:pt x="492687" y="480970"/>
                    </a:lnTo>
                    <a:lnTo>
                      <a:pt x="479162" y="494496"/>
                    </a:lnTo>
                    <a:lnTo>
                      <a:pt x="432108" y="446871"/>
                    </a:lnTo>
                    <a:close/>
                    <a:moveTo>
                      <a:pt x="462684" y="545454"/>
                    </a:moveTo>
                    <a:lnTo>
                      <a:pt x="461255" y="543930"/>
                    </a:lnTo>
                    <a:cubicBezTo>
                      <a:pt x="459729" y="542405"/>
                      <a:pt x="459729" y="539933"/>
                      <a:pt x="461253" y="538408"/>
                    </a:cubicBezTo>
                    <a:cubicBezTo>
                      <a:pt x="461254" y="538407"/>
                      <a:pt x="461254" y="538407"/>
                      <a:pt x="461255" y="538406"/>
                    </a:cubicBezTo>
                    <a:lnTo>
                      <a:pt x="536026" y="463349"/>
                    </a:lnTo>
                    <a:cubicBezTo>
                      <a:pt x="536857" y="462507"/>
                      <a:pt x="537986" y="462027"/>
                      <a:pt x="539169" y="462015"/>
                    </a:cubicBezTo>
                    <a:cubicBezTo>
                      <a:pt x="540054" y="462023"/>
                      <a:pt x="540905" y="462363"/>
                      <a:pt x="541551" y="462968"/>
                    </a:cubicBezTo>
                    <a:lnTo>
                      <a:pt x="542979" y="464397"/>
                    </a:lnTo>
                    <a:cubicBezTo>
                      <a:pt x="544467" y="465975"/>
                      <a:pt x="544467" y="468438"/>
                      <a:pt x="542979" y="470016"/>
                    </a:cubicBezTo>
                    <a:lnTo>
                      <a:pt x="468208" y="544978"/>
                    </a:lnTo>
                    <a:cubicBezTo>
                      <a:pt x="465922" y="547359"/>
                      <a:pt x="464303" y="546978"/>
                      <a:pt x="462684" y="545454"/>
                    </a:cubicBezTo>
                    <a:close/>
                    <a:moveTo>
                      <a:pt x="672234" y="637085"/>
                    </a:moveTo>
                    <a:lnTo>
                      <a:pt x="634800" y="674613"/>
                    </a:lnTo>
                    <a:cubicBezTo>
                      <a:pt x="631819" y="677665"/>
                      <a:pt x="627732" y="679383"/>
                      <a:pt x="623466" y="679376"/>
                    </a:cubicBezTo>
                    <a:lnTo>
                      <a:pt x="623466" y="679376"/>
                    </a:lnTo>
                    <a:cubicBezTo>
                      <a:pt x="619121" y="679399"/>
                      <a:pt x="614958" y="677643"/>
                      <a:pt x="611940" y="674518"/>
                    </a:cubicBezTo>
                    <a:lnTo>
                      <a:pt x="529359" y="592127"/>
                    </a:lnTo>
                    <a:lnTo>
                      <a:pt x="566316" y="555170"/>
                    </a:lnTo>
                    <a:cubicBezTo>
                      <a:pt x="570008" y="551455"/>
                      <a:pt x="570008" y="545454"/>
                      <a:pt x="566316" y="541740"/>
                    </a:cubicBezTo>
                    <a:cubicBezTo>
                      <a:pt x="562611" y="538005"/>
                      <a:pt x="556580" y="537980"/>
                      <a:pt x="552845" y="541684"/>
                    </a:cubicBezTo>
                    <a:cubicBezTo>
                      <a:pt x="552827" y="541703"/>
                      <a:pt x="552808" y="541722"/>
                      <a:pt x="552790" y="541740"/>
                    </a:cubicBezTo>
                    <a:lnTo>
                      <a:pt x="515928" y="578601"/>
                    </a:lnTo>
                    <a:lnTo>
                      <a:pt x="488973" y="551169"/>
                    </a:lnTo>
                    <a:lnTo>
                      <a:pt x="549361" y="490590"/>
                    </a:lnTo>
                    <a:lnTo>
                      <a:pt x="623466" y="564885"/>
                    </a:lnTo>
                    <a:lnTo>
                      <a:pt x="599939" y="588412"/>
                    </a:lnTo>
                    <a:cubicBezTo>
                      <a:pt x="596246" y="592127"/>
                      <a:pt x="596246" y="598128"/>
                      <a:pt x="599939" y="601842"/>
                    </a:cubicBezTo>
                    <a:cubicBezTo>
                      <a:pt x="603643" y="605577"/>
                      <a:pt x="609674" y="605602"/>
                      <a:pt x="613409" y="601898"/>
                    </a:cubicBezTo>
                    <a:cubicBezTo>
                      <a:pt x="613427" y="601880"/>
                      <a:pt x="613446" y="601860"/>
                      <a:pt x="613464" y="601842"/>
                    </a:cubicBezTo>
                    <a:lnTo>
                      <a:pt x="636896" y="578411"/>
                    </a:lnTo>
                    <a:lnTo>
                      <a:pt x="672234" y="613939"/>
                    </a:lnTo>
                    <a:cubicBezTo>
                      <a:pt x="678642" y="620309"/>
                      <a:pt x="678685" y="630663"/>
                      <a:pt x="672329" y="637085"/>
                    </a:cubicBezTo>
                    <a:close/>
                  </a:path>
                </a:pathLst>
              </a:custGeom>
              <a:grpFill/>
              <a:ln w="9525" cap="flat">
                <a:noFill/>
                <a:prstDash val="solid"/>
                <a:miter/>
              </a:ln>
            </p:spPr>
            <p:txBody>
              <a:bodyPr rtlCol="0" anchor="ctr"/>
              <a:lstStyle/>
              <a:p>
                <a:endParaRPr lang="nl-NL"/>
              </a:p>
            </p:txBody>
          </p:sp>
          <p:sp>
            <p:nvSpPr>
              <p:cNvPr id="107" name="Vrije vorm: vorm 87">
                <a:extLst>
                  <a:ext uri="{FF2B5EF4-FFF2-40B4-BE49-F238E27FC236}">
                    <a16:creationId xmlns:a16="http://schemas.microsoft.com/office/drawing/2014/main" id="{8329AE7E-942F-4E3E-9251-42B7C10D2986}"/>
                  </a:ext>
                </a:extLst>
              </p:cNvPr>
              <p:cNvSpPr/>
              <p:nvPr/>
            </p:nvSpPr>
            <p:spPr>
              <a:xfrm>
                <a:off x="6595560" y="2450527"/>
                <a:ext cx="171452" cy="57151"/>
              </a:xfrm>
              <a:custGeom>
                <a:avLst/>
                <a:gdLst>
                  <a:gd name="connsiteX0" fmla="*/ 165367 w 171450"/>
                  <a:gd name="connsiteY0" fmla="*/ 38896 h 57150"/>
                  <a:gd name="connsiteX1" fmla="*/ 16872 w 171450"/>
                  <a:gd name="connsiteY1" fmla="*/ 3463 h 57150"/>
                  <a:gd name="connsiteX2" fmla="*/ 3463 w 171450"/>
                  <a:gd name="connsiteY2" fmla="*/ 2178 h 57150"/>
                  <a:gd name="connsiteX3" fmla="*/ 2179 w 171450"/>
                  <a:gd name="connsiteY3" fmla="*/ 15588 h 57150"/>
                  <a:gd name="connsiteX4" fmla="*/ 3156 w 171450"/>
                  <a:gd name="connsiteY4" fmla="*/ 16608 h 57150"/>
                  <a:gd name="connsiteX5" fmla="*/ 171653 w 171450"/>
                  <a:gd name="connsiteY5" fmla="*/ 56899 h 57150"/>
                  <a:gd name="connsiteX6" fmla="*/ 177511 w 171450"/>
                  <a:gd name="connsiteY6" fmla="*/ 44754 h 57150"/>
                  <a:gd name="connsiteX7" fmla="*/ 165367 w 171450"/>
                  <a:gd name="connsiteY7" fmla="*/ 38896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57150">
                    <a:moveTo>
                      <a:pt x="165367" y="38896"/>
                    </a:moveTo>
                    <a:cubicBezTo>
                      <a:pt x="113206" y="57279"/>
                      <a:pt x="55113" y="43417"/>
                      <a:pt x="16872" y="3463"/>
                    </a:cubicBezTo>
                    <a:cubicBezTo>
                      <a:pt x="13524" y="-594"/>
                      <a:pt x="7520" y="-1170"/>
                      <a:pt x="3463" y="2178"/>
                    </a:cubicBezTo>
                    <a:cubicBezTo>
                      <a:pt x="-595" y="5526"/>
                      <a:pt x="-1169" y="11530"/>
                      <a:pt x="2179" y="15588"/>
                    </a:cubicBezTo>
                    <a:cubicBezTo>
                      <a:pt x="2479" y="15952"/>
                      <a:pt x="2805" y="16293"/>
                      <a:pt x="3156" y="16608"/>
                    </a:cubicBezTo>
                    <a:cubicBezTo>
                      <a:pt x="46540" y="61953"/>
                      <a:pt x="112449" y="77714"/>
                      <a:pt x="171653" y="56899"/>
                    </a:cubicBezTo>
                    <a:cubicBezTo>
                      <a:pt x="176624" y="55162"/>
                      <a:pt x="179248" y="49725"/>
                      <a:pt x="177511" y="44754"/>
                    </a:cubicBezTo>
                    <a:cubicBezTo>
                      <a:pt x="175775" y="39783"/>
                      <a:pt x="170338" y="37160"/>
                      <a:pt x="165367" y="38896"/>
                    </a:cubicBezTo>
                    <a:close/>
                  </a:path>
                </a:pathLst>
              </a:custGeom>
              <a:grpFill/>
              <a:ln w="9525" cap="flat">
                <a:noFill/>
                <a:prstDash val="solid"/>
                <a:miter/>
              </a:ln>
            </p:spPr>
            <p:txBody>
              <a:bodyPr rtlCol="0" anchor="ctr"/>
              <a:lstStyle/>
              <a:p>
                <a:endParaRPr lang="nl-NL"/>
              </a:p>
            </p:txBody>
          </p:sp>
          <p:sp>
            <p:nvSpPr>
              <p:cNvPr id="108" name="Vrije vorm: vorm 88">
                <a:extLst>
                  <a:ext uri="{FF2B5EF4-FFF2-40B4-BE49-F238E27FC236}">
                    <a16:creationId xmlns:a16="http://schemas.microsoft.com/office/drawing/2014/main" id="{13E0CC73-6988-4DF9-98D0-004E198C61F1}"/>
                  </a:ext>
                </a:extLst>
              </p:cNvPr>
              <p:cNvSpPr/>
              <p:nvPr/>
            </p:nvSpPr>
            <p:spPr>
              <a:xfrm>
                <a:off x="6558309" y="2340624"/>
                <a:ext cx="28575" cy="95251"/>
              </a:xfrm>
              <a:custGeom>
                <a:avLst/>
                <a:gdLst>
                  <a:gd name="connsiteX0" fmla="*/ 19362 w 28575"/>
                  <a:gd name="connsiteY0" fmla="*/ 9544 h 95250"/>
                  <a:gd name="connsiteX1" fmla="*/ 10409 w 28575"/>
                  <a:gd name="connsiteY1" fmla="*/ 19 h 95250"/>
                  <a:gd name="connsiteX2" fmla="*/ 312 w 28575"/>
                  <a:gd name="connsiteY2" fmla="*/ 8877 h 95250"/>
                  <a:gd name="connsiteX3" fmla="*/ 17362 w 28575"/>
                  <a:gd name="connsiteY3" fmla="*/ 92030 h 95250"/>
                  <a:gd name="connsiteX4" fmla="*/ 25935 w 28575"/>
                  <a:gd name="connsiteY4" fmla="*/ 97269 h 95250"/>
                  <a:gd name="connsiteX5" fmla="*/ 30221 w 28575"/>
                  <a:gd name="connsiteY5" fmla="*/ 96317 h 95250"/>
                  <a:gd name="connsiteX6" fmla="*/ 34446 w 28575"/>
                  <a:gd name="connsiteY6" fmla="*/ 83526 h 95250"/>
                  <a:gd name="connsiteX7" fmla="*/ 34412 w 28575"/>
                  <a:gd name="connsiteY7" fmla="*/ 83458 h 95250"/>
                  <a:gd name="connsiteX8" fmla="*/ 19362 w 28575"/>
                  <a:gd name="connsiteY8" fmla="*/ 9544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75" h="95250">
                    <a:moveTo>
                      <a:pt x="19362" y="9544"/>
                    </a:moveTo>
                    <a:cubicBezTo>
                      <a:pt x="19372" y="4498"/>
                      <a:pt x="15445" y="322"/>
                      <a:pt x="10409" y="19"/>
                    </a:cubicBezTo>
                    <a:cubicBezTo>
                      <a:pt x="5180" y="-308"/>
                      <a:pt x="669" y="3650"/>
                      <a:pt x="312" y="8877"/>
                    </a:cubicBezTo>
                    <a:cubicBezTo>
                      <a:pt x="-1472" y="37616"/>
                      <a:pt x="4412" y="66313"/>
                      <a:pt x="17362" y="92030"/>
                    </a:cubicBezTo>
                    <a:cubicBezTo>
                      <a:pt x="18992" y="95264"/>
                      <a:pt x="22313" y="97294"/>
                      <a:pt x="25935" y="97269"/>
                    </a:cubicBezTo>
                    <a:cubicBezTo>
                      <a:pt x="27418" y="97290"/>
                      <a:pt x="28885" y="96963"/>
                      <a:pt x="30221" y="96317"/>
                    </a:cubicBezTo>
                    <a:cubicBezTo>
                      <a:pt x="34919" y="93952"/>
                      <a:pt x="36812" y="88225"/>
                      <a:pt x="34446" y="83526"/>
                    </a:cubicBezTo>
                    <a:cubicBezTo>
                      <a:pt x="34435" y="83504"/>
                      <a:pt x="34423" y="83481"/>
                      <a:pt x="34412" y="83458"/>
                    </a:cubicBezTo>
                    <a:cubicBezTo>
                      <a:pt x="22865" y="60613"/>
                      <a:pt x="17667" y="35085"/>
                      <a:pt x="19362" y="9544"/>
                    </a:cubicBezTo>
                    <a:close/>
                  </a:path>
                </a:pathLst>
              </a:custGeom>
              <a:grpFill/>
              <a:ln w="9525" cap="flat">
                <a:noFill/>
                <a:prstDash val="solid"/>
                <a:miter/>
              </a:ln>
            </p:spPr>
            <p:txBody>
              <a:bodyPr rtlCol="0" anchor="ctr"/>
              <a:lstStyle/>
              <a:p>
                <a:endParaRPr lang="nl-NL"/>
              </a:p>
            </p:txBody>
          </p:sp>
          <p:sp>
            <p:nvSpPr>
              <p:cNvPr id="109" name="Vrije vorm: vorm 89">
                <a:extLst>
                  <a:ext uri="{FF2B5EF4-FFF2-40B4-BE49-F238E27FC236}">
                    <a16:creationId xmlns:a16="http://schemas.microsoft.com/office/drawing/2014/main" id="{D2DD4D00-5DBA-4750-88AE-3A97A46B76BF}"/>
                  </a:ext>
                </a:extLst>
              </p:cNvPr>
              <p:cNvSpPr/>
              <p:nvPr/>
            </p:nvSpPr>
            <p:spPr>
              <a:xfrm>
                <a:off x="7074349" y="2726889"/>
                <a:ext cx="28575" cy="28575"/>
              </a:xfrm>
              <a:custGeom>
                <a:avLst/>
                <a:gdLst>
                  <a:gd name="connsiteX0" fmla="*/ 16248 w 28575"/>
                  <a:gd name="connsiteY0" fmla="*/ 2817 h 28575"/>
                  <a:gd name="connsiteX1" fmla="*/ 2817 w 28575"/>
                  <a:gd name="connsiteY1" fmla="*/ 16248 h 28575"/>
                  <a:gd name="connsiteX2" fmla="*/ 2762 w 28575"/>
                  <a:gd name="connsiteY2" fmla="*/ 29718 h 28575"/>
                  <a:gd name="connsiteX3" fmla="*/ 2817 w 28575"/>
                  <a:gd name="connsiteY3" fmla="*/ 29773 h 28575"/>
                  <a:gd name="connsiteX4" fmla="*/ 16248 w 28575"/>
                  <a:gd name="connsiteY4" fmla="*/ 29773 h 28575"/>
                  <a:gd name="connsiteX5" fmla="*/ 29773 w 28575"/>
                  <a:gd name="connsiteY5" fmla="*/ 16248 h 28575"/>
                  <a:gd name="connsiteX6" fmla="*/ 29773 w 28575"/>
                  <a:gd name="connsiteY6" fmla="*/ 2817 h 28575"/>
                  <a:gd name="connsiteX7" fmla="*/ 16303 w 28575"/>
                  <a:gd name="connsiteY7" fmla="*/ 2762 h 28575"/>
                  <a:gd name="connsiteX8" fmla="*/ 16248 w 28575"/>
                  <a:gd name="connsiteY8" fmla="*/ 2817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75" h="28575">
                    <a:moveTo>
                      <a:pt x="16248" y="2817"/>
                    </a:moveTo>
                    <a:lnTo>
                      <a:pt x="2817" y="16248"/>
                    </a:lnTo>
                    <a:cubicBezTo>
                      <a:pt x="-917" y="19952"/>
                      <a:pt x="-942" y="25983"/>
                      <a:pt x="2762" y="29718"/>
                    </a:cubicBezTo>
                    <a:cubicBezTo>
                      <a:pt x="2780" y="29736"/>
                      <a:pt x="2799" y="29755"/>
                      <a:pt x="2817" y="29773"/>
                    </a:cubicBezTo>
                    <a:cubicBezTo>
                      <a:pt x="6532" y="33466"/>
                      <a:pt x="12533" y="33466"/>
                      <a:pt x="16248" y="29773"/>
                    </a:cubicBezTo>
                    <a:lnTo>
                      <a:pt x="29773" y="16248"/>
                    </a:lnTo>
                    <a:cubicBezTo>
                      <a:pt x="33466" y="12533"/>
                      <a:pt x="33466" y="6532"/>
                      <a:pt x="29773" y="2817"/>
                    </a:cubicBezTo>
                    <a:cubicBezTo>
                      <a:pt x="26069" y="-917"/>
                      <a:pt x="20038" y="-942"/>
                      <a:pt x="16303" y="2762"/>
                    </a:cubicBezTo>
                    <a:cubicBezTo>
                      <a:pt x="16285" y="2780"/>
                      <a:pt x="16266" y="2799"/>
                      <a:pt x="16248" y="2817"/>
                    </a:cubicBezTo>
                    <a:close/>
                  </a:path>
                </a:pathLst>
              </a:custGeom>
              <a:grpFill/>
              <a:ln w="9525" cap="flat">
                <a:noFill/>
                <a:prstDash val="solid"/>
                <a:miter/>
              </a:ln>
            </p:spPr>
            <p:txBody>
              <a:bodyPr rtlCol="0" anchor="ctr"/>
              <a:lstStyle/>
              <a:p>
                <a:endParaRPr lang="nl-NL"/>
              </a:p>
            </p:txBody>
          </p:sp>
        </p:grpSp>
      </p:grpSp>
      <p:grpSp>
        <p:nvGrpSpPr>
          <p:cNvPr id="10" name="Groep 9">
            <a:extLst>
              <a:ext uri="{FF2B5EF4-FFF2-40B4-BE49-F238E27FC236}">
                <a16:creationId xmlns:a16="http://schemas.microsoft.com/office/drawing/2014/main" id="{F769ABC8-DB3A-41D1-8665-2401D34664B6}"/>
              </a:ext>
            </a:extLst>
          </p:cNvPr>
          <p:cNvGrpSpPr/>
          <p:nvPr/>
        </p:nvGrpSpPr>
        <p:grpSpPr>
          <a:xfrm>
            <a:off x="4949047" y="2134791"/>
            <a:ext cx="2075932" cy="3180999"/>
            <a:chOff x="2680438" y="2134791"/>
            <a:chExt cx="2075932" cy="4219792"/>
          </a:xfrm>
        </p:grpSpPr>
        <p:sp>
          <p:nvSpPr>
            <p:cNvPr id="116" name="Rechthoek 33">
              <a:extLst>
                <a:ext uri="{FF2B5EF4-FFF2-40B4-BE49-F238E27FC236}">
                  <a16:creationId xmlns:a16="http://schemas.microsoft.com/office/drawing/2014/main" id="{3D69842D-4952-4C74-B272-0DC2A1452136}"/>
                </a:ext>
              </a:extLst>
            </p:cNvPr>
            <p:cNvSpPr/>
            <p:nvPr/>
          </p:nvSpPr>
          <p:spPr>
            <a:xfrm>
              <a:off x="2734337" y="2904972"/>
              <a:ext cx="2022033" cy="3197347"/>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44000" rtlCol="0" anchor="ctr"/>
            <a:lstStyle/>
            <a:p>
              <a:pPr algn="ctr"/>
              <a:endParaRPr lang="nl-NL" b="1">
                <a:solidFill>
                  <a:schemeClr val="tx2"/>
                </a:solidFill>
              </a:endParaRPr>
            </a:p>
          </p:txBody>
        </p:sp>
        <p:sp>
          <p:nvSpPr>
            <p:cNvPr id="120" name="Ovaal 9">
              <a:extLst>
                <a:ext uri="{FF2B5EF4-FFF2-40B4-BE49-F238E27FC236}">
                  <a16:creationId xmlns:a16="http://schemas.microsoft.com/office/drawing/2014/main" id="{3B25C093-C347-44E3-A142-DB6319A2CC1D}"/>
                </a:ext>
              </a:extLst>
            </p:cNvPr>
            <p:cNvSpPr/>
            <p:nvPr/>
          </p:nvSpPr>
          <p:spPr>
            <a:xfrm>
              <a:off x="3151638" y="2134791"/>
              <a:ext cx="1144625" cy="11446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7" name="Rechthoek 33">
              <a:extLst>
                <a:ext uri="{FF2B5EF4-FFF2-40B4-BE49-F238E27FC236}">
                  <a16:creationId xmlns:a16="http://schemas.microsoft.com/office/drawing/2014/main" id="{CE1EDDE7-1932-436F-87FE-DEF85DCCEFEE}"/>
                </a:ext>
              </a:extLst>
            </p:cNvPr>
            <p:cNvSpPr/>
            <p:nvPr/>
          </p:nvSpPr>
          <p:spPr>
            <a:xfrm>
              <a:off x="2680438" y="3578500"/>
              <a:ext cx="2022033" cy="8981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nl-NL" sz="1400" b="1">
                  <a:solidFill>
                    <a:schemeClr val="tx2"/>
                  </a:solidFill>
                </a:rPr>
                <a:t>Thema: </a:t>
              </a:r>
            </a:p>
            <a:p>
              <a:pPr algn="ctr"/>
              <a:r>
                <a:rPr lang="nl-NL" sz="1400" b="1">
                  <a:solidFill>
                    <a:schemeClr val="tx2"/>
                  </a:solidFill>
                </a:rPr>
                <a:t>Ouderen wonen zo lang mogelijk thuis.</a:t>
              </a:r>
            </a:p>
          </p:txBody>
        </p:sp>
        <p:sp>
          <p:nvSpPr>
            <p:cNvPr id="130" name="Rechthoek 33">
              <a:extLst>
                <a:ext uri="{FF2B5EF4-FFF2-40B4-BE49-F238E27FC236}">
                  <a16:creationId xmlns:a16="http://schemas.microsoft.com/office/drawing/2014/main" id="{4EF15B99-DC12-4F9A-A505-43872D31C04B}"/>
                </a:ext>
              </a:extLst>
            </p:cNvPr>
            <p:cNvSpPr/>
            <p:nvPr/>
          </p:nvSpPr>
          <p:spPr>
            <a:xfrm>
              <a:off x="2712935" y="4247153"/>
              <a:ext cx="2022033" cy="2107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endParaRPr lang="nl-NL" sz="1200">
                <a:solidFill>
                  <a:srgbClr val="002857"/>
                </a:solidFill>
              </a:endParaRPr>
            </a:p>
          </p:txBody>
        </p:sp>
        <p:grpSp>
          <p:nvGrpSpPr>
            <p:cNvPr id="83" name="Graphic 25">
              <a:extLst>
                <a:ext uri="{FF2B5EF4-FFF2-40B4-BE49-F238E27FC236}">
                  <a16:creationId xmlns:a16="http://schemas.microsoft.com/office/drawing/2014/main" id="{D7C1302F-C426-4717-8F8A-ECC4FB52E22A}"/>
                </a:ext>
              </a:extLst>
            </p:cNvPr>
            <p:cNvGrpSpPr/>
            <p:nvPr/>
          </p:nvGrpSpPr>
          <p:grpSpPr>
            <a:xfrm>
              <a:off x="3480362" y="2561323"/>
              <a:ext cx="571303" cy="586743"/>
              <a:chOff x="775504" y="4700950"/>
              <a:chExt cx="704860" cy="723905"/>
            </a:xfrm>
            <a:solidFill>
              <a:schemeClr val="tx2"/>
            </a:solidFill>
          </p:grpSpPr>
          <p:sp>
            <p:nvSpPr>
              <p:cNvPr id="101" name="Vrije vorm: vorm 169">
                <a:extLst>
                  <a:ext uri="{FF2B5EF4-FFF2-40B4-BE49-F238E27FC236}">
                    <a16:creationId xmlns:a16="http://schemas.microsoft.com/office/drawing/2014/main" id="{2BB65E06-67BB-46F4-B49F-A3C4889B5C3F}"/>
                  </a:ext>
                </a:extLst>
              </p:cNvPr>
              <p:cNvSpPr/>
              <p:nvPr/>
            </p:nvSpPr>
            <p:spPr>
              <a:xfrm>
                <a:off x="775504" y="4700950"/>
                <a:ext cx="704860" cy="723905"/>
              </a:xfrm>
              <a:custGeom>
                <a:avLst/>
                <a:gdLst>
                  <a:gd name="connsiteX0" fmla="*/ 705319 w 704850"/>
                  <a:gd name="connsiteY0" fmla="*/ 336236 h 723900"/>
                  <a:gd name="connsiteX1" fmla="*/ 620737 w 704850"/>
                  <a:gd name="connsiteY1" fmla="*/ 249749 h 723900"/>
                  <a:gd name="connsiteX2" fmla="*/ 620737 w 704850"/>
                  <a:gd name="connsiteY2" fmla="*/ 91729 h 723900"/>
                  <a:gd name="connsiteX3" fmla="*/ 584923 w 704850"/>
                  <a:gd name="connsiteY3" fmla="*/ 57153 h 723900"/>
                  <a:gd name="connsiteX4" fmla="*/ 532917 w 704850"/>
                  <a:gd name="connsiteY4" fmla="*/ 57153 h 723900"/>
                  <a:gd name="connsiteX5" fmla="*/ 496914 w 704850"/>
                  <a:gd name="connsiteY5" fmla="*/ 91619 h 723900"/>
                  <a:gd name="connsiteX6" fmla="*/ 496912 w 704850"/>
                  <a:gd name="connsiteY6" fmla="*/ 91729 h 723900"/>
                  <a:gd name="connsiteX7" fmla="*/ 496912 w 704850"/>
                  <a:gd name="connsiteY7" fmla="*/ 123542 h 723900"/>
                  <a:gd name="connsiteX8" fmla="*/ 390137 w 704850"/>
                  <a:gd name="connsiteY8" fmla="*/ 14862 h 723900"/>
                  <a:gd name="connsiteX9" fmla="*/ 354037 w 704850"/>
                  <a:gd name="connsiteY9" fmla="*/ 3 h 723900"/>
                  <a:gd name="connsiteX10" fmla="*/ 354037 w 704850"/>
                  <a:gd name="connsiteY10" fmla="*/ 3 h 723900"/>
                  <a:gd name="connsiteX11" fmla="*/ 318223 w 704850"/>
                  <a:gd name="connsiteY11" fmla="*/ 15053 h 723900"/>
                  <a:gd name="connsiteX12" fmla="*/ 5803 w 704850"/>
                  <a:gd name="connsiteY12" fmla="*/ 336331 h 723900"/>
                  <a:gd name="connsiteX13" fmla="*/ 1612 w 704850"/>
                  <a:gd name="connsiteY13" fmla="*/ 358048 h 723900"/>
                  <a:gd name="connsiteX14" fmla="*/ 21805 w 704850"/>
                  <a:gd name="connsiteY14" fmla="*/ 371478 h 723900"/>
                  <a:gd name="connsiteX15" fmla="*/ 78955 w 704850"/>
                  <a:gd name="connsiteY15" fmla="*/ 371478 h 723900"/>
                  <a:gd name="connsiteX16" fmla="*/ 78955 w 704850"/>
                  <a:gd name="connsiteY16" fmla="*/ 679612 h 723900"/>
                  <a:gd name="connsiteX17" fmla="*/ 126580 w 704850"/>
                  <a:gd name="connsiteY17" fmla="*/ 723903 h 723900"/>
                  <a:gd name="connsiteX18" fmla="*/ 363562 w 704850"/>
                  <a:gd name="connsiteY18" fmla="*/ 723903 h 723900"/>
                  <a:gd name="connsiteX19" fmla="*/ 373087 w 704850"/>
                  <a:gd name="connsiteY19" fmla="*/ 714378 h 723900"/>
                  <a:gd name="connsiteX20" fmla="*/ 373087 w 704850"/>
                  <a:gd name="connsiteY20" fmla="*/ 533403 h 723900"/>
                  <a:gd name="connsiteX21" fmla="*/ 401662 w 704850"/>
                  <a:gd name="connsiteY21" fmla="*/ 504828 h 723900"/>
                  <a:gd name="connsiteX22" fmla="*/ 487387 w 704850"/>
                  <a:gd name="connsiteY22" fmla="*/ 504828 h 723900"/>
                  <a:gd name="connsiteX23" fmla="*/ 515962 w 704850"/>
                  <a:gd name="connsiteY23" fmla="*/ 533403 h 723900"/>
                  <a:gd name="connsiteX24" fmla="*/ 515962 w 704850"/>
                  <a:gd name="connsiteY24" fmla="*/ 714378 h 723900"/>
                  <a:gd name="connsiteX25" fmla="*/ 525487 w 704850"/>
                  <a:gd name="connsiteY25" fmla="*/ 723903 h 723900"/>
                  <a:gd name="connsiteX26" fmla="*/ 583971 w 704850"/>
                  <a:gd name="connsiteY26" fmla="*/ 723903 h 723900"/>
                  <a:gd name="connsiteX27" fmla="*/ 631596 w 704850"/>
                  <a:gd name="connsiteY27" fmla="*/ 679612 h 723900"/>
                  <a:gd name="connsiteX28" fmla="*/ 631596 w 704850"/>
                  <a:gd name="connsiteY28" fmla="*/ 371478 h 723900"/>
                  <a:gd name="connsiteX29" fmla="*/ 688746 w 704850"/>
                  <a:gd name="connsiteY29" fmla="*/ 371478 h 723900"/>
                  <a:gd name="connsiteX30" fmla="*/ 709034 w 704850"/>
                  <a:gd name="connsiteY30" fmla="*/ 358048 h 723900"/>
                  <a:gd name="connsiteX31" fmla="*/ 705319 w 704850"/>
                  <a:gd name="connsiteY31" fmla="*/ 336236 h 723900"/>
                  <a:gd name="connsiteX32" fmla="*/ 691698 w 704850"/>
                  <a:gd name="connsiteY32" fmla="*/ 350523 h 723900"/>
                  <a:gd name="connsiteX33" fmla="*/ 688936 w 704850"/>
                  <a:gd name="connsiteY33" fmla="*/ 352428 h 723900"/>
                  <a:gd name="connsiteX34" fmla="*/ 622261 w 704850"/>
                  <a:gd name="connsiteY34" fmla="*/ 352428 h 723900"/>
                  <a:gd name="connsiteX35" fmla="*/ 612736 w 704850"/>
                  <a:gd name="connsiteY35" fmla="*/ 361953 h 723900"/>
                  <a:gd name="connsiteX36" fmla="*/ 612736 w 704850"/>
                  <a:gd name="connsiteY36" fmla="*/ 679612 h 723900"/>
                  <a:gd name="connsiteX37" fmla="*/ 584161 w 704850"/>
                  <a:gd name="connsiteY37" fmla="*/ 704853 h 723900"/>
                  <a:gd name="connsiteX38" fmla="*/ 535012 w 704850"/>
                  <a:gd name="connsiteY38" fmla="*/ 704853 h 723900"/>
                  <a:gd name="connsiteX39" fmla="*/ 535012 w 704850"/>
                  <a:gd name="connsiteY39" fmla="*/ 533403 h 723900"/>
                  <a:gd name="connsiteX40" fmla="*/ 487387 w 704850"/>
                  <a:gd name="connsiteY40" fmla="*/ 485778 h 723900"/>
                  <a:gd name="connsiteX41" fmla="*/ 401662 w 704850"/>
                  <a:gd name="connsiteY41" fmla="*/ 485778 h 723900"/>
                  <a:gd name="connsiteX42" fmla="*/ 354037 w 704850"/>
                  <a:gd name="connsiteY42" fmla="*/ 533403 h 723900"/>
                  <a:gd name="connsiteX43" fmla="*/ 354037 w 704850"/>
                  <a:gd name="connsiteY43" fmla="*/ 704853 h 723900"/>
                  <a:gd name="connsiteX44" fmla="*/ 126961 w 704850"/>
                  <a:gd name="connsiteY44" fmla="*/ 704853 h 723900"/>
                  <a:gd name="connsiteX45" fmla="*/ 98386 w 704850"/>
                  <a:gd name="connsiteY45" fmla="*/ 679612 h 723900"/>
                  <a:gd name="connsiteX46" fmla="*/ 98386 w 704850"/>
                  <a:gd name="connsiteY46" fmla="*/ 361953 h 723900"/>
                  <a:gd name="connsiteX47" fmla="*/ 88861 w 704850"/>
                  <a:gd name="connsiteY47" fmla="*/ 352428 h 723900"/>
                  <a:gd name="connsiteX48" fmla="*/ 22186 w 704850"/>
                  <a:gd name="connsiteY48" fmla="*/ 352428 h 723900"/>
                  <a:gd name="connsiteX49" fmla="*/ 19519 w 704850"/>
                  <a:gd name="connsiteY49" fmla="*/ 350618 h 723900"/>
                  <a:gd name="connsiteX50" fmla="*/ 19519 w 704850"/>
                  <a:gd name="connsiteY50" fmla="*/ 349571 h 723900"/>
                  <a:gd name="connsiteX51" fmla="*/ 332034 w 704850"/>
                  <a:gd name="connsiteY51" fmla="*/ 28292 h 723900"/>
                  <a:gd name="connsiteX52" fmla="*/ 354228 w 704850"/>
                  <a:gd name="connsiteY52" fmla="*/ 18767 h 723900"/>
                  <a:gd name="connsiteX53" fmla="*/ 354228 w 704850"/>
                  <a:gd name="connsiteY53" fmla="*/ 18767 h 723900"/>
                  <a:gd name="connsiteX54" fmla="*/ 376421 w 704850"/>
                  <a:gd name="connsiteY54" fmla="*/ 28292 h 723900"/>
                  <a:gd name="connsiteX55" fmla="*/ 524058 w 704850"/>
                  <a:gd name="connsiteY55" fmla="*/ 178121 h 723900"/>
                  <a:gd name="connsiteX56" fmla="*/ 537529 w 704850"/>
                  <a:gd name="connsiteY56" fmla="*/ 178176 h 723900"/>
                  <a:gd name="connsiteX57" fmla="*/ 537584 w 704850"/>
                  <a:gd name="connsiteY57" fmla="*/ 178121 h 723900"/>
                  <a:gd name="connsiteX58" fmla="*/ 537584 w 704850"/>
                  <a:gd name="connsiteY58" fmla="*/ 164690 h 723900"/>
                  <a:gd name="connsiteX59" fmla="*/ 515962 w 704850"/>
                  <a:gd name="connsiteY59" fmla="*/ 142878 h 723900"/>
                  <a:gd name="connsiteX60" fmla="*/ 515962 w 704850"/>
                  <a:gd name="connsiteY60" fmla="*/ 91729 h 723900"/>
                  <a:gd name="connsiteX61" fmla="*/ 532726 w 704850"/>
                  <a:gd name="connsiteY61" fmla="*/ 76203 h 723900"/>
                  <a:gd name="connsiteX62" fmla="*/ 584923 w 704850"/>
                  <a:gd name="connsiteY62" fmla="*/ 76203 h 723900"/>
                  <a:gd name="connsiteX63" fmla="*/ 601687 w 704850"/>
                  <a:gd name="connsiteY63" fmla="*/ 91729 h 723900"/>
                  <a:gd name="connsiteX64" fmla="*/ 601687 w 704850"/>
                  <a:gd name="connsiteY64" fmla="*/ 230222 h 723900"/>
                  <a:gd name="connsiteX65" fmla="*/ 575017 w 704850"/>
                  <a:gd name="connsiteY65" fmla="*/ 202886 h 723900"/>
                  <a:gd name="connsiteX66" fmla="*/ 561539 w 704850"/>
                  <a:gd name="connsiteY66" fmla="*/ 202743 h 723900"/>
                  <a:gd name="connsiteX67" fmla="*/ 561396 w 704850"/>
                  <a:gd name="connsiteY67" fmla="*/ 216221 h 723900"/>
                  <a:gd name="connsiteX68" fmla="*/ 691413 w 704850"/>
                  <a:gd name="connsiteY68" fmla="*/ 349571 h 723900"/>
                  <a:gd name="connsiteX69" fmla="*/ 691698 w 704850"/>
                  <a:gd name="connsiteY69" fmla="*/ 350523 h 723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704850" h="723900">
                    <a:moveTo>
                      <a:pt x="705319" y="336236"/>
                    </a:moveTo>
                    <a:lnTo>
                      <a:pt x="620737" y="249749"/>
                    </a:lnTo>
                    <a:lnTo>
                      <a:pt x="620737" y="91729"/>
                    </a:lnTo>
                    <a:cubicBezTo>
                      <a:pt x="620372" y="72302"/>
                      <a:pt x="604351" y="56835"/>
                      <a:pt x="584923" y="57153"/>
                    </a:cubicBezTo>
                    <a:lnTo>
                      <a:pt x="532917" y="57153"/>
                    </a:lnTo>
                    <a:cubicBezTo>
                      <a:pt x="513457" y="56729"/>
                      <a:pt x="497339" y="72160"/>
                      <a:pt x="496914" y="91619"/>
                    </a:cubicBezTo>
                    <a:cubicBezTo>
                      <a:pt x="496913" y="91656"/>
                      <a:pt x="496913" y="91693"/>
                      <a:pt x="496912" y="91729"/>
                    </a:cubicBezTo>
                    <a:lnTo>
                      <a:pt x="496912" y="123542"/>
                    </a:lnTo>
                    <a:lnTo>
                      <a:pt x="390137" y="14862"/>
                    </a:lnTo>
                    <a:cubicBezTo>
                      <a:pt x="380620" y="5213"/>
                      <a:pt x="367588" y="-150"/>
                      <a:pt x="354037" y="3"/>
                    </a:cubicBezTo>
                    <a:lnTo>
                      <a:pt x="354037" y="3"/>
                    </a:lnTo>
                    <a:cubicBezTo>
                      <a:pt x="340548" y="-66"/>
                      <a:pt x="327614" y="5369"/>
                      <a:pt x="318223" y="15053"/>
                    </a:cubicBezTo>
                    <a:lnTo>
                      <a:pt x="5803" y="336331"/>
                    </a:lnTo>
                    <a:cubicBezTo>
                      <a:pt x="71" y="342018"/>
                      <a:pt x="-1593" y="350637"/>
                      <a:pt x="1612" y="358048"/>
                    </a:cubicBezTo>
                    <a:cubicBezTo>
                      <a:pt x="5046" y="366165"/>
                      <a:pt x="12992" y="371450"/>
                      <a:pt x="21805" y="371478"/>
                    </a:cubicBezTo>
                    <a:lnTo>
                      <a:pt x="78955" y="371478"/>
                    </a:lnTo>
                    <a:lnTo>
                      <a:pt x="78955" y="679612"/>
                    </a:lnTo>
                    <a:cubicBezTo>
                      <a:pt x="79988" y="704943"/>
                      <a:pt x="101242" y="724708"/>
                      <a:pt x="126580" y="723903"/>
                    </a:cubicBezTo>
                    <a:lnTo>
                      <a:pt x="363562" y="723903"/>
                    </a:lnTo>
                    <a:cubicBezTo>
                      <a:pt x="368823" y="723903"/>
                      <a:pt x="373087" y="719639"/>
                      <a:pt x="373087" y="714378"/>
                    </a:cubicBezTo>
                    <a:lnTo>
                      <a:pt x="373087" y="533403"/>
                    </a:lnTo>
                    <a:cubicBezTo>
                      <a:pt x="373087" y="517621"/>
                      <a:pt x="385880" y="504828"/>
                      <a:pt x="401662" y="504828"/>
                    </a:cubicBezTo>
                    <a:lnTo>
                      <a:pt x="487387" y="504828"/>
                    </a:lnTo>
                    <a:cubicBezTo>
                      <a:pt x="503169" y="504828"/>
                      <a:pt x="515962" y="517621"/>
                      <a:pt x="515962" y="533403"/>
                    </a:cubicBezTo>
                    <a:lnTo>
                      <a:pt x="515962" y="714378"/>
                    </a:lnTo>
                    <a:cubicBezTo>
                      <a:pt x="515962" y="719639"/>
                      <a:pt x="520227" y="723903"/>
                      <a:pt x="525487" y="723903"/>
                    </a:cubicBezTo>
                    <a:lnTo>
                      <a:pt x="583971" y="723903"/>
                    </a:lnTo>
                    <a:cubicBezTo>
                      <a:pt x="609329" y="724761"/>
                      <a:pt x="630614" y="704966"/>
                      <a:pt x="631596" y="679612"/>
                    </a:cubicBezTo>
                    <a:lnTo>
                      <a:pt x="631596" y="371478"/>
                    </a:lnTo>
                    <a:lnTo>
                      <a:pt x="688746" y="371478"/>
                    </a:lnTo>
                    <a:cubicBezTo>
                      <a:pt x="697578" y="371437"/>
                      <a:pt x="705546" y="366163"/>
                      <a:pt x="709034" y="358048"/>
                    </a:cubicBezTo>
                    <a:cubicBezTo>
                      <a:pt x="712296" y="350692"/>
                      <a:pt x="710832" y="342097"/>
                      <a:pt x="705319" y="336236"/>
                    </a:cubicBezTo>
                    <a:close/>
                    <a:moveTo>
                      <a:pt x="691698" y="350523"/>
                    </a:moveTo>
                    <a:cubicBezTo>
                      <a:pt x="691222" y="351638"/>
                      <a:pt x="690147" y="352379"/>
                      <a:pt x="688936" y="352428"/>
                    </a:cubicBezTo>
                    <a:lnTo>
                      <a:pt x="622261" y="352428"/>
                    </a:lnTo>
                    <a:cubicBezTo>
                      <a:pt x="617000" y="352428"/>
                      <a:pt x="612736" y="356693"/>
                      <a:pt x="612736" y="361953"/>
                    </a:cubicBezTo>
                    <a:lnTo>
                      <a:pt x="612736" y="679612"/>
                    </a:lnTo>
                    <a:cubicBezTo>
                      <a:pt x="611767" y="694449"/>
                      <a:pt x="599005" y="705723"/>
                      <a:pt x="584161" y="704853"/>
                    </a:cubicBezTo>
                    <a:lnTo>
                      <a:pt x="535012" y="704853"/>
                    </a:lnTo>
                    <a:lnTo>
                      <a:pt x="535012" y="533403"/>
                    </a:lnTo>
                    <a:cubicBezTo>
                      <a:pt x="535012" y="507101"/>
                      <a:pt x="513689" y="485778"/>
                      <a:pt x="487387" y="485778"/>
                    </a:cubicBezTo>
                    <a:lnTo>
                      <a:pt x="401662" y="485778"/>
                    </a:lnTo>
                    <a:cubicBezTo>
                      <a:pt x="375360" y="485778"/>
                      <a:pt x="354037" y="507101"/>
                      <a:pt x="354037" y="533403"/>
                    </a:cubicBezTo>
                    <a:lnTo>
                      <a:pt x="354037" y="704853"/>
                    </a:lnTo>
                    <a:lnTo>
                      <a:pt x="126961" y="704853"/>
                    </a:lnTo>
                    <a:cubicBezTo>
                      <a:pt x="112136" y="705670"/>
                      <a:pt x="99405" y="694424"/>
                      <a:pt x="98386" y="679612"/>
                    </a:cubicBezTo>
                    <a:lnTo>
                      <a:pt x="98386" y="361953"/>
                    </a:lnTo>
                    <a:cubicBezTo>
                      <a:pt x="98386" y="356693"/>
                      <a:pt x="94122" y="352428"/>
                      <a:pt x="88861" y="352428"/>
                    </a:cubicBezTo>
                    <a:lnTo>
                      <a:pt x="22186" y="352428"/>
                    </a:lnTo>
                    <a:cubicBezTo>
                      <a:pt x="21025" y="352383"/>
                      <a:pt x="19991" y="351681"/>
                      <a:pt x="19519" y="350618"/>
                    </a:cubicBezTo>
                    <a:cubicBezTo>
                      <a:pt x="19519" y="349856"/>
                      <a:pt x="19519" y="349571"/>
                      <a:pt x="19519" y="349571"/>
                    </a:cubicBezTo>
                    <a:lnTo>
                      <a:pt x="332034" y="28292"/>
                    </a:lnTo>
                    <a:cubicBezTo>
                      <a:pt x="337850" y="22262"/>
                      <a:pt x="345849" y="18828"/>
                      <a:pt x="354228" y="18767"/>
                    </a:cubicBezTo>
                    <a:lnTo>
                      <a:pt x="354228" y="18767"/>
                    </a:lnTo>
                    <a:cubicBezTo>
                      <a:pt x="362613" y="18796"/>
                      <a:pt x="370624" y="22235"/>
                      <a:pt x="376421" y="28292"/>
                    </a:cubicBezTo>
                    <a:lnTo>
                      <a:pt x="524058" y="178121"/>
                    </a:lnTo>
                    <a:cubicBezTo>
                      <a:pt x="527763" y="181855"/>
                      <a:pt x="533794" y="181880"/>
                      <a:pt x="537529" y="178176"/>
                    </a:cubicBezTo>
                    <a:cubicBezTo>
                      <a:pt x="537547" y="178158"/>
                      <a:pt x="537566" y="178139"/>
                      <a:pt x="537584" y="178121"/>
                    </a:cubicBezTo>
                    <a:cubicBezTo>
                      <a:pt x="541277" y="174406"/>
                      <a:pt x="541277" y="168405"/>
                      <a:pt x="537584" y="164690"/>
                    </a:cubicBezTo>
                    <a:lnTo>
                      <a:pt x="515962" y="142878"/>
                    </a:lnTo>
                    <a:lnTo>
                      <a:pt x="515962" y="91729"/>
                    </a:lnTo>
                    <a:cubicBezTo>
                      <a:pt x="516323" y="82821"/>
                      <a:pt x="523817" y="75881"/>
                      <a:pt x="532726" y="76203"/>
                    </a:cubicBezTo>
                    <a:lnTo>
                      <a:pt x="584923" y="76203"/>
                    </a:lnTo>
                    <a:cubicBezTo>
                      <a:pt x="593832" y="75881"/>
                      <a:pt x="601326" y="82821"/>
                      <a:pt x="601687" y="91729"/>
                    </a:cubicBezTo>
                    <a:lnTo>
                      <a:pt x="601687" y="230222"/>
                    </a:lnTo>
                    <a:lnTo>
                      <a:pt x="575017" y="202886"/>
                    </a:lnTo>
                    <a:cubicBezTo>
                      <a:pt x="571335" y="199124"/>
                      <a:pt x="565301" y="199060"/>
                      <a:pt x="561539" y="202743"/>
                    </a:cubicBezTo>
                    <a:cubicBezTo>
                      <a:pt x="557778" y="206425"/>
                      <a:pt x="557714" y="212459"/>
                      <a:pt x="561396" y="216221"/>
                    </a:cubicBezTo>
                    <a:lnTo>
                      <a:pt x="691413" y="349571"/>
                    </a:lnTo>
                    <a:cubicBezTo>
                      <a:pt x="691413" y="349571"/>
                      <a:pt x="691984" y="349856"/>
                      <a:pt x="691698" y="350523"/>
                    </a:cubicBezTo>
                    <a:close/>
                  </a:path>
                </a:pathLst>
              </a:custGeom>
              <a:grpFill/>
              <a:ln w="9525" cap="flat">
                <a:noFill/>
                <a:prstDash val="solid"/>
                <a:miter/>
              </a:ln>
            </p:spPr>
            <p:txBody>
              <a:bodyPr rtlCol="0" anchor="ctr"/>
              <a:lstStyle/>
              <a:p>
                <a:endParaRPr lang="nl-NL"/>
              </a:p>
            </p:txBody>
          </p:sp>
          <p:sp>
            <p:nvSpPr>
              <p:cNvPr id="102" name="Vrije vorm: vorm 170">
                <a:extLst>
                  <a:ext uri="{FF2B5EF4-FFF2-40B4-BE49-F238E27FC236}">
                    <a16:creationId xmlns:a16="http://schemas.microsoft.com/office/drawing/2014/main" id="{67964EEC-AA2B-47A8-8F78-C5D763B7CD03}"/>
                  </a:ext>
                </a:extLst>
              </p:cNvPr>
              <p:cNvSpPr/>
              <p:nvPr/>
            </p:nvSpPr>
            <p:spPr>
              <a:xfrm>
                <a:off x="921514" y="5053380"/>
                <a:ext cx="161927" cy="200026"/>
              </a:xfrm>
              <a:custGeom>
                <a:avLst/>
                <a:gdLst>
                  <a:gd name="connsiteX0" fmla="*/ 142875 w 161925"/>
                  <a:gd name="connsiteY0" fmla="*/ 0 h 200025"/>
                  <a:gd name="connsiteX1" fmla="*/ 29146 w 161925"/>
                  <a:gd name="connsiteY1" fmla="*/ 0 h 200025"/>
                  <a:gd name="connsiteX2" fmla="*/ 0 w 161925"/>
                  <a:gd name="connsiteY2" fmla="*/ 28575 h 200025"/>
                  <a:gd name="connsiteX3" fmla="*/ 0 w 161925"/>
                  <a:gd name="connsiteY3" fmla="*/ 170879 h 200025"/>
                  <a:gd name="connsiteX4" fmla="*/ 29146 w 161925"/>
                  <a:gd name="connsiteY4" fmla="*/ 200025 h 200025"/>
                  <a:gd name="connsiteX5" fmla="*/ 142399 w 161925"/>
                  <a:gd name="connsiteY5" fmla="*/ 200025 h 200025"/>
                  <a:gd name="connsiteX6" fmla="*/ 170974 w 161925"/>
                  <a:gd name="connsiteY6" fmla="*/ 170879 h 200025"/>
                  <a:gd name="connsiteX7" fmla="*/ 170974 w 161925"/>
                  <a:gd name="connsiteY7" fmla="*/ 28575 h 200025"/>
                  <a:gd name="connsiteX8" fmla="*/ 142875 w 161925"/>
                  <a:gd name="connsiteY8" fmla="*/ 0 h 200025"/>
                  <a:gd name="connsiteX9" fmla="*/ 152400 w 161925"/>
                  <a:gd name="connsiteY9" fmla="*/ 170879 h 200025"/>
                  <a:gd name="connsiteX10" fmla="*/ 142875 w 161925"/>
                  <a:gd name="connsiteY10" fmla="*/ 180975 h 200025"/>
                  <a:gd name="connsiteX11" fmla="*/ 29146 w 161925"/>
                  <a:gd name="connsiteY11" fmla="*/ 180975 h 200025"/>
                  <a:gd name="connsiteX12" fmla="*/ 19050 w 161925"/>
                  <a:gd name="connsiteY12" fmla="*/ 170879 h 200025"/>
                  <a:gd name="connsiteX13" fmla="*/ 19050 w 161925"/>
                  <a:gd name="connsiteY13" fmla="*/ 29051 h 200025"/>
                  <a:gd name="connsiteX14" fmla="*/ 29146 w 161925"/>
                  <a:gd name="connsiteY14" fmla="*/ 19526 h 200025"/>
                  <a:gd name="connsiteX15" fmla="*/ 142875 w 161925"/>
                  <a:gd name="connsiteY15" fmla="*/ 19526 h 200025"/>
                  <a:gd name="connsiteX16" fmla="*/ 152400 w 161925"/>
                  <a:gd name="connsiteY16" fmla="*/ 29051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61925" h="200025">
                    <a:moveTo>
                      <a:pt x="142875" y="0"/>
                    </a:moveTo>
                    <a:lnTo>
                      <a:pt x="29146" y="0"/>
                    </a:lnTo>
                    <a:cubicBezTo>
                      <a:pt x="13270" y="-3"/>
                      <a:pt x="311" y="12702"/>
                      <a:pt x="0" y="28575"/>
                    </a:cubicBezTo>
                    <a:lnTo>
                      <a:pt x="0" y="170879"/>
                    </a:lnTo>
                    <a:cubicBezTo>
                      <a:pt x="0" y="186976"/>
                      <a:pt x="13049" y="200025"/>
                      <a:pt x="29146" y="200025"/>
                    </a:cubicBezTo>
                    <a:lnTo>
                      <a:pt x="142399" y="200025"/>
                    </a:lnTo>
                    <a:cubicBezTo>
                      <a:pt x="158272" y="199714"/>
                      <a:pt x="170977" y="186755"/>
                      <a:pt x="170974" y="170879"/>
                    </a:cubicBezTo>
                    <a:lnTo>
                      <a:pt x="170974" y="28575"/>
                    </a:lnTo>
                    <a:cubicBezTo>
                      <a:pt x="170976" y="12978"/>
                      <a:pt x="158470" y="260"/>
                      <a:pt x="142875" y="0"/>
                    </a:cubicBezTo>
                    <a:close/>
                    <a:moveTo>
                      <a:pt x="152400" y="170879"/>
                    </a:moveTo>
                    <a:cubicBezTo>
                      <a:pt x="152409" y="176239"/>
                      <a:pt x="148227" y="180671"/>
                      <a:pt x="142875" y="180975"/>
                    </a:cubicBezTo>
                    <a:lnTo>
                      <a:pt x="29146" y="180975"/>
                    </a:lnTo>
                    <a:cubicBezTo>
                      <a:pt x="23592" y="180924"/>
                      <a:pt x="19101" y="176433"/>
                      <a:pt x="19050" y="170879"/>
                    </a:cubicBezTo>
                    <a:lnTo>
                      <a:pt x="19050" y="29051"/>
                    </a:lnTo>
                    <a:cubicBezTo>
                      <a:pt x="19354" y="23699"/>
                      <a:pt x="23786" y="19518"/>
                      <a:pt x="29146" y="19526"/>
                    </a:cubicBezTo>
                    <a:lnTo>
                      <a:pt x="142875" y="19526"/>
                    </a:lnTo>
                    <a:cubicBezTo>
                      <a:pt x="148136" y="19526"/>
                      <a:pt x="152400" y="23791"/>
                      <a:pt x="152400" y="29051"/>
                    </a:cubicBezTo>
                    <a:close/>
                  </a:path>
                </a:pathLst>
              </a:custGeom>
              <a:grpFill/>
              <a:ln w="9525" cap="flat">
                <a:noFill/>
                <a:prstDash val="solid"/>
                <a:miter/>
              </a:ln>
            </p:spPr>
            <p:txBody>
              <a:bodyPr rtlCol="0" anchor="ctr"/>
              <a:lstStyle/>
              <a:p>
                <a:endParaRPr lang="nl-NL"/>
              </a:p>
            </p:txBody>
          </p:sp>
          <p:sp>
            <p:nvSpPr>
              <p:cNvPr id="103" name="Vrije vorm: vorm 171">
                <a:extLst>
                  <a:ext uri="{FF2B5EF4-FFF2-40B4-BE49-F238E27FC236}">
                    <a16:creationId xmlns:a16="http://schemas.microsoft.com/office/drawing/2014/main" id="{FFEC1998-771C-4768-A801-FB3B3017113F}"/>
                  </a:ext>
                </a:extLst>
              </p:cNvPr>
              <p:cNvSpPr/>
              <p:nvPr/>
            </p:nvSpPr>
            <p:spPr>
              <a:xfrm>
                <a:off x="959191" y="5109579"/>
                <a:ext cx="95251" cy="95251"/>
              </a:xfrm>
              <a:custGeom>
                <a:avLst/>
                <a:gdLst>
                  <a:gd name="connsiteX0" fmla="*/ 79858 w 95250"/>
                  <a:gd name="connsiteY0" fmla="*/ 3330 h 95250"/>
                  <a:gd name="connsiteX1" fmla="*/ 2801 w 95250"/>
                  <a:gd name="connsiteY1" fmla="*/ 80292 h 95250"/>
                  <a:gd name="connsiteX2" fmla="*/ 2801 w 95250"/>
                  <a:gd name="connsiteY2" fmla="*/ 93817 h 95250"/>
                  <a:gd name="connsiteX3" fmla="*/ 16327 w 95250"/>
                  <a:gd name="connsiteY3" fmla="*/ 93817 h 95250"/>
                  <a:gd name="connsiteX4" fmla="*/ 93289 w 95250"/>
                  <a:gd name="connsiteY4" fmla="*/ 16760 h 95250"/>
                  <a:gd name="connsiteX5" fmla="*/ 94328 w 95250"/>
                  <a:gd name="connsiteY5" fmla="*/ 3330 h 95250"/>
                  <a:gd name="connsiteX6" fmla="*/ 80897 w 95250"/>
                  <a:gd name="connsiteY6" fmla="*/ 2290 h 95250"/>
                  <a:gd name="connsiteX7" fmla="*/ 79858 w 95250"/>
                  <a:gd name="connsiteY7" fmla="*/ 3330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5250" h="95250">
                    <a:moveTo>
                      <a:pt x="79858" y="3330"/>
                    </a:moveTo>
                    <a:lnTo>
                      <a:pt x="2801" y="80292"/>
                    </a:lnTo>
                    <a:cubicBezTo>
                      <a:pt x="-934" y="84026"/>
                      <a:pt x="-934" y="90082"/>
                      <a:pt x="2801" y="93817"/>
                    </a:cubicBezTo>
                    <a:cubicBezTo>
                      <a:pt x="6536" y="97552"/>
                      <a:pt x="12592" y="97552"/>
                      <a:pt x="16327" y="93817"/>
                    </a:cubicBezTo>
                    <a:lnTo>
                      <a:pt x="93289" y="16760"/>
                    </a:lnTo>
                    <a:cubicBezTo>
                      <a:pt x="97284" y="13338"/>
                      <a:pt x="97749" y="7325"/>
                      <a:pt x="94328" y="3330"/>
                    </a:cubicBezTo>
                    <a:cubicBezTo>
                      <a:pt x="90906" y="-666"/>
                      <a:pt x="84893" y="-1131"/>
                      <a:pt x="80897" y="2290"/>
                    </a:cubicBezTo>
                    <a:cubicBezTo>
                      <a:pt x="80525" y="2609"/>
                      <a:pt x="80177" y="2957"/>
                      <a:pt x="79858" y="3330"/>
                    </a:cubicBezTo>
                    <a:close/>
                  </a:path>
                </a:pathLst>
              </a:custGeom>
              <a:grpFill/>
              <a:ln w="9525" cap="flat">
                <a:noFill/>
                <a:prstDash val="solid"/>
                <a:miter/>
              </a:ln>
            </p:spPr>
            <p:txBody>
              <a:bodyPr rtlCol="0" anchor="ctr"/>
              <a:lstStyle/>
              <a:p>
                <a:endParaRPr lang="nl-NL"/>
              </a:p>
            </p:txBody>
          </p:sp>
          <p:sp>
            <p:nvSpPr>
              <p:cNvPr id="104" name="Vrije vorm: vorm 172">
                <a:extLst>
                  <a:ext uri="{FF2B5EF4-FFF2-40B4-BE49-F238E27FC236}">
                    <a16:creationId xmlns:a16="http://schemas.microsoft.com/office/drawing/2014/main" id="{4A0CFF15-7E47-45FF-B93B-27F9B9229C3B}"/>
                  </a:ext>
                </a:extLst>
              </p:cNvPr>
              <p:cNvSpPr/>
              <p:nvPr/>
            </p:nvSpPr>
            <p:spPr>
              <a:xfrm>
                <a:off x="963375" y="5105883"/>
                <a:ext cx="38100" cy="38100"/>
              </a:xfrm>
              <a:custGeom>
                <a:avLst/>
                <a:gdLst>
                  <a:gd name="connsiteX0" fmla="*/ 16327 w 38100"/>
                  <a:gd name="connsiteY0" fmla="*/ 41663 h 38100"/>
                  <a:gd name="connsiteX1" fmla="*/ 41663 w 38100"/>
                  <a:gd name="connsiteY1" fmla="*/ 16327 h 38100"/>
                  <a:gd name="connsiteX2" fmla="*/ 41663 w 38100"/>
                  <a:gd name="connsiteY2" fmla="*/ 2801 h 38100"/>
                  <a:gd name="connsiteX3" fmla="*/ 28138 w 38100"/>
                  <a:gd name="connsiteY3" fmla="*/ 2801 h 38100"/>
                  <a:gd name="connsiteX4" fmla="*/ 2801 w 38100"/>
                  <a:gd name="connsiteY4" fmla="*/ 28138 h 38100"/>
                  <a:gd name="connsiteX5" fmla="*/ 2801 w 38100"/>
                  <a:gd name="connsiteY5" fmla="*/ 41663 h 38100"/>
                  <a:gd name="connsiteX6" fmla="*/ 16327 w 38100"/>
                  <a:gd name="connsiteY6" fmla="*/ 41663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 h="38100">
                    <a:moveTo>
                      <a:pt x="16327" y="41663"/>
                    </a:moveTo>
                    <a:lnTo>
                      <a:pt x="41663" y="16327"/>
                    </a:lnTo>
                    <a:cubicBezTo>
                      <a:pt x="45398" y="12592"/>
                      <a:pt x="45398" y="6536"/>
                      <a:pt x="41663" y="2801"/>
                    </a:cubicBezTo>
                    <a:cubicBezTo>
                      <a:pt x="37928" y="-934"/>
                      <a:pt x="31872" y="-934"/>
                      <a:pt x="28138" y="2801"/>
                    </a:cubicBezTo>
                    <a:lnTo>
                      <a:pt x="2801" y="28138"/>
                    </a:lnTo>
                    <a:cubicBezTo>
                      <a:pt x="-934" y="31872"/>
                      <a:pt x="-934" y="37928"/>
                      <a:pt x="2801" y="41663"/>
                    </a:cubicBezTo>
                    <a:cubicBezTo>
                      <a:pt x="6536" y="45398"/>
                      <a:pt x="12592" y="45398"/>
                      <a:pt x="16327" y="41663"/>
                    </a:cubicBezTo>
                    <a:close/>
                  </a:path>
                </a:pathLst>
              </a:custGeom>
              <a:grpFill/>
              <a:ln w="9525" cap="flat">
                <a:noFill/>
                <a:prstDash val="solid"/>
                <a:miter/>
              </a:ln>
            </p:spPr>
            <p:txBody>
              <a:bodyPr rtlCol="0" anchor="ctr"/>
              <a:lstStyle/>
              <a:p>
                <a:endParaRPr lang="nl-NL"/>
              </a:p>
            </p:txBody>
          </p:sp>
        </p:grpSp>
      </p:grpSp>
      <p:grpSp>
        <p:nvGrpSpPr>
          <p:cNvPr id="7" name="Groep 6">
            <a:extLst>
              <a:ext uri="{FF2B5EF4-FFF2-40B4-BE49-F238E27FC236}">
                <a16:creationId xmlns:a16="http://schemas.microsoft.com/office/drawing/2014/main" id="{5FB212CA-D89E-4853-92A4-815B60D94DCA}"/>
              </a:ext>
            </a:extLst>
          </p:cNvPr>
          <p:cNvGrpSpPr/>
          <p:nvPr/>
        </p:nvGrpSpPr>
        <p:grpSpPr>
          <a:xfrm>
            <a:off x="7279173" y="2134791"/>
            <a:ext cx="2045895" cy="3293201"/>
            <a:chOff x="7279173" y="2134791"/>
            <a:chExt cx="2045895" cy="4222557"/>
          </a:xfrm>
        </p:grpSpPr>
        <p:sp>
          <p:nvSpPr>
            <p:cNvPr id="118" name="Rechthoek 33">
              <a:extLst>
                <a:ext uri="{FF2B5EF4-FFF2-40B4-BE49-F238E27FC236}">
                  <a16:creationId xmlns:a16="http://schemas.microsoft.com/office/drawing/2014/main" id="{3A5E24D5-CD51-49FD-B651-F6D01CD249F0}"/>
                </a:ext>
              </a:extLst>
            </p:cNvPr>
            <p:cNvSpPr/>
            <p:nvPr/>
          </p:nvSpPr>
          <p:spPr>
            <a:xfrm>
              <a:off x="7279173" y="2839323"/>
              <a:ext cx="2022033" cy="307641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44000" rtlCol="0" anchor="ctr"/>
            <a:lstStyle/>
            <a:p>
              <a:pPr algn="ctr"/>
              <a:endParaRPr lang="nl-NL" b="1">
                <a:solidFill>
                  <a:schemeClr val="tx2"/>
                </a:solidFill>
              </a:endParaRPr>
            </a:p>
          </p:txBody>
        </p:sp>
        <p:sp>
          <p:nvSpPr>
            <p:cNvPr id="122" name="Ovaal 9">
              <a:extLst>
                <a:ext uri="{FF2B5EF4-FFF2-40B4-BE49-F238E27FC236}">
                  <a16:creationId xmlns:a16="http://schemas.microsoft.com/office/drawing/2014/main" id="{67ED98BA-CF6E-4F32-9C4B-29427EDBAB8E}"/>
                </a:ext>
              </a:extLst>
            </p:cNvPr>
            <p:cNvSpPr/>
            <p:nvPr/>
          </p:nvSpPr>
          <p:spPr>
            <a:xfrm>
              <a:off x="7746406" y="2134791"/>
              <a:ext cx="1144625" cy="11446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2" name="Rechthoek 33">
              <a:extLst>
                <a:ext uri="{FF2B5EF4-FFF2-40B4-BE49-F238E27FC236}">
                  <a16:creationId xmlns:a16="http://schemas.microsoft.com/office/drawing/2014/main" id="{7DDE106B-94F0-4CA1-AA18-53DAE87D1861}"/>
                </a:ext>
              </a:extLst>
            </p:cNvPr>
            <p:cNvSpPr/>
            <p:nvPr/>
          </p:nvSpPr>
          <p:spPr>
            <a:xfrm>
              <a:off x="7301040" y="3529954"/>
              <a:ext cx="2022033" cy="898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nl-NL" sz="1400" b="1" dirty="0">
                  <a:solidFill>
                    <a:schemeClr val="tx2"/>
                  </a:solidFill>
                </a:rPr>
                <a:t>Thema:</a:t>
              </a:r>
            </a:p>
            <a:p>
              <a:pPr algn="ctr"/>
              <a:r>
                <a:rPr lang="nl-NL" sz="1400" b="1" dirty="0">
                  <a:solidFill>
                    <a:schemeClr val="tx2"/>
                  </a:solidFill>
                </a:rPr>
                <a:t>Zelf &amp; samenredzaamheid /transformatie in de zorg &amp; welzijn.</a:t>
              </a:r>
            </a:p>
          </p:txBody>
        </p:sp>
        <p:sp>
          <p:nvSpPr>
            <p:cNvPr id="134" name="Rechthoek 33">
              <a:extLst>
                <a:ext uri="{FF2B5EF4-FFF2-40B4-BE49-F238E27FC236}">
                  <a16:creationId xmlns:a16="http://schemas.microsoft.com/office/drawing/2014/main" id="{149CB746-9411-47DD-AE18-9BC7BFC1E455}"/>
                </a:ext>
              </a:extLst>
            </p:cNvPr>
            <p:cNvSpPr/>
            <p:nvPr/>
          </p:nvSpPr>
          <p:spPr>
            <a:xfrm>
              <a:off x="7303035" y="4249918"/>
              <a:ext cx="2022033" cy="2107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endParaRPr lang="nl-NL" sz="1200">
                <a:solidFill>
                  <a:srgbClr val="002857"/>
                </a:solidFill>
              </a:endParaRPr>
            </a:p>
          </p:txBody>
        </p:sp>
        <p:grpSp>
          <p:nvGrpSpPr>
            <p:cNvPr id="84" name="Graphic 33">
              <a:extLst>
                <a:ext uri="{FF2B5EF4-FFF2-40B4-BE49-F238E27FC236}">
                  <a16:creationId xmlns:a16="http://schemas.microsoft.com/office/drawing/2014/main" id="{3C5E7669-66C5-41D0-8579-F9D8D11FC8DB}"/>
                </a:ext>
              </a:extLst>
            </p:cNvPr>
            <p:cNvGrpSpPr/>
            <p:nvPr/>
          </p:nvGrpSpPr>
          <p:grpSpPr>
            <a:xfrm>
              <a:off x="8148882" y="2563534"/>
              <a:ext cx="407568" cy="611352"/>
              <a:chOff x="6539644" y="3388455"/>
              <a:chExt cx="476251" cy="714375"/>
            </a:xfrm>
            <a:solidFill>
              <a:schemeClr val="tx2"/>
            </a:solidFill>
          </p:grpSpPr>
          <p:sp>
            <p:nvSpPr>
              <p:cNvPr id="94" name="Vrije vorm: vorm 141">
                <a:extLst>
                  <a:ext uri="{FF2B5EF4-FFF2-40B4-BE49-F238E27FC236}">
                    <a16:creationId xmlns:a16="http://schemas.microsoft.com/office/drawing/2014/main" id="{3F542E6C-2001-4F43-9131-88F7F5E64669}"/>
                  </a:ext>
                </a:extLst>
              </p:cNvPr>
              <p:cNvSpPr/>
              <p:nvPr/>
            </p:nvSpPr>
            <p:spPr>
              <a:xfrm>
                <a:off x="6539644" y="3388455"/>
                <a:ext cx="476251" cy="714375"/>
              </a:xfrm>
              <a:custGeom>
                <a:avLst/>
                <a:gdLst>
                  <a:gd name="connsiteX0" fmla="*/ 438150 w 476250"/>
                  <a:gd name="connsiteY0" fmla="*/ 6 h 714375"/>
                  <a:gd name="connsiteX1" fmla="*/ 38100 w 476250"/>
                  <a:gd name="connsiteY1" fmla="*/ 6 h 714375"/>
                  <a:gd name="connsiteX2" fmla="*/ 0 w 476250"/>
                  <a:gd name="connsiteY2" fmla="*/ 36677 h 714375"/>
                  <a:gd name="connsiteX3" fmla="*/ 0 w 476250"/>
                  <a:gd name="connsiteY3" fmla="*/ 687044 h 714375"/>
                  <a:gd name="connsiteX4" fmla="*/ 38100 w 476250"/>
                  <a:gd name="connsiteY4" fmla="*/ 723716 h 714375"/>
                  <a:gd name="connsiteX5" fmla="*/ 438150 w 476250"/>
                  <a:gd name="connsiteY5" fmla="*/ 723716 h 714375"/>
                  <a:gd name="connsiteX6" fmla="*/ 476250 w 476250"/>
                  <a:gd name="connsiteY6" fmla="*/ 687044 h 714375"/>
                  <a:gd name="connsiteX7" fmla="*/ 476250 w 476250"/>
                  <a:gd name="connsiteY7" fmla="*/ 36677 h 714375"/>
                  <a:gd name="connsiteX8" fmla="*/ 438150 w 476250"/>
                  <a:gd name="connsiteY8" fmla="*/ 6 h 714375"/>
                  <a:gd name="connsiteX9" fmla="*/ 38100 w 476250"/>
                  <a:gd name="connsiteY9" fmla="*/ 19056 h 714375"/>
                  <a:gd name="connsiteX10" fmla="*/ 438150 w 476250"/>
                  <a:gd name="connsiteY10" fmla="*/ 19056 h 714375"/>
                  <a:gd name="connsiteX11" fmla="*/ 457200 w 476250"/>
                  <a:gd name="connsiteY11" fmla="*/ 36677 h 714375"/>
                  <a:gd name="connsiteX12" fmla="*/ 457200 w 476250"/>
                  <a:gd name="connsiteY12" fmla="*/ 95161 h 714375"/>
                  <a:gd name="connsiteX13" fmla="*/ 19050 w 476250"/>
                  <a:gd name="connsiteY13" fmla="*/ 95161 h 714375"/>
                  <a:gd name="connsiteX14" fmla="*/ 19050 w 476250"/>
                  <a:gd name="connsiteY14" fmla="*/ 36677 h 714375"/>
                  <a:gd name="connsiteX15" fmla="*/ 38100 w 476250"/>
                  <a:gd name="connsiteY15" fmla="*/ 19056 h 714375"/>
                  <a:gd name="connsiteX16" fmla="*/ 457200 w 476250"/>
                  <a:gd name="connsiteY16" fmla="*/ 114306 h 714375"/>
                  <a:gd name="connsiteX17" fmla="*/ 457200 w 476250"/>
                  <a:gd name="connsiteY17" fmla="*/ 581031 h 714375"/>
                  <a:gd name="connsiteX18" fmla="*/ 19050 w 476250"/>
                  <a:gd name="connsiteY18" fmla="*/ 581031 h 714375"/>
                  <a:gd name="connsiteX19" fmla="*/ 19050 w 476250"/>
                  <a:gd name="connsiteY19" fmla="*/ 114306 h 714375"/>
                  <a:gd name="connsiteX20" fmla="*/ 438150 w 476250"/>
                  <a:gd name="connsiteY20" fmla="*/ 704856 h 714375"/>
                  <a:gd name="connsiteX21" fmla="*/ 38100 w 476250"/>
                  <a:gd name="connsiteY21" fmla="*/ 704856 h 714375"/>
                  <a:gd name="connsiteX22" fmla="*/ 19050 w 476250"/>
                  <a:gd name="connsiteY22" fmla="*/ 687235 h 714375"/>
                  <a:gd name="connsiteX23" fmla="*/ 19050 w 476250"/>
                  <a:gd name="connsiteY23" fmla="*/ 599986 h 714375"/>
                  <a:gd name="connsiteX24" fmla="*/ 457200 w 476250"/>
                  <a:gd name="connsiteY24" fmla="*/ 599986 h 714375"/>
                  <a:gd name="connsiteX25" fmla="*/ 457200 w 476250"/>
                  <a:gd name="connsiteY25" fmla="*/ 687044 h 714375"/>
                  <a:gd name="connsiteX26" fmla="*/ 438150 w 476250"/>
                  <a:gd name="connsiteY26" fmla="*/ 704666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76250" h="714375">
                    <a:moveTo>
                      <a:pt x="438150" y="6"/>
                    </a:moveTo>
                    <a:lnTo>
                      <a:pt x="38100" y="6"/>
                    </a:lnTo>
                    <a:cubicBezTo>
                      <a:pt x="17461" y="-365"/>
                      <a:pt x="417" y="16040"/>
                      <a:pt x="0" y="36677"/>
                    </a:cubicBezTo>
                    <a:lnTo>
                      <a:pt x="0" y="687044"/>
                    </a:lnTo>
                    <a:cubicBezTo>
                      <a:pt x="417" y="707682"/>
                      <a:pt x="17461" y="724087"/>
                      <a:pt x="38100" y="723716"/>
                    </a:cubicBezTo>
                    <a:lnTo>
                      <a:pt x="438150" y="723716"/>
                    </a:lnTo>
                    <a:cubicBezTo>
                      <a:pt x="458789" y="724087"/>
                      <a:pt x="475833" y="707682"/>
                      <a:pt x="476250" y="687044"/>
                    </a:cubicBezTo>
                    <a:lnTo>
                      <a:pt x="476250" y="36677"/>
                    </a:lnTo>
                    <a:cubicBezTo>
                      <a:pt x="475833" y="16040"/>
                      <a:pt x="458789" y="-365"/>
                      <a:pt x="438150" y="6"/>
                    </a:cubicBezTo>
                    <a:close/>
                    <a:moveTo>
                      <a:pt x="38100" y="19056"/>
                    </a:moveTo>
                    <a:lnTo>
                      <a:pt x="438150" y="19056"/>
                    </a:lnTo>
                    <a:cubicBezTo>
                      <a:pt x="448269" y="18681"/>
                      <a:pt x="456788" y="26559"/>
                      <a:pt x="457200" y="36677"/>
                    </a:cubicBezTo>
                    <a:lnTo>
                      <a:pt x="457200" y="95161"/>
                    </a:lnTo>
                    <a:lnTo>
                      <a:pt x="19050" y="95161"/>
                    </a:lnTo>
                    <a:lnTo>
                      <a:pt x="19050" y="36677"/>
                    </a:lnTo>
                    <a:cubicBezTo>
                      <a:pt x="19462" y="26559"/>
                      <a:pt x="27981" y="18681"/>
                      <a:pt x="38100" y="19056"/>
                    </a:cubicBezTo>
                    <a:close/>
                    <a:moveTo>
                      <a:pt x="457200" y="114306"/>
                    </a:moveTo>
                    <a:lnTo>
                      <a:pt x="457200" y="581031"/>
                    </a:lnTo>
                    <a:lnTo>
                      <a:pt x="19050" y="581031"/>
                    </a:lnTo>
                    <a:lnTo>
                      <a:pt x="19050" y="114306"/>
                    </a:lnTo>
                    <a:close/>
                    <a:moveTo>
                      <a:pt x="438150" y="704856"/>
                    </a:moveTo>
                    <a:lnTo>
                      <a:pt x="38100" y="704856"/>
                    </a:lnTo>
                    <a:cubicBezTo>
                      <a:pt x="27981" y="705232"/>
                      <a:pt x="19462" y="697353"/>
                      <a:pt x="19050" y="687235"/>
                    </a:cubicBezTo>
                    <a:lnTo>
                      <a:pt x="19050" y="599986"/>
                    </a:lnTo>
                    <a:lnTo>
                      <a:pt x="457200" y="599986"/>
                    </a:lnTo>
                    <a:lnTo>
                      <a:pt x="457200" y="687044"/>
                    </a:lnTo>
                    <a:cubicBezTo>
                      <a:pt x="456788" y="697163"/>
                      <a:pt x="448269" y="705041"/>
                      <a:pt x="438150" y="704666"/>
                    </a:cubicBezTo>
                    <a:close/>
                  </a:path>
                </a:pathLst>
              </a:custGeom>
              <a:grpFill/>
              <a:ln w="9525" cap="flat">
                <a:noFill/>
                <a:prstDash val="solid"/>
                <a:miter/>
              </a:ln>
            </p:spPr>
            <p:txBody>
              <a:bodyPr rtlCol="0" anchor="ctr"/>
              <a:lstStyle/>
              <a:p>
                <a:endParaRPr lang="nl-NL"/>
              </a:p>
            </p:txBody>
          </p:sp>
          <p:sp>
            <p:nvSpPr>
              <p:cNvPr id="95" name="Vrije vorm: vorm 142">
                <a:extLst>
                  <a:ext uri="{FF2B5EF4-FFF2-40B4-BE49-F238E27FC236}">
                    <a16:creationId xmlns:a16="http://schemas.microsoft.com/office/drawing/2014/main" id="{6ECFC6E1-AA90-4349-8D96-839567AF2DD2}"/>
                  </a:ext>
                </a:extLst>
              </p:cNvPr>
              <p:cNvSpPr/>
              <p:nvPr/>
            </p:nvSpPr>
            <p:spPr>
              <a:xfrm>
                <a:off x="6739670" y="3435989"/>
                <a:ext cx="76200" cy="19050"/>
              </a:xfrm>
              <a:custGeom>
                <a:avLst/>
                <a:gdLst>
                  <a:gd name="connsiteX0" fmla="*/ 9525 w 76200"/>
                  <a:gd name="connsiteY0" fmla="*/ 19050 h 19050"/>
                  <a:gd name="connsiteX1" fmla="*/ 66675 w 76200"/>
                  <a:gd name="connsiteY1" fmla="*/ 19050 h 19050"/>
                  <a:gd name="connsiteX2" fmla="*/ 76200 w 76200"/>
                  <a:gd name="connsiteY2" fmla="*/ 9525 h 19050"/>
                  <a:gd name="connsiteX3" fmla="*/ 66675 w 76200"/>
                  <a:gd name="connsiteY3" fmla="*/ 0 h 19050"/>
                  <a:gd name="connsiteX4" fmla="*/ 9525 w 76200"/>
                  <a:gd name="connsiteY4" fmla="*/ 0 h 19050"/>
                  <a:gd name="connsiteX5" fmla="*/ 0 w 76200"/>
                  <a:gd name="connsiteY5" fmla="*/ 9525 h 19050"/>
                  <a:gd name="connsiteX6" fmla="*/ 9525 w 76200"/>
                  <a:gd name="connsiteY6" fmla="*/ 1905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200" h="19050">
                    <a:moveTo>
                      <a:pt x="9525" y="19050"/>
                    </a:moveTo>
                    <a:lnTo>
                      <a:pt x="66675" y="19050"/>
                    </a:lnTo>
                    <a:cubicBezTo>
                      <a:pt x="71936" y="19050"/>
                      <a:pt x="76200" y="14786"/>
                      <a:pt x="76200" y="9525"/>
                    </a:cubicBezTo>
                    <a:cubicBezTo>
                      <a:pt x="76200" y="4264"/>
                      <a:pt x="71936" y="0"/>
                      <a:pt x="66675" y="0"/>
                    </a:cubicBezTo>
                    <a:lnTo>
                      <a:pt x="9525" y="0"/>
                    </a:lnTo>
                    <a:cubicBezTo>
                      <a:pt x="4264" y="0"/>
                      <a:pt x="0" y="4264"/>
                      <a:pt x="0" y="9525"/>
                    </a:cubicBezTo>
                    <a:cubicBezTo>
                      <a:pt x="0" y="14786"/>
                      <a:pt x="4264" y="19050"/>
                      <a:pt x="9525" y="19050"/>
                    </a:cubicBezTo>
                    <a:close/>
                  </a:path>
                </a:pathLst>
              </a:custGeom>
              <a:grpFill/>
              <a:ln w="9525" cap="flat">
                <a:noFill/>
                <a:prstDash val="solid"/>
                <a:miter/>
              </a:ln>
            </p:spPr>
            <p:txBody>
              <a:bodyPr rtlCol="0" anchor="ctr"/>
              <a:lstStyle/>
              <a:p>
                <a:endParaRPr lang="nl-NL"/>
              </a:p>
            </p:txBody>
          </p:sp>
          <p:sp>
            <p:nvSpPr>
              <p:cNvPr id="96" name="Vrije vorm: vorm 143">
                <a:extLst>
                  <a:ext uri="{FF2B5EF4-FFF2-40B4-BE49-F238E27FC236}">
                    <a16:creationId xmlns:a16="http://schemas.microsoft.com/office/drawing/2014/main" id="{1D7289D0-04D9-43B7-A189-52E78A711A0B}"/>
                  </a:ext>
                </a:extLst>
              </p:cNvPr>
              <p:cNvSpPr/>
              <p:nvPr/>
            </p:nvSpPr>
            <p:spPr>
              <a:xfrm>
                <a:off x="6744432" y="4007485"/>
                <a:ext cx="66676" cy="66675"/>
              </a:xfrm>
              <a:custGeom>
                <a:avLst/>
                <a:gdLst>
                  <a:gd name="connsiteX0" fmla="*/ 33338 w 66675"/>
                  <a:gd name="connsiteY0" fmla="*/ 0 h 66675"/>
                  <a:gd name="connsiteX1" fmla="*/ 0 w 66675"/>
                  <a:gd name="connsiteY1" fmla="*/ 33338 h 66675"/>
                  <a:gd name="connsiteX2" fmla="*/ 33338 w 66675"/>
                  <a:gd name="connsiteY2" fmla="*/ 66675 h 66675"/>
                  <a:gd name="connsiteX3" fmla="*/ 66675 w 66675"/>
                  <a:gd name="connsiteY3" fmla="*/ 33338 h 66675"/>
                  <a:gd name="connsiteX4" fmla="*/ 33338 w 66675"/>
                  <a:gd name="connsiteY4" fmla="*/ 0 h 66675"/>
                  <a:gd name="connsiteX5" fmla="*/ 33338 w 66675"/>
                  <a:gd name="connsiteY5" fmla="*/ 47625 h 66675"/>
                  <a:gd name="connsiteX6" fmla="*/ 19050 w 66675"/>
                  <a:gd name="connsiteY6" fmla="*/ 33338 h 66675"/>
                  <a:gd name="connsiteX7" fmla="*/ 33338 w 66675"/>
                  <a:gd name="connsiteY7" fmla="*/ 19050 h 66675"/>
                  <a:gd name="connsiteX8" fmla="*/ 47625 w 66675"/>
                  <a:gd name="connsiteY8" fmla="*/ 33338 h 66675"/>
                  <a:gd name="connsiteX9" fmla="*/ 33338 w 66675"/>
                  <a:gd name="connsiteY9" fmla="*/ 47625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66675">
                    <a:moveTo>
                      <a:pt x="33338" y="0"/>
                    </a:moveTo>
                    <a:cubicBezTo>
                      <a:pt x="14926" y="0"/>
                      <a:pt x="0" y="14926"/>
                      <a:pt x="0" y="33338"/>
                    </a:cubicBezTo>
                    <a:cubicBezTo>
                      <a:pt x="0" y="51749"/>
                      <a:pt x="14926" y="66675"/>
                      <a:pt x="33338" y="66675"/>
                    </a:cubicBezTo>
                    <a:cubicBezTo>
                      <a:pt x="51749" y="66675"/>
                      <a:pt x="66675" y="51749"/>
                      <a:pt x="66675" y="33338"/>
                    </a:cubicBezTo>
                    <a:cubicBezTo>
                      <a:pt x="66675" y="14926"/>
                      <a:pt x="51749" y="0"/>
                      <a:pt x="33338" y="0"/>
                    </a:cubicBezTo>
                    <a:close/>
                    <a:moveTo>
                      <a:pt x="33338" y="47625"/>
                    </a:moveTo>
                    <a:cubicBezTo>
                      <a:pt x="25447" y="47625"/>
                      <a:pt x="19050" y="41228"/>
                      <a:pt x="19050" y="33338"/>
                    </a:cubicBezTo>
                    <a:cubicBezTo>
                      <a:pt x="19050" y="25447"/>
                      <a:pt x="25447" y="19050"/>
                      <a:pt x="33338" y="19050"/>
                    </a:cubicBezTo>
                    <a:cubicBezTo>
                      <a:pt x="41228" y="19050"/>
                      <a:pt x="47625" y="25447"/>
                      <a:pt x="47625" y="33338"/>
                    </a:cubicBezTo>
                    <a:cubicBezTo>
                      <a:pt x="47625" y="41228"/>
                      <a:pt x="41228" y="47625"/>
                      <a:pt x="33338" y="47625"/>
                    </a:cubicBezTo>
                    <a:close/>
                  </a:path>
                </a:pathLst>
              </a:custGeom>
              <a:grpFill/>
              <a:ln w="9525" cap="flat">
                <a:noFill/>
                <a:prstDash val="solid"/>
                <a:miter/>
              </a:ln>
            </p:spPr>
            <p:txBody>
              <a:bodyPr rtlCol="0" anchor="ctr"/>
              <a:lstStyle/>
              <a:p>
                <a:endParaRPr lang="nl-NL"/>
              </a:p>
            </p:txBody>
          </p:sp>
          <p:sp>
            <p:nvSpPr>
              <p:cNvPr id="97" name="Vrije vorm: vorm 144">
                <a:extLst>
                  <a:ext uri="{FF2B5EF4-FFF2-40B4-BE49-F238E27FC236}">
                    <a16:creationId xmlns:a16="http://schemas.microsoft.com/office/drawing/2014/main" id="{315910F9-B474-40AA-BAEE-ACC6D4246823}"/>
                  </a:ext>
                </a:extLst>
              </p:cNvPr>
              <p:cNvSpPr/>
              <p:nvPr/>
            </p:nvSpPr>
            <p:spPr>
              <a:xfrm>
                <a:off x="6774050" y="3727542"/>
                <a:ext cx="133350" cy="133350"/>
              </a:xfrm>
              <a:custGeom>
                <a:avLst/>
                <a:gdLst>
                  <a:gd name="connsiteX0" fmla="*/ 125068 w 133350"/>
                  <a:gd name="connsiteY0" fmla="*/ 2290 h 133350"/>
                  <a:gd name="connsiteX1" fmla="*/ 2290 w 133350"/>
                  <a:gd name="connsiteY1" fmla="*/ 125068 h 133350"/>
                  <a:gd name="connsiteX2" fmla="*/ 3330 w 133350"/>
                  <a:gd name="connsiteY2" fmla="*/ 138498 h 133350"/>
                  <a:gd name="connsiteX3" fmla="*/ 15721 w 133350"/>
                  <a:gd name="connsiteY3" fmla="*/ 138498 h 133350"/>
                  <a:gd name="connsiteX4" fmla="*/ 138498 w 133350"/>
                  <a:gd name="connsiteY4" fmla="*/ 15721 h 133350"/>
                  <a:gd name="connsiteX5" fmla="*/ 137459 w 133350"/>
                  <a:gd name="connsiteY5" fmla="*/ 2290 h 133350"/>
                  <a:gd name="connsiteX6" fmla="*/ 125068 w 133350"/>
                  <a:gd name="connsiteY6" fmla="*/ 229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350" h="133350">
                    <a:moveTo>
                      <a:pt x="125068" y="2290"/>
                    </a:moveTo>
                    <a:lnTo>
                      <a:pt x="2290" y="125068"/>
                    </a:lnTo>
                    <a:cubicBezTo>
                      <a:pt x="-1131" y="129063"/>
                      <a:pt x="-666" y="135076"/>
                      <a:pt x="3330" y="138498"/>
                    </a:cubicBezTo>
                    <a:cubicBezTo>
                      <a:pt x="6896" y="141552"/>
                      <a:pt x="12154" y="141552"/>
                      <a:pt x="15721" y="138498"/>
                    </a:cubicBezTo>
                    <a:lnTo>
                      <a:pt x="138498" y="15721"/>
                    </a:lnTo>
                    <a:cubicBezTo>
                      <a:pt x="141919" y="11725"/>
                      <a:pt x="141454" y="5712"/>
                      <a:pt x="137459" y="2290"/>
                    </a:cubicBezTo>
                    <a:cubicBezTo>
                      <a:pt x="133893" y="-763"/>
                      <a:pt x="128634" y="-763"/>
                      <a:pt x="125068" y="2290"/>
                    </a:cubicBezTo>
                    <a:close/>
                  </a:path>
                </a:pathLst>
              </a:custGeom>
              <a:grpFill/>
              <a:ln w="9525" cap="flat">
                <a:noFill/>
                <a:prstDash val="solid"/>
                <a:miter/>
              </a:ln>
            </p:spPr>
            <p:txBody>
              <a:bodyPr rtlCol="0" anchor="ctr"/>
              <a:lstStyle/>
              <a:p>
                <a:endParaRPr lang="nl-NL"/>
              </a:p>
            </p:txBody>
          </p:sp>
          <p:sp>
            <p:nvSpPr>
              <p:cNvPr id="98" name="Vrije vorm: vorm 145">
                <a:extLst>
                  <a:ext uri="{FF2B5EF4-FFF2-40B4-BE49-F238E27FC236}">
                    <a16:creationId xmlns:a16="http://schemas.microsoft.com/office/drawing/2014/main" id="{41AA35B6-FC45-48A1-8399-B5E8D9DD298D}"/>
                  </a:ext>
                </a:extLst>
              </p:cNvPr>
              <p:cNvSpPr/>
              <p:nvPr/>
            </p:nvSpPr>
            <p:spPr>
              <a:xfrm>
                <a:off x="6639042" y="3597817"/>
                <a:ext cx="276226" cy="276224"/>
              </a:xfrm>
              <a:custGeom>
                <a:avLst/>
                <a:gdLst>
                  <a:gd name="connsiteX0" fmla="*/ 2817 w 276225"/>
                  <a:gd name="connsiteY0" fmla="*/ 273467 h 276225"/>
                  <a:gd name="connsiteX1" fmla="*/ 16248 w 276225"/>
                  <a:gd name="connsiteY1" fmla="*/ 273467 h 276225"/>
                  <a:gd name="connsiteX2" fmla="*/ 273994 w 276225"/>
                  <a:gd name="connsiteY2" fmla="*/ 15721 h 276225"/>
                  <a:gd name="connsiteX3" fmla="*/ 272955 w 276225"/>
                  <a:gd name="connsiteY3" fmla="*/ 2290 h 276225"/>
                  <a:gd name="connsiteX4" fmla="*/ 260564 w 276225"/>
                  <a:gd name="connsiteY4" fmla="*/ 2290 h 276225"/>
                  <a:gd name="connsiteX5" fmla="*/ 2817 w 276225"/>
                  <a:gd name="connsiteY5" fmla="*/ 259942 h 276225"/>
                  <a:gd name="connsiteX6" fmla="*/ 2762 w 276225"/>
                  <a:gd name="connsiteY6" fmla="*/ 273412 h 276225"/>
                  <a:gd name="connsiteX7" fmla="*/ 2817 w 276225"/>
                  <a:gd name="connsiteY7" fmla="*/ 273467 h 276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6225" h="276225">
                    <a:moveTo>
                      <a:pt x="2817" y="273467"/>
                    </a:moveTo>
                    <a:cubicBezTo>
                      <a:pt x="6532" y="277160"/>
                      <a:pt x="12533" y="277160"/>
                      <a:pt x="16248" y="273467"/>
                    </a:cubicBezTo>
                    <a:lnTo>
                      <a:pt x="273994" y="15721"/>
                    </a:lnTo>
                    <a:cubicBezTo>
                      <a:pt x="277415" y="11725"/>
                      <a:pt x="276951" y="5712"/>
                      <a:pt x="272955" y="2290"/>
                    </a:cubicBezTo>
                    <a:cubicBezTo>
                      <a:pt x="269389" y="-763"/>
                      <a:pt x="264130" y="-763"/>
                      <a:pt x="260564" y="2290"/>
                    </a:cubicBezTo>
                    <a:lnTo>
                      <a:pt x="2817" y="259942"/>
                    </a:lnTo>
                    <a:cubicBezTo>
                      <a:pt x="-917" y="263646"/>
                      <a:pt x="-942" y="269677"/>
                      <a:pt x="2762" y="273412"/>
                    </a:cubicBezTo>
                    <a:cubicBezTo>
                      <a:pt x="2780" y="273430"/>
                      <a:pt x="2799" y="273449"/>
                      <a:pt x="2817" y="273467"/>
                    </a:cubicBezTo>
                    <a:close/>
                  </a:path>
                </a:pathLst>
              </a:custGeom>
              <a:grpFill/>
              <a:ln w="9525" cap="flat">
                <a:noFill/>
                <a:prstDash val="solid"/>
                <a:miter/>
              </a:ln>
            </p:spPr>
            <p:txBody>
              <a:bodyPr rtlCol="0" anchor="ctr"/>
              <a:lstStyle/>
              <a:p>
                <a:endParaRPr lang="nl-NL"/>
              </a:p>
            </p:txBody>
          </p:sp>
          <p:sp>
            <p:nvSpPr>
              <p:cNvPr id="99" name="Vrije vorm: vorm 146">
                <a:extLst>
                  <a:ext uri="{FF2B5EF4-FFF2-40B4-BE49-F238E27FC236}">
                    <a16:creationId xmlns:a16="http://schemas.microsoft.com/office/drawing/2014/main" id="{7CE6D7D4-009B-4424-ACFA-05367B3BAF2C}"/>
                  </a:ext>
                </a:extLst>
              </p:cNvPr>
              <p:cNvSpPr/>
              <p:nvPr/>
            </p:nvSpPr>
            <p:spPr>
              <a:xfrm>
                <a:off x="6612411" y="3742940"/>
                <a:ext cx="38100" cy="38100"/>
              </a:xfrm>
              <a:custGeom>
                <a:avLst/>
                <a:gdLst>
                  <a:gd name="connsiteX0" fmla="*/ 2770 w 38100"/>
                  <a:gd name="connsiteY0" fmla="*/ 36631 h 38100"/>
                  <a:gd name="connsiteX1" fmla="*/ 16200 w 38100"/>
                  <a:gd name="connsiteY1" fmla="*/ 36631 h 38100"/>
                  <a:gd name="connsiteX2" fmla="*/ 36488 w 38100"/>
                  <a:gd name="connsiteY2" fmla="*/ 16248 h 38100"/>
                  <a:gd name="connsiteX3" fmla="*/ 36488 w 38100"/>
                  <a:gd name="connsiteY3" fmla="*/ 2817 h 38100"/>
                  <a:gd name="connsiteX4" fmla="*/ 23018 w 38100"/>
                  <a:gd name="connsiteY4" fmla="*/ 2762 h 38100"/>
                  <a:gd name="connsiteX5" fmla="*/ 22963 w 38100"/>
                  <a:gd name="connsiteY5" fmla="*/ 2817 h 38100"/>
                  <a:gd name="connsiteX6" fmla="*/ 2770 w 38100"/>
                  <a:gd name="connsiteY6" fmla="*/ 23201 h 38100"/>
                  <a:gd name="connsiteX7" fmla="*/ 2770 w 38100"/>
                  <a:gd name="connsiteY7" fmla="*/ 3663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0" h="38100">
                    <a:moveTo>
                      <a:pt x="2770" y="36631"/>
                    </a:moveTo>
                    <a:cubicBezTo>
                      <a:pt x="6484" y="40324"/>
                      <a:pt x="12485" y="40324"/>
                      <a:pt x="16200" y="36631"/>
                    </a:cubicBezTo>
                    <a:lnTo>
                      <a:pt x="36488" y="16248"/>
                    </a:lnTo>
                    <a:cubicBezTo>
                      <a:pt x="40181" y="12533"/>
                      <a:pt x="40181" y="6532"/>
                      <a:pt x="36488" y="2817"/>
                    </a:cubicBezTo>
                    <a:cubicBezTo>
                      <a:pt x="32784" y="-917"/>
                      <a:pt x="26753" y="-942"/>
                      <a:pt x="23018" y="2762"/>
                    </a:cubicBezTo>
                    <a:cubicBezTo>
                      <a:pt x="23000" y="2780"/>
                      <a:pt x="22981" y="2799"/>
                      <a:pt x="22963" y="2817"/>
                    </a:cubicBezTo>
                    <a:lnTo>
                      <a:pt x="2770" y="23201"/>
                    </a:lnTo>
                    <a:cubicBezTo>
                      <a:pt x="-923" y="26916"/>
                      <a:pt x="-923" y="32916"/>
                      <a:pt x="2770" y="36631"/>
                    </a:cubicBezTo>
                    <a:close/>
                  </a:path>
                </a:pathLst>
              </a:custGeom>
              <a:grpFill/>
              <a:ln w="9525" cap="flat">
                <a:noFill/>
                <a:prstDash val="solid"/>
                <a:miter/>
              </a:ln>
            </p:spPr>
            <p:txBody>
              <a:bodyPr rtlCol="0" anchor="ctr"/>
              <a:lstStyle/>
              <a:p>
                <a:endParaRPr lang="nl-NL"/>
              </a:p>
            </p:txBody>
          </p:sp>
          <p:sp>
            <p:nvSpPr>
              <p:cNvPr id="100" name="Vrije vorm: vorm 147">
                <a:extLst>
                  <a:ext uri="{FF2B5EF4-FFF2-40B4-BE49-F238E27FC236}">
                    <a16:creationId xmlns:a16="http://schemas.microsoft.com/office/drawing/2014/main" id="{C402B8A3-0119-4497-9459-D0BA337C54E0}"/>
                  </a:ext>
                </a:extLst>
              </p:cNvPr>
              <p:cNvSpPr/>
              <p:nvPr/>
            </p:nvSpPr>
            <p:spPr>
              <a:xfrm>
                <a:off x="6666301" y="3641546"/>
                <a:ext cx="85725" cy="85725"/>
              </a:xfrm>
              <a:custGeom>
                <a:avLst/>
                <a:gdLst>
                  <a:gd name="connsiteX0" fmla="*/ 16200 w 85725"/>
                  <a:gd name="connsiteY0" fmla="*/ 84102 h 85725"/>
                  <a:gd name="connsiteX1" fmla="*/ 83542 w 85725"/>
                  <a:gd name="connsiteY1" fmla="*/ 16760 h 85725"/>
                  <a:gd name="connsiteX2" fmla="*/ 84581 w 85725"/>
                  <a:gd name="connsiteY2" fmla="*/ 3330 h 85725"/>
                  <a:gd name="connsiteX3" fmla="*/ 71151 w 85725"/>
                  <a:gd name="connsiteY3" fmla="*/ 2290 h 85725"/>
                  <a:gd name="connsiteX4" fmla="*/ 70111 w 85725"/>
                  <a:gd name="connsiteY4" fmla="*/ 3330 h 85725"/>
                  <a:gd name="connsiteX5" fmla="*/ 2770 w 85725"/>
                  <a:gd name="connsiteY5" fmla="*/ 70671 h 85725"/>
                  <a:gd name="connsiteX6" fmla="*/ 2770 w 85725"/>
                  <a:gd name="connsiteY6" fmla="*/ 84102 h 85725"/>
                  <a:gd name="connsiteX7" fmla="*/ 16200 w 85725"/>
                  <a:gd name="connsiteY7" fmla="*/ 84102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725" h="85725">
                    <a:moveTo>
                      <a:pt x="16200" y="84102"/>
                    </a:moveTo>
                    <a:lnTo>
                      <a:pt x="83542" y="16760"/>
                    </a:lnTo>
                    <a:cubicBezTo>
                      <a:pt x="87537" y="13338"/>
                      <a:pt x="88002" y="7325"/>
                      <a:pt x="84581" y="3330"/>
                    </a:cubicBezTo>
                    <a:cubicBezTo>
                      <a:pt x="81159" y="-666"/>
                      <a:pt x="75146" y="-1131"/>
                      <a:pt x="71151" y="2290"/>
                    </a:cubicBezTo>
                    <a:cubicBezTo>
                      <a:pt x="70778" y="2609"/>
                      <a:pt x="70430" y="2957"/>
                      <a:pt x="70111" y="3330"/>
                    </a:cubicBezTo>
                    <a:lnTo>
                      <a:pt x="2770" y="70671"/>
                    </a:lnTo>
                    <a:cubicBezTo>
                      <a:pt x="-923" y="74386"/>
                      <a:pt x="-923" y="80387"/>
                      <a:pt x="2770" y="84102"/>
                    </a:cubicBezTo>
                    <a:cubicBezTo>
                      <a:pt x="6484" y="87794"/>
                      <a:pt x="12485" y="87794"/>
                      <a:pt x="16200" y="84102"/>
                    </a:cubicBezTo>
                    <a:close/>
                  </a:path>
                </a:pathLst>
              </a:custGeom>
              <a:grpFill/>
              <a:ln w="9525" cap="flat">
                <a:noFill/>
                <a:prstDash val="solid"/>
                <a:miter/>
              </a:ln>
            </p:spPr>
            <p:txBody>
              <a:bodyPr rtlCol="0" anchor="ctr"/>
              <a:lstStyle/>
              <a:p>
                <a:endParaRPr lang="nl-NL"/>
              </a:p>
            </p:txBody>
          </p:sp>
        </p:grpSp>
      </p:grpSp>
      <p:sp>
        <p:nvSpPr>
          <p:cNvPr id="9" name="Pijl: omlaag 8">
            <a:extLst>
              <a:ext uri="{FF2B5EF4-FFF2-40B4-BE49-F238E27FC236}">
                <a16:creationId xmlns:a16="http://schemas.microsoft.com/office/drawing/2014/main" id="{31CF45F0-FE65-4D79-B521-E95F8C1B7B75}"/>
              </a:ext>
            </a:extLst>
          </p:cNvPr>
          <p:cNvSpPr/>
          <p:nvPr/>
        </p:nvSpPr>
        <p:spPr>
          <a:xfrm>
            <a:off x="3577676" y="1696918"/>
            <a:ext cx="4913892" cy="570921"/>
          </a:xfrm>
          <a:prstGeom prst="downArrow">
            <a:avLst>
              <a:gd name="adj1" fmla="val 50000"/>
              <a:gd name="adj2" fmla="val 44952"/>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1" name="Pijl: omlaag 50">
            <a:extLst>
              <a:ext uri="{FF2B5EF4-FFF2-40B4-BE49-F238E27FC236}">
                <a16:creationId xmlns:a16="http://schemas.microsoft.com/office/drawing/2014/main" id="{54E5FAA5-91AC-47F3-97CE-68C424B27A1B}"/>
              </a:ext>
            </a:extLst>
          </p:cNvPr>
          <p:cNvSpPr/>
          <p:nvPr/>
        </p:nvSpPr>
        <p:spPr>
          <a:xfrm rot="10800000">
            <a:off x="3535613" y="5163503"/>
            <a:ext cx="4913892" cy="584775"/>
          </a:xfrm>
          <a:prstGeom prst="downArrow">
            <a:avLst>
              <a:gd name="adj1" fmla="val 50000"/>
              <a:gd name="adj2" fmla="val 44952"/>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5" name="Afbeelding 4">
            <a:extLst>
              <a:ext uri="{FF2B5EF4-FFF2-40B4-BE49-F238E27FC236}">
                <a16:creationId xmlns:a16="http://schemas.microsoft.com/office/drawing/2014/main" id="{B07E189B-2F32-BF09-EB62-7B12D985074E}"/>
              </a:ext>
            </a:extLst>
          </p:cNvPr>
          <p:cNvPicPr>
            <a:picLocks noChangeAspect="1"/>
          </p:cNvPicPr>
          <p:nvPr/>
        </p:nvPicPr>
        <p:blipFill>
          <a:blip r:embed="rId3"/>
          <a:stretch>
            <a:fillRect/>
          </a:stretch>
        </p:blipFill>
        <p:spPr>
          <a:xfrm>
            <a:off x="9961705" y="6169303"/>
            <a:ext cx="1999025" cy="678321"/>
          </a:xfrm>
          <a:prstGeom prst="rect">
            <a:avLst/>
          </a:prstGeom>
        </p:spPr>
      </p:pic>
    </p:spTree>
    <p:extLst>
      <p:ext uri="{BB962C8B-B14F-4D97-AF65-F5344CB8AC3E}">
        <p14:creationId xmlns:p14="http://schemas.microsoft.com/office/powerpoint/2010/main" val="350180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8BD9C5-E6AB-46B3-82AE-DC7C7D5FF0F1}"/>
              </a:ext>
            </a:extLst>
          </p:cNvPr>
          <p:cNvSpPr>
            <a:spLocks noGrp="1"/>
          </p:cNvSpPr>
          <p:nvPr>
            <p:ph type="title"/>
          </p:nvPr>
        </p:nvSpPr>
        <p:spPr>
          <a:xfrm>
            <a:off x="518324" y="489015"/>
            <a:ext cx="11155352" cy="652463"/>
          </a:xfrm>
        </p:spPr>
        <p:txBody>
          <a:bodyPr>
            <a:normAutofit/>
          </a:bodyPr>
          <a:lstStyle/>
          <a:p>
            <a:r>
              <a:rPr lang="nl-NL" b="1" dirty="0">
                <a:solidFill>
                  <a:srgbClr val="0DCDC8"/>
                </a:solidFill>
                <a:latin typeface="Arial" panose="020B0604020202020204" pitchFamily="34" charset="0"/>
                <a:cs typeface="Arial" panose="020B0604020202020204" pitchFamily="34" charset="0"/>
              </a:rPr>
              <a:t>5. Verschillende mogelijkheden voor financiële steun</a:t>
            </a:r>
            <a:endParaRPr lang="en-GB" b="1" dirty="0">
              <a:solidFill>
                <a:srgbClr val="0DCDC8"/>
              </a:solidFill>
              <a:latin typeface="Arial" panose="020B0604020202020204" pitchFamily="34" charset="0"/>
              <a:cs typeface="Arial" panose="020B0604020202020204" pitchFamily="34" charset="0"/>
            </a:endParaRPr>
          </a:p>
        </p:txBody>
      </p:sp>
      <p:sp>
        <p:nvSpPr>
          <p:cNvPr id="5" name="Tijdelijke aanduiding voor dianummer 4">
            <a:extLst>
              <a:ext uri="{FF2B5EF4-FFF2-40B4-BE49-F238E27FC236}">
                <a16:creationId xmlns:a16="http://schemas.microsoft.com/office/drawing/2014/main" id="{98115C28-95D3-47CB-9D4E-B259FC6E2292}"/>
              </a:ext>
            </a:extLst>
          </p:cNvPr>
          <p:cNvSpPr>
            <a:spLocks noGrp="1"/>
          </p:cNvSpPr>
          <p:nvPr>
            <p:ph type="sldNum" sz="quarter" idx="12"/>
          </p:nvPr>
        </p:nvSpPr>
        <p:spPr>
          <a:xfrm>
            <a:off x="9220200" y="6295203"/>
            <a:ext cx="2743200" cy="365125"/>
          </a:xfrm>
        </p:spPr>
        <p:txBody>
          <a:bodyPr/>
          <a:lstStyle/>
          <a:p>
            <a:fld id="{B502C9A5-716F-45E6-800B-D4D02CE26F90}" type="slidenum">
              <a:rPr lang="nl-NL" smtClean="0"/>
              <a:t>7</a:t>
            </a:fld>
            <a:endParaRPr lang="nl-NL"/>
          </a:p>
        </p:txBody>
      </p:sp>
      <p:sp>
        <p:nvSpPr>
          <p:cNvPr id="6" name="Rechthoek 5">
            <a:extLst>
              <a:ext uri="{FF2B5EF4-FFF2-40B4-BE49-F238E27FC236}">
                <a16:creationId xmlns:a16="http://schemas.microsoft.com/office/drawing/2014/main" id="{C9D1BFF9-67A0-4A19-BF94-1E064728994A}"/>
              </a:ext>
            </a:extLst>
          </p:cNvPr>
          <p:cNvSpPr/>
          <p:nvPr/>
        </p:nvSpPr>
        <p:spPr>
          <a:xfrm>
            <a:off x="1384612" y="1350710"/>
            <a:ext cx="2615754" cy="4640609"/>
          </a:xfrm>
          <a:prstGeom prst="rect">
            <a:avLst/>
          </a:prstGeom>
          <a:solidFill>
            <a:srgbClr val="FEE9E0"/>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t"/>
          <a:lstStyle/>
          <a:p>
            <a:r>
              <a:rPr lang="nl-NL" sz="1600" b="1" dirty="0">
                <a:solidFill>
                  <a:schemeClr val="tx2"/>
                </a:solidFill>
              </a:rPr>
              <a:t>1. Projectfinanciering</a:t>
            </a:r>
          </a:p>
          <a:p>
            <a:endParaRPr lang="nl-NL" sz="1600" b="1"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r>
              <a:rPr lang="nl-NL" sz="1200" dirty="0">
                <a:solidFill>
                  <a:schemeClr val="tx2"/>
                </a:solidFill>
              </a:rPr>
              <a:t>Aan de hand van thema’s met specifieke  voorwaarden</a:t>
            </a:r>
          </a:p>
          <a:p>
            <a:endParaRPr lang="nl-NL" sz="1200" dirty="0">
              <a:solidFill>
                <a:schemeClr val="tx2"/>
              </a:solidFill>
            </a:endParaRPr>
          </a:p>
        </p:txBody>
      </p:sp>
      <p:sp>
        <p:nvSpPr>
          <p:cNvPr id="19" name="Rechthoek 18">
            <a:extLst>
              <a:ext uri="{FF2B5EF4-FFF2-40B4-BE49-F238E27FC236}">
                <a16:creationId xmlns:a16="http://schemas.microsoft.com/office/drawing/2014/main" id="{1F254931-5C89-43A7-95B8-8ED852389924}"/>
              </a:ext>
            </a:extLst>
          </p:cNvPr>
          <p:cNvSpPr/>
          <p:nvPr/>
        </p:nvSpPr>
        <p:spPr>
          <a:xfrm>
            <a:off x="7086376" y="1306118"/>
            <a:ext cx="2615754" cy="4730255"/>
          </a:xfrm>
          <a:prstGeom prst="rect">
            <a:avLst/>
          </a:prstGeom>
          <a:solidFill>
            <a:srgbClr val="F8F5F2"/>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t"/>
          <a:lstStyle/>
          <a:p>
            <a:r>
              <a:rPr lang="nl-NL" sz="1600" b="1">
                <a:solidFill>
                  <a:schemeClr val="tx2"/>
                </a:solidFill>
              </a:rPr>
              <a:t>3. Programmafinanciering: Een totaalbedrag voor meerdere jaren ten behoeve van geplande en toekomstige initiatieven en projectondersteuning gericht op gezondheid en preventie </a:t>
            </a:r>
          </a:p>
          <a:p>
            <a:endParaRPr lang="nl-NL" sz="1200">
              <a:solidFill>
                <a:schemeClr val="tx2"/>
              </a:solidFill>
            </a:endParaRPr>
          </a:p>
          <a:p>
            <a:r>
              <a:rPr lang="nl-NL" sz="1200">
                <a:solidFill>
                  <a:schemeClr val="tx2"/>
                </a:solidFill>
              </a:rPr>
              <a:t>Programmafinanciering onder voorwaarden maar altijd met impact op de burger</a:t>
            </a:r>
          </a:p>
        </p:txBody>
      </p:sp>
      <p:sp>
        <p:nvSpPr>
          <p:cNvPr id="20" name="Rechthoek 19">
            <a:extLst>
              <a:ext uri="{FF2B5EF4-FFF2-40B4-BE49-F238E27FC236}">
                <a16:creationId xmlns:a16="http://schemas.microsoft.com/office/drawing/2014/main" id="{60C01563-D5F4-4760-A89A-6EC3CDB409FF}"/>
              </a:ext>
            </a:extLst>
          </p:cNvPr>
          <p:cNvSpPr/>
          <p:nvPr/>
        </p:nvSpPr>
        <p:spPr>
          <a:xfrm>
            <a:off x="4235494" y="1306118"/>
            <a:ext cx="2615754" cy="4626654"/>
          </a:xfrm>
          <a:prstGeom prst="rect">
            <a:avLst/>
          </a:prstGeom>
          <a:solidFill>
            <a:srgbClr val="DCEBF3"/>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t"/>
          <a:lstStyle/>
          <a:p>
            <a:r>
              <a:rPr lang="nl-NL" sz="1600" b="1" dirty="0">
                <a:solidFill>
                  <a:schemeClr val="tx2"/>
                </a:solidFill>
              </a:rPr>
              <a:t>2. Ondersteuning kleinschalige initiatieven</a:t>
            </a:r>
          </a:p>
          <a:p>
            <a:endParaRPr lang="nl-NL" sz="1600" b="1"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r>
              <a:rPr lang="nl-NL" sz="1200" dirty="0">
                <a:solidFill>
                  <a:schemeClr val="tx2"/>
                </a:solidFill>
              </a:rPr>
              <a:t>Aan de hand van specifieke beoordelingscriteria kan voor kwetsbare groepen maximaal € 15.000 worden toegekend aan een relevant initiatief voor de </a:t>
            </a:r>
            <a:r>
              <a:rPr lang="nl-NL" sz="1200" dirty="0" err="1">
                <a:solidFill>
                  <a:schemeClr val="tx2"/>
                </a:solidFill>
              </a:rPr>
              <a:t>mienskip</a:t>
            </a:r>
            <a:r>
              <a:rPr lang="nl-NL" sz="1200" dirty="0">
                <a:solidFill>
                  <a:schemeClr val="tx2"/>
                </a:solidFill>
              </a:rPr>
              <a:t>/wijk. </a:t>
            </a:r>
          </a:p>
        </p:txBody>
      </p:sp>
      <p:sp>
        <p:nvSpPr>
          <p:cNvPr id="21" name="Tijdelijke aanduiding voor voettekst 3">
            <a:extLst>
              <a:ext uri="{FF2B5EF4-FFF2-40B4-BE49-F238E27FC236}">
                <a16:creationId xmlns:a16="http://schemas.microsoft.com/office/drawing/2014/main" id="{51C93A47-679C-1C2A-BE47-DA0E8982379D}"/>
              </a:ext>
            </a:extLst>
          </p:cNvPr>
          <p:cNvSpPr txBox="1">
            <a:spLocks/>
          </p:cNvSpPr>
          <p:nvPr/>
        </p:nvSpPr>
        <p:spPr>
          <a:xfrm>
            <a:off x="1217669" y="6124512"/>
            <a:ext cx="2761060" cy="652463"/>
          </a:xfrm>
          <a:prstGeom prst="rect">
            <a:avLst/>
          </a:prstGeom>
        </p:spPr>
        <p:txBody>
          <a:bodyPr vert="horz" lIns="91440" tIns="45720" rIns="91440" bIns="45720" rtlCol="0" anchor="ctr"/>
          <a:lstStyle>
            <a:defPPr>
              <a:defRPr lang="nl-NL"/>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nl-NL" sz="1600" b="1" dirty="0"/>
          </a:p>
        </p:txBody>
      </p:sp>
      <p:sp>
        <p:nvSpPr>
          <p:cNvPr id="24" name="Vrije vorm: vorm 23">
            <a:extLst>
              <a:ext uri="{FF2B5EF4-FFF2-40B4-BE49-F238E27FC236}">
                <a16:creationId xmlns:a16="http://schemas.microsoft.com/office/drawing/2014/main" id="{755AD9AE-B901-143A-BE1C-484A6CD49BEF}"/>
              </a:ext>
            </a:extLst>
          </p:cNvPr>
          <p:cNvSpPr/>
          <p:nvPr/>
        </p:nvSpPr>
        <p:spPr>
          <a:xfrm>
            <a:off x="7908120" y="4928306"/>
            <a:ext cx="723900" cy="609600"/>
          </a:xfrm>
          <a:custGeom>
            <a:avLst/>
            <a:gdLst>
              <a:gd name="connsiteX0" fmla="*/ 624173 w 723900"/>
              <a:gd name="connsiteY0" fmla="*/ 326422 h 609600"/>
              <a:gd name="connsiteX1" fmla="*/ 604266 w 723900"/>
              <a:gd name="connsiteY1" fmla="*/ 325184 h 609600"/>
              <a:gd name="connsiteX2" fmla="*/ 601885 w 723900"/>
              <a:gd name="connsiteY2" fmla="*/ 325184 h 609600"/>
              <a:gd name="connsiteX3" fmla="*/ 579787 w 723900"/>
              <a:gd name="connsiteY3" fmla="*/ 303086 h 609600"/>
              <a:gd name="connsiteX4" fmla="*/ 579787 w 723900"/>
              <a:gd name="connsiteY4" fmla="*/ 286322 h 609600"/>
              <a:gd name="connsiteX5" fmla="*/ 651129 w 723900"/>
              <a:gd name="connsiteY5" fmla="*/ 152400 h 609600"/>
              <a:gd name="connsiteX6" fmla="*/ 515779 w 723900"/>
              <a:gd name="connsiteY6" fmla="*/ 0 h 609600"/>
              <a:gd name="connsiteX7" fmla="*/ 405670 w 723900"/>
              <a:gd name="connsiteY7" fmla="*/ 64294 h 609600"/>
              <a:gd name="connsiteX8" fmla="*/ 319945 w 723900"/>
              <a:gd name="connsiteY8" fmla="*/ 64294 h 609600"/>
              <a:gd name="connsiteX9" fmla="*/ 209550 w 723900"/>
              <a:gd name="connsiteY9" fmla="*/ 191 h 609600"/>
              <a:gd name="connsiteX10" fmla="*/ 74200 w 723900"/>
              <a:gd name="connsiteY10" fmla="*/ 152591 h 609600"/>
              <a:gd name="connsiteX11" fmla="*/ 145542 w 723900"/>
              <a:gd name="connsiteY11" fmla="*/ 286512 h 609600"/>
              <a:gd name="connsiteX12" fmla="*/ 145542 w 723900"/>
              <a:gd name="connsiteY12" fmla="*/ 303276 h 609600"/>
              <a:gd name="connsiteX13" fmla="*/ 123825 w 723900"/>
              <a:gd name="connsiteY13" fmla="*/ 325184 h 609600"/>
              <a:gd name="connsiteX14" fmla="*/ 120968 w 723900"/>
              <a:gd name="connsiteY14" fmla="*/ 325184 h 609600"/>
              <a:gd name="connsiteX15" fmla="*/ 101060 w 723900"/>
              <a:gd name="connsiteY15" fmla="*/ 326422 h 609600"/>
              <a:gd name="connsiteX16" fmla="*/ 0 w 723900"/>
              <a:gd name="connsiteY16" fmla="*/ 453581 h 609600"/>
              <a:gd name="connsiteX17" fmla="*/ 0 w 723900"/>
              <a:gd name="connsiteY17" fmla="*/ 599980 h 609600"/>
              <a:gd name="connsiteX18" fmla="*/ 9525 w 723900"/>
              <a:gd name="connsiteY18" fmla="*/ 609505 h 609600"/>
              <a:gd name="connsiteX19" fmla="*/ 19050 w 723900"/>
              <a:gd name="connsiteY19" fmla="*/ 599980 h 609600"/>
              <a:gd name="connsiteX20" fmla="*/ 19050 w 723900"/>
              <a:gd name="connsiteY20" fmla="*/ 453581 h 609600"/>
              <a:gd name="connsiteX21" fmla="*/ 103156 w 723900"/>
              <a:gd name="connsiteY21" fmla="*/ 345281 h 609600"/>
              <a:gd name="connsiteX22" fmla="*/ 120777 w 723900"/>
              <a:gd name="connsiteY22" fmla="*/ 344234 h 609600"/>
              <a:gd name="connsiteX23" fmla="*/ 123825 w 723900"/>
              <a:gd name="connsiteY23" fmla="*/ 344234 h 609600"/>
              <a:gd name="connsiteX24" fmla="*/ 126587 w 723900"/>
              <a:gd name="connsiteY24" fmla="*/ 344234 h 609600"/>
              <a:gd name="connsiteX25" fmla="*/ 218123 w 723900"/>
              <a:gd name="connsiteY25" fmla="*/ 390525 h 609600"/>
              <a:gd name="connsiteX26" fmla="*/ 220218 w 723900"/>
              <a:gd name="connsiteY26" fmla="*/ 390525 h 609600"/>
              <a:gd name="connsiteX27" fmla="*/ 264509 w 723900"/>
              <a:gd name="connsiteY27" fmla="*/ 381000 h 609600"/>
              <a:gd name="connsiteX28" fmla="*/ 285750 w 723900"/>
              <a:gd name="connsiteY28" fmla="*/ 396621 h 609600"/>
              <a:gd name="connsiteX29" fmla="*/ 285750 w 723900"/>
              <a:gd name="connsiteY29" fmla="*/ 419195 h 609600"/>
              <a:gd name="connsiteX30" fmla="*/ 257175 w 723900"/>
              <a:gd name="connsiteY30" fmla="*/ 447770 h 609600"/>
              <a:gd name="connsiteX31" fmla="*/ 254318 w 723900"/>
              <a:gd name="connsiteY31" fmla="*/ 447770 h 609600"/>
              <a:gd name="connsiteX32" fmla="*/ 221266 w 723900"/>
              <a:gd name="connsiteY32" fmla="*/ 450723 h 609600"/>
              <a:gd name="connsiteX33" fmla="*/ 114300 w 723900"/>
              <a:gd name="connsiteY33" fmla="*/ 596456 h 609600"/>
              <a:gd name="connsiteX34" fmla="*/ 114300 w 723900"/>
              <a:gd name="connsiteY34" fmla="*/ 600075 h 609600"/>
              <a:gd name="connsiteX35" fmla="*/ 123825 w 723900"/>
              <a:gd name="connsiteY35" fmla="*/ 609600 h 609600"/>
              <a:gd name="connsiteX36" fmla="*/ 133350 w 723900"/>
              <a:gd name="connsiteY36" fmla="*/ 600075 h 609600"/>
              <a:gd name="connsiteX37" fmla="*/ 133350 w 723900"/>
              <a:gd name="connsiteY37" fmla="*/ 596456 h 609600"/>
              <a:gd name="connsiteX38" fmla="*/ 224790 w 723900"/>
              <a:gd name="connsiteY38" fmla="*/ 469392 h 609600"/>
              <a:gd name="connsiteX39" fmla="*/ 243840 w 723900"/>
              <a:gd name="connsiteY39" fmla="*/ 467201 h 609600"/>
              <a:gd name="connsiteX40" fmla="*/ 361474 w 723900"/>
              <a:gd name="connsiteY40" fmla="*/ 552926 h 609600"/>
              <a:gd name="connsiteX41" fmla="*/ 413099 w 723900"/>
              <a:gd name="connsiteY41" fmla="*/ 541687 h 609600"/>
              <a:gd name="connsiteX42" fmla="*/ 418574 w 723900"/>
              <a:gd name="connsiteY42" fmla="*/ 529380 h 609600"/>
              <a:gd name="connsiteX43" fmla="*/ 406267 w 723900"/>
              <a:gd name="connsiteY43" fmla="*/ 523904 h 609600"/>
              <a:gd name="connsiteX44" fmla="*/ 405098 w 723900"/>
              <a:gd name="connsiteY44" fmla="*/ 524447 h 609600"/>
              <a:gd name="connsiteX45" fmla="*/ 266245 w 723900"/>
              <a:gd name="connsiteY45" fmla="*/ 472723 h 609600"/>
              <a:gd name="connsiteX46" fmla="*/ 263652 w 723900"/>
              <a:gd name="connsiteY46" fmla="*/ 466535 h 609600"/>
              <a:gd name="connsiteX47" fmla="*/ 304800 w 723900"/>
              <a:gd name="connsiteY47" fmla="*/ 419195 h 609600"/>
              <a:gd name="connsiteX48" fmla="*/ 304800 w 723900"/>
              <a:gd name="connsiteY48" fmla="*/ 396621 h 609600"/>
              <a:gd name="connsiteX49" fmla="*/ 295275 w 723900"/>
              <a:gd name="connsiteY49" fmla="*/ 380429 h 609600"/>
              <a:gd name="connsiteX50" fmla="*/ 220885 w 723900"/>
              <a:gd name="connsiteY50" fmla="*/ 238125 h 609600"/>
              <a:gd name="connsiteX51" fmla="*/ 362617 w 723900"/>
              <a:gd name="connsiteY51" fmla="*/ 76200 h 609600"/>
              <a:gd name="connsiteX52" fmla="*/ 504825 w 723900"/>
              <a:gd name="connsiteY52" fmla="*/ 238125 h 609600"/>
              <a:gd name="connsiteX53" fmla="*/ 428625 w 723900"/>
              <a:gd name="connsiteY53" fmla="*/ 381572 h 609600"/>
              <a:gd name="connsiteX54" fmla="*/ 419100 w 723900"/>
              <a:gd name="connsiteY54" fmla="*/ 397669 h 609600"/>
              <a:gd name="connsiteX55" fmla="*/ 419100 w 723900"/>
              <a:gd name="connsiteY55" fmla="*/ 418910 h 609600"/>
              <a:gd name="connsiteX56" fmla="*/ 459772 w 723900"/>
              <a:gd name="connsiteY56" fmla="*/ 465773 h 609600"/>
              <a:gd name="connsiteX57" fmla="*/ 440055 w 723900"/>
              <a:gd name="connsiteY57" fmla="*/ 498253 h 609600"/>
              <a:gd name="connsiteX58" fmla="*/ 441522 w 723900"/>
              <a:gd name="connsiteY58" fmla="*/ 511643 h 609600"/>
              <a:gd name="connsiteX59" fmla="*/ 454247 w 723900"/>
              <a:gd name="connsiteY59" fmla="*/ 510921 h 609600"/>
              <a:gd name="connsiteX60" fmla="*/ 479489 w 723900"/>
              <a:gd name="connsiteY60" fmla="*/ 466725 h 609600"/>
              <a:gd name="connsiteX61" fmla="*/ 490823 w 723900"/>
              <a:gd name="connsiteY61" fmla="*/ 467773 h 609600"/>
              <a:gd name="connsiteX62" fmla="*/ 593693 w 723900"/>
              <a:gd name="connsiteY62" fmla="*/ 599789 h 609600"/>
              <a:gd name="connsiteX63" fmla="*/ 603218 w 723900"/>
              <a:gd name="connsiteY63" fmla="*/ 609314 h 609600"/>
              <a:gd name="connsiteX64" fmla="*/ 612743 w 723900"/>
              <a:gd name="connsiteY64" fmla="*/ 599789 h 609600"/>
              <a:gd name="connsiteX65" fmla="*/ 493205 w 723900"/>
              <a:gd name="connsiteY65" fmla="*/ 448913 h 609600"/>
              <a:gd name="connsiteX66" fmla="*/ 469487 w 723900"/>
              <a:gd name="connsiteY66" fmla="*/ 447389 h 609600"/>
              <a:gd name="connsiteX67" fmla="*/ 466725 w 723900"/>
              <a:gd name="connsiteY67" fmla="*/ 447389 h 609600"/>
              <a:gd name="connsiteX68" fmla="*/ 438150 w 723900"/>
              <a:gd name="connsiteY68" fmla="*/ 418814 h 609600"/>
              <a:gd name="connsiteX69" fmla="*/ 438150 w 723900"/>
              <a:gd name="connsiteY69" fmla="*/ 397669 h 609600"/>
              <a:gd name="connsiteX70" fmla="*/ 461772 w 723900"/>
              <a:gd name="connsiteY70" fmla="*/ 380333 h 609600"/>
              <a:gd name="connsiteX71" fmla="*/ 505492 w 723900"/>
              <a:gd name="connsiteY71" fmla="*/ 389858 h 609600"/>
              <a:gd name="connsiteX72" fmla="*/ 507492 w 723900"/>
              <a:gd name="connsiteY72" fmla="*/ 389858 h 609600"/>
              <a:gd name="connsiteX73" fmla="*/ 599123 w 723900"/>
              <a:gd name="connsiteY73" fmla="*/ 343567 h 609600"/>
              <a:gd name="connsiteX74" fmla="*/ 601790 w 723900"/>
              <a:gd name="connsiteY74" fmla="*/ 343567 h 609600"/>
              <a:gd name="connsiteX75" fmla="*/ 604171 w 723900"/>
              <a:gd name="connsiteY75" fmla="*/ 343567 h 609600"/>
              <a:gd name="connsiteX76" fmla="*/ 621792 w 723900"/>
              <a:gd name="connsiteY76" fmla="*/ 344615 h 609600"/>
              <a:gd name="connsiteX77" fmla="*/ 705993 w 723900"/>
              <a:gd name="connsiteY77" fmla="*/ 452914 h 609600"/>
              <a:gd name="connsiteX78" fmla="*/ 705993 w 723900"/>
              <a:gd name="connsiteY78" fmla="*/ 599980 h 609600"/>
              <a:gd name="connsiteX79" fmla="*/ 715518 w 723900"/>
              <a:gd name="connsiteY79" fmla="*/ 609505 h 609600"/>
              <a:gd name="connsiteX80" fmla="*/ 725043 w 723900"/>
              <a:gd name="connsiteY80" fmla="*/ 599980 h 609600"/>
              <a:gd name="connsiteX81" fmla="*/ 725043 w 723900"/>
              <a:gd name="connsiteY81" fmla="*/ 453581 h 609600"/>
              <a:gd name="connsiteX82" fmla="*/ 624173 w 723900"/>
              <a:gd name="connsiteY82" fmla="*/ 326422 h 609600"/>
              <a:gd name="connsiteX83" fmla="*/ 202311 w 723900"/>
              <a:gd name="connsiteY83" fmla="*/ 238125 h 609600"/>
              <a:gd name="connsiteX84" fmla="*/ 249269 w 723900"/>
              <a:gd name="connsiteY84" fmla="*/ 365760 h 609600"/>
              <a:gd name="connsiteX85" fmla="*/ 219361 w 723900"/>
              <a:gd name="connsiteY85" fmla="*/ 371189 h 609600"/>
              <a:gd name="connsiteX86" fmla="*/ 217646 w 723900"/>
              <a:gd name="connsiteY86" fmla="*/ 371189 h 609600"/>
              <a:gd name="connsiteX87" fmla="*/ 145256 w 723900"/>
              <a:gd name="connsiteY87" fmla="*/ 337757 h 609600"/>
              <a:gd name="connsiteX88" fmla="*/ 164306 w 723900"/>
              <a:gd name="connsiteY88" fmla="*/ 303086 h 609600"/>
              <a:gd name="connsiteX89" fmla="*/ 164306 w 723900"/>
              <a:gd name="connsiteY89" fmla="*/ 285369 h 609600"/>
              <a:gd name="connsiteX90" fmla="*/ 155734 w 723900"/>
              <a:gd name="connsiteY90" fmla="*/ 270415 h 609600"/>
              <a:gd name="connsiteX91" fmla="*/ 92964 w 723900"/>
              <a:gd name="connsiteY91" fmla="*/ 152400 h 609600"/>
              <a:gd name="connsiteX92" fmla="*/ 209264 w 723900"/>
              <a:gd name="connsiteY92" fmla="*/ 19050 h 609600"/>
              <a:gd name="connsiteX93" fmla="*/ 301181 w 723900"/>
              <a:gd name="connsiteY93" fmla="*/ 70866 h 609600"/>
              <a:gd name="connsiteX94" fmla="*/ 202311 w 723900"/>
              <a:gd name="connsiteY94" fmla="*/ 238125 h 609600"/>
              <a:gd name="connsiteX95" fmla="*/ 505873 w 723900"/>
              <a:gd name="connsiteY95" fmla="*/ 371475 h 609600"/>
              <a:gd name="connsiteX96" fmla="*/ 476250 w 723900"/>
              <a:gd name="connsiteY96" fmla="*/ 366046 h 609600"/>
              <a:gd name="connsiteX97" fmla="*/ 523875 w 723900"/>
              <a:gd name="connsiteY97" fmla="*/ 238125 h 609600"/>
              <a:gd name="connsiteX98" fmla="*/ 424053 w 723900"/>
              <a:gd name="connsiteY98" fmla="*/ 70771 h 609600"/>
              <a:gd name="connsiteX99" fmla="*/ 515779 w 723900"/>
              <a:gd name="connsiteY99" fmla="*/ 19241 h 609600"/>
              <a:gd name="connsiteX100" fmla="*/ 632079 w 723900"/>
              <a:gd name="connsiteY100" fmla="*/ 152591 h 609600"/>
              <a:gd name="connsiteX101" fmla="*/ 569309 w 723900"/>
              <a:gd name="connsiteY101" fmla="*/ 270605 h 609600"/>
              <a:gd name="connsiteX102" fmla="*/ 560737 w 723900"/>
              <a:gd name="connsiteY102" fmla="*/ 285560 h 609600"/>
              <a:gd name="connsiteX103" fmla="*/ 560737 w 723900"/>
              <a:gd name="connsiteY103" fmla="*/ 303276 h 609600"/>
              <a:gd name="connsiteX104" fmla="*/ 579787 w 723900"/>
              <a:gd name="connsiteY104" fmla="*/ 337947 h 609600"/>
              <a:gd name="connsiteX105" fmla="*/ 505873 w 723900"/>
              <a:gd name="connsiteY105" fmla="*/ 371189 h 60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723900" h="609600">
                <a:moveTo>
                  <a:pt x="624173" y="326422"/>
                </a:moveTo>
                <a:cubicBezTo>
                  <a:pt x="617571" y="325580"/>
                  <a:pt x="610921" y="325166"/>
                  <a:pt x="604266" y="325184"/>
                </a:cubicBezTo>
                <a:lnTo>
                  <a:pt x="601885" y="325184"/>
                </a:lnTo>
                <a:cubicBezTo>
                  <a:pt x="589680" y="325184"/>
                  <a:pt x="579787" y="315290"/>
                  <a:pt x="579787" y="303086"/>
                </a:cubicBezTo>
                <a:lnTo>
                  <a:pt x="579787" y="286322"/>
                </a:lnTo>
                <a:cubicBezTo>
                  <a:pt x="625234" y="257121"/>
                  <a:pt x="652249" y="206408"/>
                  <a:pt x="651129" y="152400"/>
                </a:cubicBezTo>
                <a:cubicBezTo>
                  <a:pt x="651129" y="68485"/>
                  <a:pt x="590455" y="0"/>
                  <a:pt x="515779" y="0"/>
                </a:cubicBezTo>
                <a:cubicBezTo>
                  <a:pt x="470432" y="967"/>
                  <a:pt x="428798" y="25277"/>
                  <a:pt x="405670" y="64294"/>
                </a:cubicBezTo>
                <a:cubicBezTo>
                  <a:pt x="377800" y="55318"/>
                  <a:pt x="347815" y="55318"/>
                  <a:pt x="319945" y="64294"/>
                </a:cubicBezTo>
                <a:cubicBezTo>
                  <a:pt x="296689" y="25292"/>
                  <a:pt x="254951" y="1055"/>
                  <a:pt x="209550" y="191"/>
                </a:cubicBezTo>
                <a:cubicBezTo>
                  <a:pt x="134874" y="191"/>
                  <a:pt x="74200" y="68485"/>
                  <a:pt x="74200" y="152591"/>
                </a:cubicBezTo>
                <a:cubicBezTo>
                  <a:pt x="73080" y="206598"/>
                  <a:pt x="100094" y="257311"/>
                  <a:pt x="145542" y="286512"/>
                </a:cubicBezTo>
                <a:lnTo>
                  <a:pt x="145542" y="303276"/>
                </a:lnTo>
                <a:cubicBezTo>
                  <a:pt x="145440" y="315259"/>
                  <a:pt x="135807" y="324978"/>
                  <a:pt x="123825" y="325184"/>
                </a:cubicBezTo>
                <a:lnTo>
                  <a:pt x="120968" y="325184"/>
                </a:lnTo>
                <a:cubicBezTo>
                  <a:pt x="114312" y="325166"/>
                  <a:pt x="107662" y="325580"/>
                  <a:pt x="101060" y="326422"/>
                </a:cubicBezTo>
                <a:cubicBezTo>
                  <a:pt x="38100" y="334328"/>
                  <a:pt x="0" y="381857"/>
                  <a:pt x="0" y="453581"/>
                </a:cubicBezTo>
                <a:lnTo>
                  <a:pt x="0" y="599980"/>
                </a:lnTo>
                <a:cubicBezTo>
                  <a:pt x="0" y="605240"/>
                  <a:pt x="4264" y="609505"/>
                  <a:pt x="9525" y="609505"/>
                </a:cubicBezTo>
                <a:cubicBezTo>
                  <a:pt x="14786" y="609505"/>
                  <a:pt x="19050" y="605240"/>
                  <a:pt x="19050" y="599980"/>
                </a:cubicBezTo>
                <a:lnTo>
                  <a:pt x="19050" y="453581"/>
                </a:lnTo>
                <a:cubicBezTo>
                  <a:pt x="19050" y="417100"/>
                  <a:pt x="29909" y="354521"/>
                  <a:pt x="103156" y="345281"/>
                </a:cubicBezTo>
                <a:cubicBezTo>
                  <a:pt x="109000" y="344550"/>
                  <a:pt x="114887" y="344200"/>
                  <a:pt x="120777" y="344234"/>
                </a:cubicBezTo>
                <a:lnTo>
                  <a:pt x="123825" y="344234"/>
                </a:lnTo>
                <a:cubicBezTo>
                  <a:pt x="124778" y="344234"/>
                  <a:pt x="125635" y="344234"/>
                  <a:pt x="126587" y="344234"/>
                </a:cubicBezTo>
                <a:cubicBezTo>
                  <a:pt x="148013" y="373329"/>
                  <a:pt x="181989" y="390512"/>
                  <a:pt x="218123" y="390525"/>
                </a:cubicBezTo>
                <a:lnTo>
                  <a:pt x="220218" y="390525"/>
                </a:lnTo>
                <a:cubicBezTo>
                  <a:pt x="235469" y="390337"/>
                  <a:pt x="250528" y="387099"/>
                  <a:pt x="264509" y="381000"/>
                </a:cubicBezTo>
                <a:cubicBezTo>
                  <a:pt x="271178" y="386745"/>
                  <a:pt x="278280" y="391967"/>
                  <a:pt x="285750" y="396621"/>
                </a:cubicBezTo>
                <a:lnTo>
                  <a:pt x="285750" y="419195"/>
                </a:lnTo>
                <a:cubicBezTo>
                  <a:pt x="285750" y="434977"/>
                  <a:pt x="272957" y="447770"/>
                  <a:pt x="257175" y="447770"/>
                </a:cubicBezTo>
                <a:lnTo>
                  <a:pt x="254318" y="447770"/>
                </a:lnTo>
                <a:cubicBezTo>
                  <a:pt x="243235" y="447791"/>
                  <a:pt x="232177" y="448779"/>
                  <a:pt x="221266" y="450723"/>
                </a:cubicBezTo>
                <a:cubicBezTo>
                  <a:pt x="152400" y="463106"/>
                  <a:pt x="114300" y="514921"/>
                  <a:pt x="114300" y="596456"/>
                </a:cubicBezTo>
                <a:lnTo>
                  <a:pt x="114300" y="600075"/>
                </a:lnTo>
                <a:cubicBezTo>
                  <a:pt x="114300" y="605336"/>
                  <a:pt x="118564" y="609600"/>
                  <a:pt x="123825" y="609600"/>
                </a:cubicBezTo>
                <a:cubicBezTo>
                  <a:pt x="129086" y="609600"/>
                  <a:pt x="133350" y="605336"/>
                  <a:pt x="133350" y="600075"/>
                </a:cubicBezTo>
                <a:lnTo>
                  <a:pt x="133350" y="596456"/>
                </a:lnTo>
                <a:cubicBezTo>
                  <a:pt x="133350" y="545973"/>
                  <a:pt x="149257" y="483013"/>
                  <a:pt x="224790" y="469392"/>
                </a:cubicBezTo>
                <a:cubicBezTo>
                  <a:pt x="231093" y="468294"/>
                  <a:pt x="237453" y="467562"/>
                  <a:pt x="243840" y="467201"/>
                </a:cubicBezTo>
                <a:cubicBezTo>
                  <a:pt x="260345" y="518239"/>
                  <a:pt x="307834" y="552846"/>
                  <a:pt x="361474" y="552926"/>
                </a:cubicBezTo>
                <a:cubicBezTo>
                  <a:pt x="379297" y="552995"/>
                  <a:pt x="396918" y="549159"/>
                  <a:pt x="413099" y="541687"/>
                </a:cubicBezTo>
                <a:cubicBezTo>
                  <a:pt x="418009" y="539800"/>
                  <a:pt x="420461" y="534290"/>
                  <a:pt x="418574" y="529380"/>
                </a:cubicBezTo>
                <a:cubicBezTo>
                  <a:pt x="416687" y="524468"/>
                  <a:pt x="411177" y="522018"/>
                  <a:pt x="406267" y="523904"/>
                </a:cubicBezTo>
                <a:cubicBezTo>
                  <a:pt x="405866" y="524058"/>
                  <a:pt x="405475" y="524240"/>
                  <a:pt x="405098" y="524447"/>
                </a:cubicBezTo>
                <a:cubicBezTo>
                  <a:pt x="352472" y="548507"/>
                  <a:pt x="290305" y="525349"/>
                  <a:pt x="266245" y="472723"/>
                </a:cubicBezTo>
                <a:cubicBezTo>
                  <a:pt x="265315" y="470688"/>
                  <a:pt x="264450" y="468624"/>
                  <a:pt x="263652" y="466535"/>
                </a:cubicBezTo>
                <a:cubicBezTo>
                  <a:pt x="287289" y="463289"/>
                  <a:pt x="304878" y="443054"/>
                  <a:pt x="304800" y="419195"/>
                </a:cubicBezTo>
                <a:lnTo>
                  <a:pt x="304800" y="396621"/>
                </a:lnTo>
                <a:cubicBezTo>
                  <a:pt x="304692" y="389924"/>
                  <a:pt x="301076" y="383777"/>
                  <a:pt x="295275" y="380429"/>
                </a:cubicBezTo>
                <a:cubicBezTo>
                  <a:pt x="249365" y="351854"/>
                  <a:pt x="220885" y="297466"/>
                  <a:pt x="220885" y="238125"/>
                </a:cubicBezTo>
                <a:cubicBezTo>
                  <a:pt x="220885" y="148876"/>
                  <a:pt x="284417" y="76200"/>
                  <a:pt x="362617" y="76200"/>
                </a:cubicBezTo>
                <a:cubicBezTo>
                  <a:pt x="440817" y="76200"/>
                  <a:pt x="504825" y="148876"/>
                  <a:pt x="504825" y="238125"/>
                </a:cubicBezTo>
                <a:cubicBezTo>
                  <a:pt x="504825" y="298514"/>
                  <a:pt x="475583" y="353473"/>
                  <a:pt x="428625" y="381572"/>
                </a:cubicBezTo>
                <a:cubicBezTo>
                  <a:pt x="422853" y="384902"/>
                  <a:pt x="419241" y="391006"/>
                  <a:pt x="419100" y="397669"/>
                </a:cubicBezTo>
                <a:lnTo>
                  <a:pt x="419100" y="418910"/>
                </a:lnTo>
                <a:cubicBezTo>
                  <a:pt x="419225" y="442431"/>
                  <a:pt x="436502" y="462339"/>
                  <a:pt x="459772" y="465773"/>
                </a:cubicBezTo>
                <a:cubicBezTo>
                  <a:pt x="455223" y="477705"/>
                  <a:pt x="448542" y="488711"/>
                  <a:pt x="440055" y="498253"/>
                </a:cubicBezTo>
                <a:cubicBezTo>
                  <a:pt x="436762" y="502355"/>
                  <a:pt x="437419" y="508350"/>
                  <a:pt x="441522" y="511643"/>
                </a:cubicBezTo>
                <a:cubicBezTo>
                  <a:pt x="445324" y="514694"/>
                  <a:pt x="450815" y="514382"/>
                  <a:pt x="454247" y="510921"/>
                </a:cubicBezTo>
                <a:cubicBezTo>
                  <a:pt x="465631" y="498096"/>
                  <a:pt x="474226" y="483046"/>
                  <a:pt x="479489" y="466725"/>
                </a:cubicBezTo>
                <a:cubicBezTo>
                  <a:pt x="483299" y="466725"/>
                  <a:pt x="487109" y="467296"/>
                  <a:pt x="490823" y="467773"/>
                </a:cubicBezTo>
                <a:cubicBezTo>
                  <a:pt x="556165" y="475964"/>
                  <a:pt x="593693" y="524161"/>
                  <a:pt x="593693" y="599789"/>
                </a:cubicBezTo>
                <a:cubicBezTo>
                  <a:pt x="593693" y="605050"/>
                  <a:pt x="597958" y="609314"/>
                  <a:pt x="603218" y="609314"/>
                </a:cubicBezTo>
                <a:cubicBezTo>
                  <a:pt x="608479" y="609314"/>
                  <a:pt x="612743" y="605050"/>
                  <a:pt x="612743" y="599789"/>
                </a:cubicBezTo>
                <a:cubicBezTo>
                  <a:pt x="612743" y="513398"/>
                  <a:pt x="569214" y="458438"/>
                  <a:pt x="493205" y="448913"/>
                </a:cubicBezTo>
                <a:cubicBezTo>
                  <a:pt x="485342" y="447881"/>
                  <a:pt x="477418" y="447372"/>
                  <a:pt x="469487" y="447389"/>
                </a:cubicBezTo>
                <a:lnTo>
                  <a:pt x="466725" y="447389"/>
                </a:lnTo>
                <a:cubicBezTo>
                  <a:pt x="450943" y="447389"/>
                  <a:pt x="438150" y="434596"/>
                  <a:pt x="438150" y="418814"/>
                </a:cubicBezTo>
                <a:lnTo>
                  <a:pt x="438150" y="397669"/>
                </a:lnTo>
                <a:cubicBezTo>
                  <a:pt x="446532" y="392616"/>
                  <a:pt x="454438" y="386814"/>
                  <a:pt x="461772" y="380333"/>
                </a:cubicBezTo>
                <a:cubicBezTo>
                  <a:pt x="475563" y="386397"/>
                  <a:pt x="490429" y="389635"/>
                  <a:pt x="505492" y="389858"/>
                </a:cubicBezTo>
                <a:lnTo>
                  <a:pt x="507492" y="389858"/>
                </a:lnTo>
                <a:cubicBezTo>
                  <a:pt x="543637" y="389784"/>
                  <a:pt x="577616" y="372617"/>
                  <a:pt x="599123" y="343567"/>
                </a:cubicBezTo>
                <a:cubicBezTo>
                  <a:pt x="599980" y="343567"/>
                  <a:pt x="600837" y="343567"/>
                  <a:pt x="601790" y="343567"/>
                </a:cubicBezTo>
                <a:lnTo>
                  <a:pt x="604171" y="343567"/>
                </a:lnTo>
                <a:cubicBezTo>
                  <a:pt x="610061" y="343533"/>
                  <a:pt x="615947" y="343883"/>
                  <a:pt x="621792" y="344615"/>
                </a:cubicBezTo>
                <a:cubicBezTo>
                  <a:pt x="695039" y="354140"/>
                  <a:pt x="705993" y="416433"/>
                  <a:pt x="705993" y="452914"/>
                </a:cubicBezTo>
                <a:lnTo>
                  <a:pt x="705993" y="599980"/>
                </a:lnTo>
                <a:cubicBezTo>
                  <a:pt x="705993" y="605240"/>
                  <a:pt x="710257" y="609505"/>
                  <a:pt x="715518" y="609505"/>
                </a:cubicBezTo>
                <a:cubicBezTo>
                  <a:pt x="720779" y="609505"/>
                  <a:pt x="725043" y="605240"/>
                  <a:pt x="725043" y="599980"/>
                </a:cubicBezTo>
                <a:lnTo>
                  <a:pt x="725043" y="453581"/>
                </a:lnTo>
                <a:cubicBezTo>
                  <a:pt x="725138" y="381857"/>
                  <a:pt x="687419" y="334328"/>
                  <a:pt x="624173" y="326422"/>
                </a:cubicBezTo>
                <a:close/>
                <a:moveTo>
                  <a:pt x="202311" y="238125"/>
                </a:moveTo>
                <a:cubicBezTo>
                  <a:pt x="201957" y="284958"/>
                  <a:pt x="218646" y="330323"/>
                  <a:pt x="249269" y="365760"/>
                </a:cubicBezTo>
                <a:cubicBezTo>
                  <a:pt x="239651" y="369146"/>
                  <a:pt x="229555" y="370979"/>
                  <a:pt x="219361" y="371189"/>
                </a:cubicBezTo>
                <a:lnTo>
                  <a:pt x="217646" y="371189"/>
                </a:lnTo>
                <a:cubicBezTo>
                  <a:pt x="189788" y="371167"/>
                  <a:pt x="163336" y="358951"/>
                  <a:pt x="145256" y="337757"/>
                </a:cubicBezTo>
                <a:cubicBezTo>
                  <a:pt x="157109" y="330210"/>
                  <a:pt x="164293" y="317137"/>
                  <a:pt x="164306" y="303086"/>
                </a:cubicBezTo>
                <a:lnTo>
                  <a:pt x="164306" y="285369"/>
                </a:lnTo>
                <a:cubicBezTo>
                  <a:pt x="164324" y="279211"/>
                  <a:pt x="161057" y="273510"/>
                  <a:pt x="155734" y="270415"/>
                </a:cubicBezTo>
                <a:cubicBezTo>
                  <a:pt x="115619" y="244753"/>
                  <a:pt x="91819" y="200006"/>
                  <a:pt x="92964" y="152400"/>
                </a:cubicBezTo>
                <a:cubicBezTo>
                  <a:pt x="92964" y="78962"/>
                  <a:pt x="145161" y="19050"/>
                  <a:pt x="209264" y="19050"/>
                </a:cubicBezTo>
                <a:cubicBezTo>
                  <a:pt x="246638" y="19872"/>
                  <a:pt x="281128" y="39316"/>
                  <a:pt x="301181" y="70866"/>
                </a:cubicBezTo>
                <a:cubicBezTo>
                  <a:pt x="243269" y="98393"/>
                  <a:pt x="202311" y="162973"/>
                  <a:pt x="202311" y="238125"/>
                </a:cubicBezTo>
                <a:close/>
                <a:moveTo>
                  <a:pt x="505873" y="371475"/>
                </a:moveTo>
                <a:cubicBezTo>
                  <a:pt x="495777" y="371206"/>
                  <a:pt x="485785" y="369376"/>
                  <a:pt x="476250" y="366046"/>
                </a:cubicBezTo>
                <a:cubicBezTo>
                  <a:pt x="507241" y="330668"/>
                  <a:pt x="524185" y="285156"/>
                  <a:pt x="523875" y="238125"/>
                </a:cubicBezTo>
                <a:cubicBezTo>
                  <a:pt x="523875" y="162687"/>
                  <a:pt x="482537" y="97917"/>
                  <a:pt x="424053" y="70771"/>
                </a:cubicBezTo>
                <a:cubicBezTo>
                  <a:pt x="444122" y="39373"/>
                  <a:pt x="478524" y="20046"/>
                  <a:pt x="515779" y="19241"/>
                </a:cubicBezTo>
                <a:cubicBezTo>
                  <a:pt x="579882" y="19241"/>
                  <a:pt x="632079" y="78962"/>
                  <a:pt x="632079" y="152591"/>
                </a:cubicBezTo>
                <a:cubicBezTo>
                  <a:pt x="633224" y="200196"/>
                  <a:pt x="609424" y="244944"/>
                  <a:pt x="569309" y="270605"/>
                </a:cubicBezTo>
                <a:cubicBezTo>
                  <a:pt x="563986" y="273701"/>
                  <a:pt x="560719" y="279402"/>
                  <a:pt x="560737" y="285560"/>
                </a:cubicBezTo>
                <a:lnTo>
                  <a:pt x="560737" y="303276"/>
                </a:lnTo>
                <a:cubicBezTo>
                  <a:pt x="560750" y="317327"/>
                  <a:pt x="567934" y="330400"/>
                  <a:pt x="579787" y="337947"/>
                </a:cubicBezTo>
                <a:cubicBezTo>
                  <a:pt x="561385" y="359557"/>
                  <a:pt x="534251" y="371760"/>
                  <a:pt x="505873" y="371189"/>
                </a:cubicBezTo>
                <a:close/>
              </a:path>
            </a:pathLst>
          </a:custGeom>
          <a:solidFill>
            <a:srgbClr val="002857"/>
          </a:solidFill>
          <a:ln w="9525" cap="flat">
            <a:noFill/>
            <a:prstDash val="solid"/>
            <a:miter/>
          </a:ln>
        </p:spPr>
        <p:txBody>
          <a:bodyPr rtlCol="0" anchor="ctr"/>
          <a:lstStyle/>
          <a:p>
            <a:endParaRPr lang="nl-NL"/>
          </a:p>
        </p:txBody>
      </p:sp>
      <p:grpSp>
        <p:nvGrpSpPr>
          <p:cNvPr id="25" name="Graphic 27">
            <a:extLst>
              <a:ext uri="{FF2B5EF4-FFF2-40B4-BE49-F238E27FC236}">
                <a16:creationId xmlns:a16="http://schemas.microsoft.com/office/drawing/2014/main" id="{213E119A-47D9-03EB-6D7C-05F25CBB73AF}"/>
              </a:ext>
            </a:extLst>
          </p:cNvPr>
          <p:cNvGrpSpPr/>
          <p:nvPr/>
        </p:nvGrpSpPr>
        <p:grpSpPr>
          <a:xfrm>
            <a:off x="5367130" y="4820478"/>
            <a:ext cx="335516" cy="672856"/>
            <a:chOff x="10867856" y="3394300"/>
            <a:chExt cx="400340" cy="722945"/>
          </a:xfrm>
        </p:grpSpPr>
        <p:sp>
          <p:nvSpPr>
            <p:cNvPr id="26" name="Vrije vorm: vorm 25">
              <a:extLst>
                <a:ext uri="{FF2B5EF4-FFF2-40B4-BE49-F238E27FC236}">
                  <a16:creationId xmlns:a16="http://schemas.microsoft.com/office/drawing/2014/main" id="{136DE224-35AE-2C3C-6EE5-076334A461F1}"/>
                </a:ext>
              </a:extLst>
            </p:cNvPr>
            <p:cNvSpPr/>
            <p:nvPr/>
          </p:nvSpPr>
          <p:spPr>
            <a:xfrm>
              <a:off x="11057884" y="3394300"/>
              <a:ext cx="19050" cy="76200"/>
            </a:xfrm>
            <a:custGeom>
              <a:avLst/>
              <a:gdLst>
                <a:gd name="connsiteX0" fmla="*/ 9525 w 19050"/>
                <a:gd name="connsiteY0" fmla="*/ 76200 h 76200"/>
                <a:gd name="connsiteX1" fmla="*/ 19050 w 19050"/>
                <a:gd name="connsiteY1" fmla="*/ 66675 h 76200"/>
                <a:gd name="connsiteX2" fmla="*/ 19050 w 19050"/>
                <a:gd name="connsiteY2" fmla="*/ 9525 h 76200"/>
                <a:gd name="connsiteX3" fmla="*/ 9525 w 19050"/>
                <a:gd name="connsiteY3" fmla="*/ 0 h 76200"/>
                <a:gd name="connsiteX4" fmla="*/ 0 w 19050"/>
                <a:gd name="connsiteY4" fmla="*/ 9525 h 76200"/>
                <a:gd name="connsiteX5" fmla="*/ 0 w 19050"/>
                <a:gd name="connsiteY5" fmla="*/ 66675 h 76200"/>
                <a:gd name="connsiteX6" fmla="*/ 9525 w 19050"/>
                <a:gd name="connsiteY6" fmla="*/ 7620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 h="76200">
                  <a:moveTo>
                    <a:pt x="9525" y="76200"/>
                  </a:moveTo>
                  <a:cubicBezTo>
                    <a:pt x="14786" y="76200"/>
                    <a:pt x="19050" y="71936"/>
                    <a:pt x="19050" y="66675"/>
                  </a:cubicBezTo>
                  <a:lnTo>
                    <a:pt x="19050" y="9525"/>
                  </a:lnTo>
                  <a:cubicBezTo>
                    <a:pt x="19050" y="4264"/>
                    <a:pt x="14786" y="0"/>
                    <a:pt x="9525" y="0"/>
                  </a:cubicBezTo>
                  <a:cubicBezTo>
                    <a:pt x="4264" y="0"/>
                    <a:pt x="0" y="4264"/>
                    <a:pt x="0" y="9525"/>
                  </a:cubicBezTo>
                  <a:lnTo>
                    <a:pt x="0" y="66675"/>
                  </a:lnTo>
                  <a:cubicBezTo>
                    <a:pt x="0" y="71936"/>
                    <a:pt x="4264" y="76200"/>
                    <a:pt x="9525" y="76200"/>
                  </a:cubicBezTo>
                  <a:close/>
                </a:path>
              </a:pathLst>
            </a:custGeom>
            <a:solidFill>
              <a:srgbClr val="002857"/>
            </a:solidFill>
            <a:ln w="9525" cap="flat">
              <a:noFill/>
              <a:prstDash val="solid"/>
              <a:miter/>
            </a:ln>
          </p:spPr>
          <p:txBody>
            <a:bodyPr rtlCol="0" anchor="ctr"/>
            <a:lstStyle/>
            <a:p>
              <a:endParaRPr lang="nl-NL"/>
            </a:p>
          </p:txBody>
        </p:sp>
        <p:sp>
          <p:nvSpPr>
            <p:cNvPr id="27" name="Vrije vorm: vorm 26">
              <a:extLst>
                <a:ext uri="{FF2B5EF4-FFF2-40B4-BE49-F238E27FC236}">
                  <a16:creationId xmlns:a16="http://schemas.microsoft.com/office/drawing/2014/main" id="{DE655898-D6D2-6283-B22D-B7D7EB9DD28C}"/>
                </a:ext>
              </a:extLst>
            </p:cNvPr>
            <p:cNvSpPr/>
            <p:nvPr/>
          </p:nvSpPr>
          <p:spPr>
            <a:xfrm>
              <a:off x="10867856" y="3458685"/>
              <a:ext cx="57150" cy="57150"/>
            </a:xfrm>
            <a:custGeom>
              <a:avLst/>
              <a:gdLst>
                <a:gd name="connsiteX0" fmla="*/ 46772 w 57150"/>
                <a:gd name="connsiteY0" fmla="*/ 59440 h 57150"/>
                <a:gd name="connsiteX1" fmla="*/ 53440 w 57150"/>
                <a:gd name="connsiteY1" fmla="*/ 62203 h 57150"/>
                <a:gd name="connsiteX2" fmla="*/ 60202 w 57150"/>
                <a:gd name="connsiteY2" fmla="*/ 59440 h 57150"/>
                <a:gd name="connsiteX3" fmla="*/ 60202 w 57150"/>
                <a:gd name="connsiteY3" fmla="*/ 46010 h 57150"/>
                <a:gd name="connsiteX4" fmla="*/ 15721 w 57150"/>
                <a:gd name="connsiteY4" fmla="*/ 2290 h 57150"/>
                <a:gd name="connsiteX5" fmla="*/ 2290 w 57150"/>
                <a:gd name="connsiteY5" fmla="*/ 3330 h 57150"/>
                <a:gd name="connsiteX6" fmla="*/ 2290 w 57150"/>
                <a:gd name="connsiteY6" fmla="*/ 15721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 h="57150">
                  <a:moveTo>
                    <a:pt x="46772" y="59440"/>
                  </a:moveTo>
                  <a:cubicBezTo>
                    <a:pt x="48547" y="61200"/>
                    <a:pt x="50941" y="62192"/>
                    <a:pt x="53440" y="62203"/>
                  </a:cubicBezTo>
                  <a:cubicBezTo>
                    <a:pt x="55971" y="62217"/>
                    <a:pt x="58405" y="61223"/>
                    <a:pt x="60202" y="59440"/>
                  </a:cubicBezTo>
                  <a:cubicBezTo>
                    <a:pt x="63895" y="55726"/>
                    <a:pt x="63895" y="49725"/>
                    <a:pt x="60202" y="46010"/>
                  </a:cubicBezTo>
                  <a:lnTo>
                    <a:pt x="15721" y="2290"/>
                  </a:lnTo>
                  <a:cubicBezTo>
                    <a:pt x="11725" y="-1131"/>
                    <a:pt x="5712" y="-666"/>
                    <a:pt x="2290" y="3330"/>
                  </a:cubicBezTo>
                  <a:cubicBezTo>
                    <a:pt x="-763" y="6896"/>
                    <a:pt x="-763" y="12154"/>
                    <a:pt x="2290" y="15721"/>
                  </a:cubicBezTo>
                  <a:close/>
                </a:path>
              </a:pathLst>
            </a:custGeom>
            <a:solidFill>
              <a:srgbClr val="002857"/>
            </a:solidFill>
            <a:ln w="9525" cap="flat">
              <a:noFill/>
              <a:prstDash val="solid"/>
              <a:miter/>
            </a:ln>
          </p:spPr>
          <p:txBody>
            <a:bodyPr rtlCol="0" anchor="ctr"/>
            <a:lstStyle/>
            <a:p>
              <a:endParaRPr lang="nl-NL"/>
            </a:p>
          </p:txBody>
        </p:sp>
        <p:sp>
          <p:nvSpPr>
            <p:cNvPr id="28" name="Vrije vorm: vorm 27">
              <a:extLst>
                <a:ext uri="{FF2B5EF4-FFF2-40B4-BE49-F238E27FC236}">
                  <a16:creationId xmlns:a16="http://schemas.microsoft.com/office/drawing/2014/main" id="{AA8465CA-2D19-5273-25A3-7D917D6B0ED1}"/>
                </a:ext>
              </a:extLst>
            </p:cNvPr>
            <p:cNvSpPr/>
            <p:nvPr/>
          </p:nvSpPr>
          <p:spPr>
            <a:xfrm>
              <a:off x="11197608" y="3457777"/>
              <a:ext cx="57150" cy="57150"/>
            </a:xfrm>
            <a:custGeom>
              <a:avLst/>
              <a:gdLst>
                <a:gd name="connsiteX0" fmla="*/ 9437 w 57150"/>
                <a:gd name="connsiteY0" fmla="*/ 63492 h 57150"/>
                <a:gd name="connsiteX1" fmla="*/ 16200 w 57150"/>
                <a:gd name="connsiteY1" fmla="*/ 60729 h 57150"/>
                <a:gd name="connsiteX2" fmla="*/ 60682 w 57150"/>
                <a:gd name="connsiteY2" fmla="*/ 16248 h 57150"/>
                <a:gd name="connsiteX3" fmla="*/ 60682 w 57150"/>
                <a:gd name="connsiteY3" fmla="*/ 2817 h 57150"/>
                <a:gd name="connsiteX4" fmla="*/ 47211 w 57150"/>
                <a:gd name="connsiteY4" fmla="*/ 2762 h 57150"/>
                <a:gd name="connsiteX5" fmla="*/ 47156 w 57150"/>
                <a:gd name="connsiteY5" fmla="*/ 2817 h 57150"/>
                <a:gd name="connsiteX6" fmla="*/ 2770 w 57150"/>
                <a:gd name="connsiteY6" fmla="*/ 47299 h 57150"/>
                <a:gd name="connsiteX7" fmla="*/ 2770 w 57150"/>
                <a:gd name="connsiteY7" fmla="*/ 60729 h 57150"/>
                <a:gd name="connsiteX8" fmla="*/ 9437 w 57150"/>
                <a:gd name="connsiteY8" fmla="*/ 6349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50" h="57150">
                  <a:moveTo>
                    <a:pt x="9437" y="63492"/>
                  </a:moveTo>
                  <a:cubicBezTo>
                    <a:pt x="11969" y="63506"/>
                    <a:pt x="14403" y="62512"/>
                    <a:pt x="16200" y="60729"/>
                  </a:cubicBezTo>
                  <a:lnTo>
                    <a:pt x="60682" y="16248"/>
                  </a:lnTo>
                  <a:cubicBezTo>
                    <a:pt x="64374" y="12533"/>
                    <a:pt x="64374" y="6532"/>
                    <a:pt x="60682" y="2817"/>
                  </a:cubicBezTo>
                  <a:cubicBezTo>
                    <a:pt x="56977" y="-917"/>
                    <a:pt x="50946" y="-942"/>
                    <a:pt x="47211" y="2762"/>
                  </a:cubicBezTo>
                  <a:cubicBezTo>
                    <a:pt x="47193" y="2780"/>
                    <a:pt x="47174" y="2799"/>
                    <a:pt x="47156" y="2817"/>
                  </a:cubicBezTo>
                  <a:lnTo>
                    <a:pt x="2770" y="47299"/>
                  </a:lnTo>
                  <a:cubicBezTo>
                    <a:pt x="-923" y="51014"/>
                    <a:pt x="-923" y="57015"/>
                    <a:pt x="2770" y="60729"/>
                  </a:cubicBezTo>
                  <a:cubicBezTo>
                    <a:pt x="4544" y="62489"/>
                    <a:pt x="6939" y="63481"/>
                    <a:pt x="9437" y="63492"/>
                  </a:cubicBezTo>
                  <a:close/>
                </a:path>
              </a:pathLst>
            </a:custGeom>
            <a:solidFill>
              <a:srgbClr val="002857"/>
            </a:solidFill>
            <a:ln w="9525" cap="flat">
              <a:noFill/>
              <a:prstDash val="solid"/>
              <a:miter/>
            </a:ln>
          </p:spPr>
          <p:txBody>
            <a:bodyPr rtlCol="0" anchor="ctr"/>
            <a:lstStyle/>
            <a:p>
              <a:endParaRPr lang="nl-NL"/>
            </a:p>
          </p:txBody>
        </p:sp>
        <p:sp>
          <p:nvSpPr>
            <p:cNvPr id="29" name="Vrije vorm: vorm 28">
              <a:extLst>
                <a:ext uri="{FF2B5EF4-FFF2-40B4-BE49-F238E27FC236}">
                  <a16:creationId xmlns:a16="http://schemas.microsoft.com/office/drawing/2014/main" id="{F61F6EE6-0F08-743D-E678-90A028A32F9A}"/>
                </a:ext>
              </a:extLst>
            </p:cNvPr>
            <p:cNvSpPr/>
            <p:nvPr/>
          </p:nvSpPr>
          <p:spPr>
            <a:xfrm>
              <a:off x="10868146" y="3507645"/>
              <a:ext cx="400050" cy="609600"/>
            </a:xfrm>
            <a:custGeom>
              <a:avLst/>
              <a:gdLst>
                <a:gd name="connsiteX0" fmla="*/ 200501 w 400050"/>
                <a:gd name="connsiteY0" fmla="*/ 3 h 609600"/>
                <a:gd name="connsiteX1" fmla="*/ 189548 w 400050"/>
                <a:gd name="connsiteY1" fmla="*/ 3 h 609600"/>
                <a:gd name="connsiteX2" fmla="*/ 0 w 400050"/>
                <a:gd name="connsiteY2" fmla="*/ 200028 h 609600"/>
                <a:gd name="connsiteX3" fmla="*/ 59817 w 400050"/>
                <a:gd name="connsiteY3" fmla="*/ 342903 h 609600"/>
                <a:gd name="connsiteX4" fmla="*/ 86201 w 400050"/>
                <a:gd name="connsiteY4" fmla="*/ 403768 h 609600"/>
                <a:gd name="connsiteX5" fmla="*/ 86201 w 400050"/>
                <a:gd name="connsiteY5" fmla="*/ 505780 h 609600"/>
                <a:gd name="connsiteX6" fmla="*/ 86201 w 400050"/>
                <a:gd name="connsiteY6" fmla="*/ 505780 h 609600"/>
                <a:gd name="connsiteX7" fmla="*/ 106585 w 400050"/>
                <a:gd name="connsiteY7" fmla="*/ 539308 h 609600"/>
                <a:gd name="connsiteX8" fmla="*/ 190976 w 400050"/>
                <a:gd name="connsiteY8" fmla="*/ 610555 h 609600"/>
                <a:gd name="connsiteX9" fmla="*/ 210026 w 400050"/>
                <a:gd name="connsiteY9" fmla="*/ 610555 h 609600"/>
                <a:gd name="connsiteX10" fmla="*/ 294418 w 400050"/>
                <a:gd name="connsiteY10" fmla="*/ 539308 h 609600"/>
                <a:gd name="connsiteX11" fmla="*/ 314801 w 400050"/>
                <a:gd name="connsiteY11" fmla="*/ 505780 h 609600"/>
                <a:gd name="connsiteX12" fmla="*/ 314801 w 400050"/>
                <a:gd name="connsiteY12" fmla="*/ 505780 h 609600"/>
                <a:gd name="connsiteX13" fmla="*/ 314801 w 400050"/>
                <a:gd name="connsiteY13" fmla="*/ 404530 h 609600"/>
                <a:gd name="connsiteX14" fmla="*/ 339281 w 400050"/>
                <a:gd name="connsiteY14" fmla="*/ 345094 h 609600"/>
                <a:gd name="connsiteX15" fmla="*/ 346636 w 400050"/>
                <a:gd name="connsiteY15" fmla="*/ 62312 h 609600"/>
                <a:gd name="connsiteX16" fmla="*/ 200501 w 400050"/>
                <a:gd name="connsiteY16" fmla="*/ 3 h 609600"/>
                <a:gd name="connsiteX17" fmla="*/ 210026 w 400050"/>
                <a:gd name="connsiteY17" fmla="*/ 591505 h 609600"/>
                <a:gd name="connsiteX18" fmla="*/ 190976 w 400050"/>
                <a:gd name="connsiteY18" fmla="*/ 591505 h 609600"/>
                <a:gd name="connsiteX19" fmla="*/ 127064 w 400050"/>
                <a:gd name="connsiteY19" fmla="*/ 543880 h 609600"/>
                <a:gd name="connsiteX20" fmla="*/ 273939 w 400050"/>
                <a:gd name="connsiteY20" fmla="*/ 543880 h 609600"/>
                <a:gd name="connsiteX21" fmla="*/ 210026 w 400050"/>
                <a:gd name="connsiteY21" fmla="*/ 591505 h 609600"/>
                <a:gd name="connsiteX22" fmla="*/ 295751 w 400050"/>
                <a:gd name="connsiteY22" fmla="*/ 505780 h 609600"/>
                <a:gd name="connsiteX23" fmla="*/ 276701 w 400050"/>
                <a:gd name="connsiteY23" fmla="*/ 524830 h 609600"/>
                <a:gd name="connsiteX24" fmla="*/ 124301 w 400050"/>
                <a:gd name="connsiteY24" fmla="*/ 524830 h 609600"/>
                <a:gd name="connsiteX25" fmla="*/ 105251 w 400050"/>
                <a:gd name="connsiteY25" fmla="*/ 505780 h 609600"/>
                <a:gd name="connsiteX26" fmla="*/ 105251 w 400050"/>
                <a:gd name="connsiteY26" fmla="*/ 496255 h 609600"/>
                <a:gd name="connsiteX27" fmla="*/ 295751 w 400050"/>
                <a:gd name="connsiteY27" fmla="*/ 496255 h 609600"/>
                <a:gd name="connsiteX28" fmla="*/ 295751 w 400050"/>
                <a:gd name="connsiteY28" fmla="*/ 477205 h 609600"/>
                <a:gd name="connsiteX29" fmla="*/ 105251 w 400050"/>
                <a:gd name="connsiteY29" fmla="*/ 477205 h 609600"/>
                <a:gd name="connsiteX30" fmla="*/ 105251 w 400050"/>
                <a:gd name="connsiteY30" fmla="*/ 448630 h 609600"/>
                <a:gd name="connsiteX31" fmla="*/ 295751 w 400050"/>
                <a:gd name="connsiteY31" fmla="*/ 448630 h 609600"/>
                <a:gd name="connsiteX32" fmla="*/ 326041 w 400050"/>
                <a:gd name="connsiteY32" fmla="*/ 331378 h 609600"/>
                <a:gd name="connsiteX33" fmla="*/ 295751 w 400050"/>
                <a:gd name="connsiteY33" fmla="*/ 404530 h 609600"/>
                <a:gd name="connsiteX34" fmla="*/ 295751 w 400050"/>
                <a:gd name="connsiteY34" fmla="*/ 429580 h 609600"/>
                <a:gd name="connsiteX35" fmla="*/ 105251 w 400050"/>
                <a:gd name="connsiteY35" fmla="*/ 429580 h 609600"/>
                <a:gd name="connsiteX36" fmla="*/ 105251 w 400050"/>
                <a:gd name="connsiteY36" fmla="*/ 403768 h 609600"/>
                <a:gd name="connsiteX37" fmla="*/ 73152 w 400050"/>
                <a:gd name="connsiteY37" fmla="*/ 329663 h 609600"/>
                <a:gd name="connsiteX38" fmla="*/ 19526 w 400050"/>
                <a:gd name="connsiteY38" fmla="*/ 200218 h 609600"/>
                <a:gd name="connsiteX39" fmla="*/ 190976 w 400050"/>
                <a:gd name="connsiteY39" fmla="*/ 19243 h 609600"/>
                <a:gd name="connsiteX40" fmla="*/ 200501 w 400050"/>
                <a:gd name="connsiteY40" fmla="*/ 19243 h 609600"/>
                <a:gd name="connsiteX41" fmla="*/ 381953 w 400050"/>
                <a:gd name="connsiteY41" fmla="*/ 200980 h 609600"/>
                <a:gd name="connsiteX42" fmla="*/ 326041 w 400050"/>
                <a:gd name="connsiteY42" fmla="*/ 331378 h 60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400050" h="609600">
                  <a:moveTo>
                    <a:pt x="200501" y="3"/>
                  </a:moveTo>
                  <a:cubicBezTo>
                    <a:pt x="196882" y="3"/>
                    <a:pt x="193167" y="3"/>
                    <a:pt x="189548" y="3"/>
                  </a:cubicBezTo>
                  <a:cubicBezTo>
                    <a:pt x="83597" y="6462"/>
                    <a:pt x="755" y="93883"/>
                    <a:pt x="0" y="200028"/>
                  </a:cubicBezTo>
                  <a:cubicBezTo>
                    <a:pt x="-58" y="253754"/>
                    <a:pt x="21500" y="305244"/>
                    <a:pt x="59817" y="342903"/>
                  </a:cubicBezTo>
                  <a:cubicBezTo>
                    <a:pt x="76424" y="358829"/>
                    <a:pt x="85931" y="380761"/>
                    <a:pt x="86201" y="403768"/>
                  </a:cubicBezTo>
                  <a:lnTo>
                    <a:pt x="86201" y="505780"/>
                  </a:lnTo>
                  <a:lnTo>
                    <a:pt x="86201" y="505780"/>
                  </a:lnTo>
                  <a:cubicBezTo>
                    <a:pt x="86277" y="519865"/>
                    <a:pt x="94116" y="532759"/>
                    <a:pt x="106585" y="539308"/>
                  </a:cubicBezTo>
                  <a:cubicBezTo>
                    <a:pt x="113631" y="580429"/>
                    <a:pt x="149257" y="610506"/>
                    <a:pt x="190976" y="610555"/>
                  </a:cubicBezTo>
                  <a:lnTo>
                    <a:pt x="210026" y="610555"/>
                  </a:lnTo>
                  <a:cubicBezTo>
                    <a:pt x="251746" y="610506"/>
                    <a:pt x="287372" y="580429"/>
                    <a:pt x="294418" y="539308"/>
                  </a:cubicBezTo>
                  <a:cubicBezTo>
                    <a:pt x="306887" y="532759"/>
                    <a:pt x="314726" y="519865"/>
                    <a:pt x="314801" y="505780"/>
                  </a:cubicBezTo>
                  <a:lnTo>
                    <a:pt x="314801" y="505780"/>
                  </a:lnTo>
                  <a:lnTo>
                    <a:pt x="314801" y="404530"/>
                  </a:lnTo>
                  <a:cubicBezTo>
                    <a:pt x="314556" y="382216"/>
                    <a:pt x="323392" y="360761"/>
                    <a:pt x="339281" y="345094"/>
                  </a:cubicBezTo>
                  <a:cubicBezTo>
                    <a:pt x="419400" y="269036"/>
                    <a:pt x="422693" y="142430"/>
                    <a:pt x="346636" y="62312"/>
                  </a:cubicBezTo>
                  <a:cubicBezTo>
                    <a:pt x="308614" y="22259"/>
                    <a:pt x="255725" y="-291"/>
                    <a:pt x="200501" y="3"/>
                  </a:cubicBezTo>
                  <a:close/>
                  <a:moveTo>
                    <a:pt x="210026" y="591505"/>
                  </a:moveTo>
                  <a:lnTo>
                    <a:pt x="190976" y="591505"/>
                  </a:lnTo>
                  <a:cubicBezTo>
                    <a:pt x="161484" y="591513"/>
                    <a:pt x="135490" y="572144"/>
                    <a:pt x="127064" y="543880"/>
                  </a:cubicBezTo>
                  <a:lnTo>
                    <a:pt x="273939" y="543880"/>
                  </a:lnTo>
                  <a:cubicBezTo>
                    <a:pt x="265512" y="572144"/>
                    <a:pt x="239519" y="591513"/>
                    <a:pt x="210026" y="591505"/>
                  </a:cubicBezTo>
                  <a:close/>
                  <a:moveTo>
                    <a:pt x="295751" y="505780"/>
                  </a:moveTo>
                  <a:cubicBezTo>
                    <a:pt x="295751" y="516302"/>
                    <a:pt x="287223" y="524830"/>
                    <a:pt x="276701" y="524830"/>
                  </a:cubicBezTo>
                  <a:lnTo>
                    <a:pt x="124301" y="524830"/>
                  </a:lnTo>
                  <a:cubicBezTo>
                    <a:pt x="113780" y="524830"/>
                    <a:pt x="105251" y="516302"/>
                    <a:pt x="105251" y="505780"/>
                  </a:cubicBezTo>
                  <a:lnTo>
                    <a:pt x="105251" y="496255"/>
                  </a:lnTo>
                  <a:lnTo>
                    <a:pt x="295751" y="496255"/>
                  </a:lnTo>
                  <a:close/>
                  <a:moveTo>
                    <a:pt x="295751" y="477205"/>
                  </a:moveTo>
                  <a:lnTo>
                    <a:pt x="105251" y="477205"/>
                  </a:lnTo>
                  <a:lnTo>
                    <a:pt x="105251" y="448630"/>
                  </a:lnTo>
                  <a:lnTo>
                    <a:pt x="295751" y="448630"/>
                  </a:lnTo>
                  <a:close/>
                  <a:moveTo>
                    <a:pt x="326041" y="331378"/>
                  </a:moveTo>
                  <a:cubicBezTo>
                    <a:pt x="306461" y="350658"/>
                    <a:pt x="295533" y="377052"/>
                    <a:pt x="295751" y="404530"/>
                  </a:cubicBezTo>
                  <a:lnTo>
                    <a:pt x="295751" y="429580"/>
                  </a:lnTo>
                  <a:lnTo>
                    <a:pt x="105251" y="429580"/>
                  </a:lnTo>
                  <a:lnTo>
                    <a:pt x="105251" y="403768"/>
                  </a:lnTo>
                  <a:cubicBezTo>
                    <a:pt x="104980" y="375749"/>
                    <a:pt x="93405" y="349026"/>
                    <a:pt x="73152" y="329663"/>
                  </a:cubicBezTo>
                  <a:cubicBezTo>
                    <a:pt x="38539" y="295521"/>
                    <a:pt x="19199" y="248836"/>
                    <a:pt x="19526" y="200218"/>
                  </a:cubicBezTo>
                  <a:cubicBezTo>
                    <a:pt x="20662" y="104383"/>
                    <a:pt x="95342" y="25554"/>
                    <a:pt x="190976" y="19243"/>
                  </a:cubicBezTo>
                  <a:cubicBezTo>
                    <a:pt x="194279" y="19243"/>
                    <a:pt x="197453" y="19243"/>
                    <a:pt x="200501" y="19243"/>
                  </a:cubicBezTo>
                  <a:cubicBezTo>
                    <a:pt x="300761" y="19401"/>
                    <a:pt x="381953" y="100721"/>
                    <a:pt x="381953" y="200980"/>
                  </a:cubicBezTo>
                  <a:cubicBezTo>
                    <a:pt x="381996" y="250276"/>
                    <a:pt x="361781" y="297425"/>
                    <a:pt x="326041" y="331378"/>
                  </a:cubicBezTo>
                  <a:close/>
                </a:path>
              </a:pathLst>
            </a:custGeom>
            <a:solidFill>
              <a:srgbClr val="002857"/>
            </a:solidFill>
            <a:ln w="9525" cap="flat">
              <a:noFill/>
              <a:prstDash val="solid"/>
              <a:miter/>
            </a:ln>
          </p:spPr>
          <p:txBody>
            <a:bodyPr rtlCol="0" anchor="ctr"/>
            <a:lstStyle/>
            <a:p>
              <a:endParaRPr lang="nl-NL"/>
            </a:p>
          </p:txBody>
        </p:sp>
        <p:sp>
          <p:nvSpPr>
            <p:cNvPr id="30" name="Vrije vorm: vorm 29">
              <a:extLst>
                <a:ext uri="{FF2B5EF4-FFF2-40B4-BE49-F238E27FC236}">
                  <a16:creationId xmlns:a16="http://schemas.microsoft.com/office/drawing/2014/main" id="{2B4E1359-52B1-2D2B-5D4B-084AF98AF2E9}"/>
                </a:ext>
              </a:extLst>
            </p:cNvPr>
            <p:cNvSpPr/>
            <p:nvPr/>
          </p:nvSpPr>
          <p:spPr>
            <a:xfrm>
              <a:off x="10917450" y="3612587"/>
              <a:ext cx="47625" cy="133350"/>
            </a:xfrm>
            <a:custGeom>
              <a:avLst/>
              <a:gdLst>
                <a:gd name="connsiteX0" fmla="*/ 30515 w 47625"/>
                <a:gd name="connsiteY0" fmla="*/ 4121 h 133350"/>
                <a:gd name="connsiteX1" fmla="*/ 2702 w 47625"/>
                <a:gd name="connsiteY1" fmla="*/ 126518 h 133350"/>
                <a:gd name="connsiteX2" fmla="*/ 12227 w 47625"/>
                <a:gd name="connsiteY2" fmla="*/ 134328 h 133350"/>
                <a:gd name="connsiteX3" fmla="*/ 13942 w 47625"/>
                <a:gd name="connsiteY3" fmla="*/ 134328 h 133350"/>
                <a:gd name="connsiteX4" fmla="*/ 21562 w 47625"/>
                <a:gd name="connsiteY4" fmla="*/ 123279 h 133350"/>
                <a:gd name="connsiteX5" fmla="*/ 46422 w 47625"/>
                <a:gd name="connsiteY5" fmla="*/ 15266 h 133350"/>
                <a:gd name="connsiteX6" fmla="*/ 44231 w 47625"/>
                <a:gd name="connsiteY6" fmla="*/ 2026 h 133350"/>
                <a:gd name="connsiteX7" fmla="*/ 30859 w 47625"/>
                <a:gd name="connsiteY7" fmla="*/ 3653 h 133350"/>
                <a:gd name="connsiteX8" fmla="*/ 30515 w 47625"/>
                <a:gd name="connsiteY8" fmla="*/ 4121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625" h="133350">
                  <a:moveTo>
                    <a:pt x="30515" y="4121"/>
                  </a:moveTo>
                  <a:cubicBezTo>
                    <a:pt x="4733" y="39326"/>
                    <a:pt x="-5334" y="83629"/>
                    <a:pt x="2702" y="126518"/>
                  </a:cubicBezTo>
                  <a:cubicBezTo>
                    <a:pt x="3540" y="131100"/>
                    <a:pt x="7570" y="134404"/>
                    <a:pt x="12227" y="134328"/>
                  </a:cubicBezTo>
                  <a:lnTo>
                    <a:pt x="13942" y="134328"/>
                  </a:lnTo>
                  <a:cubicBezTo>
                    <a:pt x="19086" y="133364"/>
                    <a:pt x="22489" y="128430"/>
                    <a:pt x="21562" y="123279"/>
                  </a:cubicBezTo>
                  <a:cubicBezTo>
                    <a:pt x="14581" y="85387"/>
                    <a:pt x="23578" y="46293"/>
                    <a:pt x="46422" y="15266"/>
                  </a:cubicBezTo>
                  <a:cubicBezTo>
                    <a:pt x="49453" y="11000"/>
                    <a:pt x="48475" y="5088"/>
                    <a:pt x="44231" y="2026"/>
                  </a:cubicBezTo>
                  <a:cubicBezTo>
                    <a:pt x="40090" y="-1217"/>
                    <a:pt x="34102" y="-489"/>
                    <a:pt x="30859" y="3653"/>
                  </a:cubicBezTo>
                  <a:cubicBezTo>
                    <a:pt x="30740" y="3805"/>
                    <a:pt x="30625" y="3961"/>
                    <a:pt x="30515" y="4121"/>
                  </a:cubicBezTo>
                  <a:close/>
                </a:path>
              </a:pathLst>
            </a:custGeom>
            <a:solidFill>
              <a:srgbClr val="002857"/>
            </a:solidFill>
            <a:ln w="9525" cap="flat">
              <a:noFill/>
              <a:prstDash val="solid"/>
              <a:miter/>
            </a:ln>
          </p:spPr>
          <p:txBody>
            <a:bodyPr rtlCol="0" anchor="ctr"/>
            <a:lstStyle/>
            <a:p>
              <a:endParaRPr lang="nl-NL"/>
            </a:p>
          </p:txBody>
        </p:sp>
        <p:sp>
          <p:nvSpPr>
            <p:cNvPr id="31" name="Vrije vorm: vorm 30">
              <a:extLst>
                <a:ext uri="{FF2B5EF4-FFF2-40B4-BE49-F238E27FC236}">
                  <a16:creationId xmlns:a16="http://schemas.microsoft.com/office/drawing/2014/main" id="{76FDD796-78B6-F58B-3E29-92BD846AE4E6}"/>
                </a:ext>
              </a:extLst>
            </p:cNvPr>
            <p:cNvSpPr/>
            <p:nvPr/>
          </p:nvSpPr>
          <p:spPr>
            <a:xfrm>
              <a:off x="10983053" y="3556156"/>
              <a:ext cx="76200" cy="38100"/>
            </a:xfrm>
            <a:custGeom>
              <a:avLst/>
              <a:gdLst>
                <a:gd name="connsiteX0" fmla="*/ 73688 w 76200"/>
                <a:gd name="connsiteY0" fmla="*/ 69 h 38100"/>
                <a:gd name="connsiteX1" fmla="*/ 4155 w 76200"/>
                <a:gd name="connsiteY1" fmla="*/ 25311 h 38100"/>
                <a:gd name="connsiteX2" fmla="*/ 1659 w 76200"/>
                <a:gd name="connsiteY2" fmla="*/ 38547 h 38100"/>
                <a:gd name="connsiteX3" fmla="*/ 14632 w 76200"/>
                <a:gd name="connsiteY3" fmla="*/ 41217 h 38100"/>
                <a:gd name="connsiteX4" fmla="*/ 76069 w 76200"/>
                <a:gd name="connsiteY4" fmla="*/ 19119 h 38100"/>
                <a:gd name="connsiteX5" fmla="*/ 84451 w 76200"/>
                <a:gd name="connsiteY5" fmla="*/ 8451 h 38100"/>
                <a:gd name="connsiteX6" fmla="*/ 73783 w 76200"/>
                <a:gd name="connsiteY6" fmla="*/ 69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200" h="38100">
                  <a:moveTo>
                    <a:pt x="73688" y="69"/>
                  </a:moveTo>
                  <a:cubicBezTo>
                    <a:pt x="48880" y="3033"/>
                    <a:pt x="25087" y="11669"/>
                    <a:pt x="4155" y="25311"/>
                  </a:cubicBezTo>
                  <a:cubicBezTo>
                    <a:pt x="-189" y="28277"/>
                    <a:pt x="-1307" y="34203"/>
                    <a:pt x="1659" y="38547"/>
                  </a:cubicBezTo>
                  <a:cubicBezTo>
                    <a:pt x="4556" y="42791"/>
                    <a:pt x="10296" y="43972"/>
                    <a:pt x="14632" y="41217"/>
                  </a:cubicBezTo>
                  <a:cubicBezTo>
                    <a:pt x="33172" y="29291"/>
                    <a:pt x="54180" y="21734"/>
                    <a:pt x="76069" y="19119"/>
                  </a:cubicBezTo>
                  <a:cubicBezTo>
                    <a:pt x="81329" y="18488"/>
                    <a:pt x="85082" y="13712"/>
                    <a:pt x="84451" y="8451"/>
                  </a:cubicBezTo>
                  <a:cubicBezTo>
                    <a:pt x="83819" y="3191"/>
                    <a:pt x="79043" y="-562"/>
                    <a:pt x="73783" y="69"/>
                  </a:cubicBezTo>
                  <a:close/>
                </a:path>
              </a:pathLst>
            </a:custGeom>
            <a:solidFill>
              <a:srgbClr val="002857"/>
            </a:solidFill>
            <a:ln w="9525" cap="flat">
              <a:noFill/>
              <a:prstDash val="solid"/>
              <a:miter/>
            </a:ln>
          </p:spPr>
          <p:txBody>
            <a:bodyPr rtlCol="0" anchor="ctr"/>
            <a:lstStyle/>
            <a:p>
              <a:endParaRPr lang="nl-NL"/>
            </a:p>
          </p:txBody>
        </p:sp>
      </p:grpSp>
      <p:grpSp>
        <p:nvGrpSpPr>
          <p:cNvPr id="32" name="Graphic 53">
            <a:extLst>
              <a:ext uri="{FF2B5EF4-FFF2-40B4-BE49-F238E27FC236}">
                <a16:creationId xmlns:a16="http://schemas.microsoft.com/office/drawing/2014/main" id="{C3E97AFD-6550-D771-67AB-15AD4EAC49B9}"/>
              </a:ext>
            </a:extLst>
          </p:cNvPr>
          <p:cNvGrpSpPr/>
          <p:nvPr/>
        </p:nvGrpSpPr>
        <p:grpSpPr>
          <a:xfrm>
            <a:off x="2412210" y="4879557"/>
            <a:ext cx="371977" cy="602077"/>
            <a:chOff x="3694051" y="2110409"/>
            <a:chExt cx="514350" cy="716979"/>
          </a:xfrm>
        </p:grpSpPr>
        <p:sp>
          <p:nvSpPr>
            <p:cNvPr id="33" name="Vrije vorm: vorm 32">
              <a:extLst>
                <a:ext uri="{FF2B5EF4-FFF2-40B4-BE49-F238E27FC236}">
                  <a16:creationId xmlns:a16="http://schemas.microsoft.com/office/drawing/2014/main" id="{1CC47763-97B2-2645-9860-50BDC1D7BB10}"/>
                </a:ext>
              </a:extLst>
            </p:cNvPr>
            <p:cNvSpPr/>
            <p:nvPr/>
          </p:nvSpPr>
          <p:spPr>
            <a:xfrm>
              <a:off x="3847465" y="2289455"/>
              <a:ext cx="209550" cy="209550"/>
            </a:xfrm>
            <a:custGeom>
              <a:avLst/>
              <a:gdLst>
                <a:gd name="connsiteX0" fmla="*/ 123825 w 209550"/>
                <a:gd name="connsiteY0" fmla="*/ 209550 h 209550"/>
                <a:gd name="connsiteX1" fmla="*/ 85725 w 209550"/>
                <a:gd name="connsiteY1" fmla="*/ 209550 h 209550"/>
                <a:gd name="connsiteX2" fmla="*/ 57150 w 209550"/>
                <a:gd name="connsiteY2" fmla="*/ 180975 h 209550"/>
                <a:gd name="connsiteX3" fmla="*/ 57150 w 209550"/>
                <a:gd name="connsiteY3" fmla="*/ 152400 h 209550"/>
                <a:gd name="connsiteX4" fmla="*/ 28575 w 209550"/>
                <a:gd name="connsiteY4" fmla="*/ 152400 h 209550"/>
                <a:gd name="connsiteX5" fmla="*/ 0 w 209550"/>
                <a:gd name="connsiteY5" fmla="*/ 123825 h 209550"/>
                <a:gd name="connsiteX6" fmla="*/ 0 w 209550"/>
                <a:gd name="connsiteY6" fmla="*/ 85725 h 209550"/>
                <a:gd name="connsiteX7" fmla="*/ 28575 w 209550"/>
                <a:gd name="connsiteY7" fmla="*/ 57150 h 209550"/>
                <a:gd name="connsiteX8" fmla="*/ 57150 w 209550"/>
                <a:gd name="connsiteY8" fmla="*/ 57150 h 209550"/>
                <a:gd name="connsiteX9" fmla="*/ 57150 w 209550"/>
                <a:gd name="connsiteY9" fmla="*/ 28575 h 209550"/>
                <a:gd name="connsiteX10" fmla="*/ 85725 w 209550"/>
                <a:gd name="connsiteY10" fmla="*/ 0 h 209550"/>
                <a:gd name="connsiteX11" fmla="*/ 123825 w 209550"/>
                <a:gd name="connsiteY11" fmla="*/ 0 h 209550"/>
                <a:gd name="connsiteX12" fmla="*/ 152400 w 209550"/>
                <a:gd name="connsiteY12" fmla="*/ 28575 h 209550"/>
                <a:gd name="connsiteX13" fmla="*/ 152400 w 209550"/>
                <a:gd name="connsiteY13" fmla="*/ 57150 h 209550"/>
                <a:gd name="connsiteX14" fmla="*/ 180975 w 209550"/>
                <a:gd name="connsiteY14" fmla="*/ 57150 h 209550"/>
                <a:gd name="connsiteX15" fmla="*/ 209550 w 209550"/>
                <a:gd name="connsiteY15" fmla="*/ 85725 h 209550"/>
                <a:gd name="connsiteX16" fmla="*/ 209550 w 209550"/>
                <a:gd name="connsiteY16" fmla="*/ 123825 h 209550"/>
                <a:gd name="connsiteX17" fmla="*/ 180975 w 209550"/>
                <a:gd name="connsiteY17" fmla="*/ 152400 h 209550"/>
                <a:gd name="connsiteX18" fmla="*/ 152400 w 209550"/>
                <a:gd name="connsiteY18" fmla="*/ 152400 h 209550"/>
                <a:gd name="connsiteX19" fmla="*/ 152400 w 209550"/>
                <a:gd name="connsiteY19" fmla="*/ 180975 h 209550"/>
                <a:gd name="connsiteX20" fmla="*/ 123825 w 209550"/>
                <a:gd name="connsiteY20" fmla="*/ 209550 h 209550"/>
                <a:gd name="connsiteX21" fmla="*/ 28575 w 209550"/>
                <a:gd name="connsiteY21" fmla="*/ 76200 h 209550"/>
                <a:gd name="connsiteX22" fmla="*/ 19050 w 209550"/>
                <a:gd name="connsiteY22" fmla="*/ 85725 h 209550"/>
                <a:gd name="connsiteX23" fmla="*/ 19050 w 209550"/>
                <a:gd name="connsiteY23" fmla="*/ 123825 h 209550"/>
                <a:gd name="connsiteX24" fmla="*/ 28575 w 209550"/>
                <a:gd name="connsiteY24" fmla="*/ 133350 h 209550"/>
                <a:gd name="connsiteX25" fmla="*/ 66675 w 209550"/>
                <a:gd name="connsiteY25" fmla="*/ 133350 h 209550"/>
                <a:gd name="connsiteX26" fmla="*/ 76200 w 209550"/>
                <a:gd name="connsiteY26" fmla="*/ 142875 h 209550"/>
                <a:gd name="connsiteX27" fmla="*/ 76200 w 209550"/>
                <a:gd name="connsiteY27" fmla="*/ 180975 h 209550"/>
                <a:gd name="connsiteX28" fmla="*/ 85725 w 209550"/>
                <a:gd name="connsiteY28" fmla="*/ 190500 h 209550"/>
                <a:gd name="connsiteX29" fmla="*/ 123825 w 209550"/>
                <a:gd name="connsiteY29" fmla="*/ 190500 h 209550"/>
                <a:gd name="connsiteX30" fmla="*/ 133350 w 209550"/>
                <a:gd name="connsiteY30" fmla="*/ 180975 h 209550"/>
                <a:gd name="connsiteX31" fmla="*/ 133350 w 209550"/>
                <a:gd name="connsiteY31" fmla="*/ 142875 h 209550"/>
                <a:gd name="connsiteX32" fmla="*/ 142875 w 209550"/>
                <a:gd name="connsiteY32" fmla="*/ 133350 h 209550"/>
                <a:gd name="connsiteX33" fmla="*/ 180975 w 209550"/>
                <a:gd name="connsiteY33" fmla="*/ 133350 h 209550"/>
                <a:gd name="connsiteX34" fmla="*/ 190500 w 209550"/>
                <a:gd name="connsiteY34" fmla="*/ 123825 h 209550"/>
                <a:gd name="connsiteX35" fmla="*/ 190500 w 209550"/>
                <a:gd name="connsiteY35" fmla="*/ 85725 h 209550"/>
                <a:gd name="connsiteX36" fmla="*/ 180975 w 209550"/>
                <a:gd name="connsiteY36" fmla="*/ 76200 h 209550"/>
                <a:gd name="connsiteX37" fmla="*/ 142875 w 209550"/>
                <a:gd name="connsiteY37" fmla="*/ 76200 h 209550"/>
                <a:gd name="connsiteX38" fmla="*/ 133350 w 209550"/>
                <a:gd name="connsiteY38" fmla="*/ 66675 h 209550"/>
                <a:gd name="connsiteX39" fmla="*/ 133350 w 209550"/>
                <a:gd name="connsiteY39" fmla="*/ 28575 h 209550"/>
                <a:gd name="connsiteX40" fmla="*/ 123825 w 209550"/>
                <a:gd name="connsiteY40" fmla="*/ 19050 h 209550"/>
                <a:gd name="connsiteX41" fmla="*/ 85725 w 209550"/>
                <a:gd name="connsiteY41" fmla="*/ 19050 h 209550"/>
                <a:gd name="connsiteX42" fmla="*/ 76200 w 209550"/>
                <a:gd name="connsiteY42" fmla="*/ 28575 h 209550"/>
                <a:gd name="connsiteX43" fmla="*/ 76200 w 209550"/>
                <a:gd name="connsiteY43" fmla="*/ 66675 h 209550"/>
                <a:gd name="connsiteX44" fmla="*/ 66675 w 209550"/>
                <a:gd name="connsiteY44" fmla="*/ 76200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209550" h="209550">
                  <a:moveTo>
                    <a:pt x="123825" y="209550"/>
                  </a:moveTo>
                  <a:lnTo>
                    <a:pt x="85725" y="209550"/>
                  </a:lnTo>
                  <a:cubicBezTo>
                    <a:pt x="69943" y="209550"/>
                    <a:pt x="57150" y="196757"/>
                    <a:pt x="57150" y="180975"/>
                  </a:cubicBezTo>
                  <a:lnTo>
                    <a:pt x="57150" y="152400"/>
                  </a:lnTo>
                  <a:lnTo>
                    <a:pt x="28575" y="152400"/>
                  </a:lnTo>
                  <a:cubicBezTo>
                    <a:pt x="12793" y="152400"/>
                    <a:pt x="0" y="139607"/>
                    <a:pt x="0" y="123825"/>
                  </a:cubicBezTo>
                  <a:lnTo>
                    <a:pt x="0" y="85725"/>
                  </a:lnTo>
                  <a:cubicBezTo>
                    <a:pt x="0" y="69943"/>
                    <a:pt x="12793" y="57150"/>
                    <a:pt x="28575" y="57150"/>
                  </a:cubicBezTo>
                  <a:lnTo>
                    <a:pt x="57150" y="57150"/>
                  </a:lnTo>
                  <a:lnTo>
                    <a:pt x="57150" y="28575"/>
                  </a:lnTo>
                  <a:cubicBezTo>
                    <a:pt x="57150" y="12793"/>
                    <a:pt x="69943" y="0"/>
                    <a:pt x="85725" y="0"/>
                  </a:cubicBezTo>
                  <a:lnTo>
                    <a:pt x="123825" y="0"/>
                  </a:lnTo>
                  <a:cubicBezTo>
                    <a:pt x="139607" y="0"/>
                    <a:pt x="152400" y="12793"/>
                    <a:pt x="152400" y="28575"/>
                  </a:cubicBezTo>
                  <a:lnTo>
                    <a:pt x="152400" y="57150"/>
                  </a:lnTo>
                  <a:lnTo>
                    <a:pt x="180975" y="57150"/>
                  </a:lnTo>
                  <a:cubicBezTo>
                    <a:pt x="196757" y="57150"/>
                    <a:pt x="209550" y="69943"/>
                    <a:pt x="209550" y="85725"/>
                  </a:cubicBezTo>
                  <a:lnTo>
                    <a:pt x="209550" y="123825"/>
                  </a:lnTo>
                  <a:cubicBezTo>
                    <a:pt x="209550" y="139607"/>
                    <a:pt x="196757" y="152400"/>
                    <a:pt x="180975" y="152400"/>
                  </a:cubicBezTo>
                  <a:lnTo>
                    <a:pt x="152400" y="152400"/>
                  </a:lnTo>
                  <a:lnTo>
                    <a:pt x="152400" y="180975"/>
                  </a:lnTo>
                  <a:cubicBezTo>
                    <a:pt x="152400" y="196757"/>
                    <a:pt x="139607" y="209550"/>
                    <a:pt x="123825" y="209550"/>
                  </a:cubicBezTo>
                  <a:close/>
                  <a:moveTo>
                    <a:pt x="28575" y="76200"/>
                  </a:moveTo>
                  <a:cubicBezTo>
                    <a:pt x="23314" y="76200"/>
                    <a:pt x="19050" y="80464"/>
                    <a:pt x="19050" y="85725"/>
                  </a:cubicBezTo>
                  <a:lnTo>
                    <a:pt x="19050" y="123825"/>
                  </a:lnTo>
                  <a:cubicBezTo>
                    <a:pt x="19050" y="129086"/>
                    <a:pt x="23314" y="133350"/>
                    <a:pt x="28575" y="133350"/>
                  </a:cubicBezTo>
                  <a:lnTo>
                    <a:pt x="66675" y="133350"/>
                  </a:lnTo>
                  <a:cubicBezTo>
                    <a:pt x="71936" y="133350"/>
                    <a:pt x="76200" y="137614"/>
                    <a:pt x="76200" y="142875"/>
                  </a:cubicBezTo>
                  <a:lnTo>
                    <a:pt x="76200" y="180975"/>
                  </a:lnTo>
                  <a:cubicBezTo>
                    <a:pt x="76200" y="186236"/>
                    <a:pt x="80464" y="190500"/>
                    <a:pt x="85725" y="190500"/>
                  </a:cubicBezTo>
                  <a:lnTo>
                    <a:pt x="123825" y="190500"/>
                  </a:lnTo>
                  <a:cubicBezTo>
                    <a:pt x="129086" y="190500"/>
                    <a:pt x="133350" y="186236"/>
                    <a:pt x="133350" y="180975"/>
                  </a:cubicBezTo>
                  <a:lnTo>
                    <a:pt x="133350" y="142875"/>
                  </a:lnTo>
                  <a:cubicBezTo>
                    <a:pt x="133350" y="137614"/>
                    <a:pt x="137614" y="133350"/>
                    <a:pt x="142875" y="133350"/>
                  </a:cubicBezTo>
                  <a:lnTo>
                    <a:pt x="180975" y="133350"/>
                  </a:lnTo>
                  <a:cubicBezTo>
                    <a:pt x="186236" y="133350"/>
                    <a:pt x="190500" y="129086"/>
                    <a:pt x="190500" y="123825"/>
                  </a:cubicBezTo>
                  <a:lnTo>
                    <a:pt x="190500" y="85725"/>
                  </a:lnTo>
                  <a:cubicBezTo>
                    <a:pt x="190500" y="80464"/>
                    <a:pt x="186236" y="76200"/>
                    <a:pt x="180975" y="76200"/>
                  </a:cubicBezTo>
                  <a:lnTo>
                    <a:pt x="142875" y="76200"/>
                  </a:lnTo>
                  <a:cubicBezTo>
                    <a:pt x="137614" y="76200"/>
                    <a:pt x="133350" y="71936"/>
                    <a:pt x="133350" y="66675"/>
                  </a:cubicBezTo>
                  <a:lnTo>
                    <a:pt x="133350" y="28575"/>
                  </a:lnTo>
                  <a:cubicBezTo>
                    <a:pt x="133350" y="23314"/>
                    <a:pt x="129086" y="19050"/>
                    <a:pt x="123825" y="19050"/>
                  </a:cubicBezTo>
                  <a:lnTo>
                    <a:pt x="85725" y="19050"/>
                  </a:lnTo>
                  <a:cubicBezTo>
                    <a:pt x="80464" y="19050"/>
                    <a:pt x="76200" y="23314"/>
                    <a:pt x="76200" y="28575"/>
                  </a:cubicBezTo>
                  <a:lnTo>
                    <a:pt x="76200" y="66675"/>
                  </a:lnTo>
                  <a:cubicBezTo>
                    <a:pt x="76200" y="71936"/>
                    <a:pt x="71936" y="76200"/>
                    <a:pt x="66675" y="76200"/>
                  </a:cubicBezTo>
                  <a:close/>
                </a:path>
              </a:pathLst>
            </a:custGeom>
            <a:solidFill>
              <a:srgbClr val="002857"/>
            </a:solidFill>
            <a:ln w="9525" cap="flat">
              <a:noFill/>
              <a:prstDash val="solid"/>
              <a:miter/>
            </a:ln>
          </p:spPr>
          <p:txBody>
            <a:bodyPr rtlCol="0" anchor="ctr"/>
            <a:lstStyle/>
            <a:p>
              <a:endParaRPr lang="nl-NL"/>
            </a:p>
          </p:txBody>
        </p:sp>
        <p:sp>
          <p:nvSpPr>
            <p:cNvPr id="34" name="Vrije vorm: vorm 33">
              <a:extLst>
                <a:ext uri="{FF2B5EF4-FFF2-40B4-BE49-F238E27FC236}">
                  <a16:creationId xmlns:a16="http://schemas.microsoft.com/office/drawing/2014/main" id="{71947ADC-22CA-1520-C983-60D5E5C73940}"/>
                </a:ext>
              </a:extLst>
            </p:cNvPr>
            <p:cNvSpPr/>
            <p:nvPr/>
          </p:nvSpPr>
          <p:spPr>
            <a:xfrm>
              <a:off x="3694051" y="2110409"/>
              <a:ext cx="514350" cy="657225"/>
            </a:xfrm>
            <a:custGeom>
              <a:avLst/>
              <a:gdLst>
                <a:gd name="connsiteX0" fmla="*/ 258189 w 514350"/>
                <a:gd name="connsiteY0" fmla="*/ 662726 h 657225"/>
                <a:gd name="connsiteX1" fmla="*/ 258189 w 514350"/>
                <a:gd name="connsiteY1" fmla="*/ 662726 h 657225"/>
                <a:gd name="connsiteX2" fmla="*/ 235805 w 514350"/>
                <a:gd name="connsiteY2" fmla="*/ 651867 h 657225"/>
                <a:gd name="connsiteX3" fmla="*/ 55497 w 514350"/>
                <a:gd name="connsiteY3" fmla="*/ 422696 h 657225"/>
                <a:gd name="connsiteX4" fmla="*/ 24445 w 514350"/>
                <a:gd name="connsiteY4" fmla="*/ 149804 h 657225"/>
                <a:gd name="connsiteX5" fmla="*/ 242853 w 514350"/>
                <a:gd name="connsiteY5" fmla="*/ 357 h 657225"/>
                <a:gd name="connsiteX6" fmla="*/ 273524 w 514350"/>
                <a:gd name="connsiteY6" fmla="*/ 357 h 657225"/>
                <a:gd name="connsiteX7" fmla="*/ 491932 w 514350"/>
                <a:gd name="connsiteY7" fmla="*/ 149804 h 657225"/>
                <a:gd name="connsiteX8" fmla="*/ 460976 w 514350"/>
                <a:gd name="connsiteY8" fmla="*/ 422696 h 657225"/>
                <a:gd name="connsiteX9" fmla="*/ 460976 w 514350"/>
                <a:gd name="connsiteY9" fmla="*/ 422696 h 657225"/>
                <a:gd name="connsiteX10" fmla="*/ 341913 w 514350"/>
                <a:gd name="connsiteY10" fmla="*/ 575096 h 657225"/>
                <a:gd name="connsiteX11" fmla="*/ 280668 w 514350"/>
                <a:gd name="connsiteY11" fmla="*/ 651296 h 657225"/>
                <a:gd name="connsiteX12" fmla="*/ 258189 w 514350"/>
                <a:gd name="connsiteY12" fmla="*/ 662726 h 657225"/>
                <a:gd name="connsiteX13" fmla="*/ 258189 w 514350"/>
                <a:gd name="connsiteY13" fmla="*/ 19026 h 657225"/>
                <a:gd name="connsiteX14" fmla="*/ 243806 w 514350"/>
                <a:gd name="connsiteY14" fmla="*/ 19026 h 657225"/>
                <a:gd name="connsiteX15" fmla="*/ 41781 w 514350"/>
                <a:gd name="connsiteY15" fmla="*/ 157710 h 657225"/>
                <a:gd name="connsiteX16" fmla="*/ 70356 w 514350"/>
                <a:gd name="connsiteY16" fmla="*/ 410980 h 657225"/>
                <a:gd name="connsiteX17" fmla="*/ 250854 w 514350"/>
                <a:gd name="connsiteY17" fmla="*/ 640056 h 657225"/>
                <a:gd name="connsiteX18" fmla="*/ 258284 w 514350"/>
                <a:gd name="connsiteY18" fmla="*/ 643676 h 657225"/>
                <a:gd name="connsiteX19" fmla="*/ 265713 w 514350"/>
                <a:gd name="connsiteY19" fmla="*/ 640152 h 657225"/>
                <a:gd name="connsiteX20" fmla="*/ 326959 w 514350"/>
                <a:gd name="connsiteY20" fmla="*/ 563952 h 657225"/>
                <a:gd name="connsiteX21" fmla="*/ 445926 w 514350"/>
                <a:gd name="connsiteY21" fmla="*/ 411551 h 657225"/>
                <a:gd name="connsiteX22" fmla="*/ 474501 w 514350"/>
                <a:gd name="connsiteY22" fmla="*/ 158282 h 657225"/>
                <a:gd name="connsiteX23" fmla="*/ 272476 w 514350"/>
                <a:gd name="connsiteY23" fmla="*/ 19407 h 657225"/>
                <a:gd name="connsiteX24" fmla="*/ 258189 w 514350"/>
                <a:gd name="connsiteY24" fmla="*/ 19026 h 657225"/>
                <a:gd name="connsiteX25" fmla="*/ 453451 w 514350"/>
                <a:gd name="connsiteY25" fmla="*/ 417171 h 657225"/>
                <a:gd name="connsiteX26" fmla="*/ 453451 w 514350"/>
                <a:gd name="connsiteY26" fmla="*/ 417171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14350" h="657225">
                  <a:moveTo>
                    <a:pt x="258189" y="662726"/>
                  </a:moveTo>
                  <a:lnTo>
                    <a:pt x="258189" y="662726"/>
                  </a:lnTo>
                  <a:cubicBezTo>
                    <a:pt x="249461" y="662714"/>
                    <a:pt x="241216" y="658716"/>
                    <a:pt x="235805" y="651867"/>
                  </a:cubicBezTo>
                  <a:lnTo>
                    <a:pt x="55497" y="422696"/>
                  </a:lnTo>
                  <a:cubicBezTo>
                    <a:pt x="-5074" y="344697"/>
                    <a:pt x="-17053" y="239418"/>
                    <a:pt x="24445" y="149804"/>
                  </a:cubicBezTo>
                  <a:cubicBezTo>
                    <a:pt x="62972" y="62565"/>
                    <a:pt x="147582" y="4669"/>
                    <a:pt x="242853" y="357"/>
                  </a:cubicBezTo>
                  <a:cubicBezTo>
                    <a:pt x="253045" y="-119"/>
                    <a:pt x="263332" y="-119"/>
                    <a:pt x="273524" y="357"/>
                  </a:cubicBezTo>
                  <a:cubicBezTo>
                    <a:pt x="368795" y="4669"/>
                    <a:pt x="453405" y="62565"/>
                    <a:pt x="491932" y="149804"/>
                  </a:cubicBezTo>
                  <a:cubicBezTo>
                    <a:pt x="533435" y="239403"/>
                    <a:pt x="521494" y="344670"/>
                    <a:pt x="460976" y="422696"/>
                  </a:cubicBezTo>
                  <a:lnTo>
                    <a:pt x="460976" y="422696"/>
                  </a:lnTo>
                  <a:lnTo>
                    <a:pt x="341913" y="575096"/>
                  </a:lnTo>
                  <a:lnTo>
                    <a:pt x="280668" y="651296"/>
                  </a:lnTo>
                  <a:cubicBezTo>
                    <a:pt x="275352" y="658385"/>
                    <a:pt x="267049" y="662607"/>
                    <a:pt x="258189" y="662726"/>
                  </a:cubicBezTo>
                  <a:close/>
                  <a:moveTo>
                    <a:pt x="258189" y="19026"/>
                  </a:moveTo>
                  <a:cubicBezTo>
                    <a:pt x="253331" y="19026"/>
                    <a:pt x="248664" y="19026"/>
                    <a:pt x="243806" y="19026"/>
                  </a:cubicBezTo>
                  <a:cubicBezTo>
                    <a:pt x="155577" y="23091"/>
                    <a:pt x="77284" y="76837"/>
                    <a:pt x="41781" y="157710"/>
                  </a:cubicBezTo>
                  <a:cubicBezTo>
                    <a:pt x="3161" y="240829"/>
                    <a:pt x="14186" y="338556"/>
                    <a:pt x="70356" y="410980"/>
                  </a:cubicBezTo>
                  <a:lnTo>
                    <a:pt x="250854" y="640056"/>
                  </a:lnTo>
                  <a:cubicBezTo>
                    <a:pt x="252731" y="642230"/>
                    <a:pt x="255416" y="643539"/>
                    <a:pt x="258284" y="643676"/>
                  </a:cubicBezTo>
                  <a:cubicBezTo>
                    <a:pt x="261166" y="643685"/>
                    <a:pt x="263898" y="642390"/>
                    <a:pt x="265713" y="640152"/>
                  </a:cubicBezTo>
                  <a:lnTo>
                    <a:pt x="326959" y="563952"/>
                  </a:lnTo>
                  <a:lnTo>
                    <a:pt x="445926" y="411551"/>
                  </a:lnTo>
                  <a:cubicBezTo>
                    <a:pt x="502096" y="339127"/>
                    <a:pt x="513122" y="241401"/>
                    <a:pt x="474501" y="158282"/>
                  </a:cubicBezTo>
                  <a:cubicBezTo>
                    <a:pt x="439053" y="77334"/>
                    <a:pt x="360750" y="23508"/>
                    <a:pt x="272476" y="19407"/>
                  </a:cubicBezTo>
                  <a:cubicBezTo>
                    <a:pt x="267714" y="19121"/>
                    <a:pt x="263046" y="19026"/>
                    <a:pt x="258189" y="19026"/>
                  </a:cubicBezTo>
                  <a:close/>
                  <a:moveTo>
                    <a:pt x="453451" y="417171"/>
                  </a:moveTo>
                  <a:lnTo>
                    <a:pt x="453451" y="417171"/>
                  </a:lnTo>
                  <a:close/>
                </a:path>
              </a:pathLst>
            </a:custGeom>
            <a:solidFill>
              <a:srgbClr val="002857"/>
            </a:solidFill>
            <a:ln w="9525" cap="flat">
              <a:noFill/>
              <a:prstDash val="solid"/>
              <a:miter/>
            </a:ln>
          </p:spPr>
          <p:txBody>
            <a:bodyPr rtlCol="0" anchor="ctr"/>
            <a:lstStyle/>
            <a:p>
              <a:endParaRPr lang="nl-NL"/>
            </a:p>
          </p:txBody>
        </p:sp>
        <p:sp>
          <p:nvSpPr>
            <p:cNvPr id="35" name="Vrije vorm: vorm 34">
              <a:extLst>
                <a:ext uri="{FF2B5EF4-FFF2-40B4-BE49-F238E27FC236}">
                  <a16:creationId xmlns:a16="http://schemas.microsoft.com/office/drawing/2014/main" id="{30F0EC80-C88B-8AFE-074F-CCD0AB9759F3}"/>
                </a:ext>
              </a:extLst>
            </p:cNvPr>
            <p:cNvSpPr/>
            <p:nvPr/>
          </p:nvSpPr>
          <p:spPr>
            <a:xfrm>
              <a:off x="3723640" y="2684513"/>
              <a:ext cx="457200" cy="142875"/>
            </a:xfrm>
            <a:custGeom>
              <a:avLst/>
              <a:gdLst>
                <a:gd name="connsiteX0" fmla="*/ 228600 w 457200"/>
                <a:gd name="connsiteY0" fmla="*/ 147867 h 142875"/>
                <a:gd name="connsiteX1" fmla="*/ 0 w 457200"/>
                <a:gd name="connsiteY1" fmla="*/ 68048 h 142875"/>
                <a:gd name="connsiteX2" fmla="*/ 102679 w 457200"/>
                <a:gd name="connsiteY2" fmla="*/ 706 h 142875"/>
                <a:gd name="connsiteX3" fmla="*/ 114300 w 457200"/>
                <a:gd name="connsiteY3" fmla="*/ 8136 h 142875"/>
                <a:gd name="connsiteX4" fmla="*/ 106871 w 457200"/>
                <a:gd name="connsiteY4" fmla="*/ 19756 h 142875"/>
                <a:gd name="connsiteX5" fmla="*/ 19050 w 457200"/>
                <a:gd name="connsiteY5" fmla="*/ 68048 h 142875"/>
                <a:gd name="connsiteX6" fmla="*/ 228600 w 457200"/>
                <a:gd name="connsiteY6" fmla="*/ 128817 h 142875"/>
                <a:gd name="connsiteX7" fmla="*/ 438150 w 457200"/>
                <a:gd name="connsiteY7" fmla="*/ 68048 h 142875"/>
                <a:gd name="connsiteX8" fmla="*/ 350330 w 457200"/>
                <a:gd name="connsiteY8" fmla="*/ 19280 h 142875"/>
                <a:gd name="connsiteX9" fmla="*/ 342900 w 457200"/>
                <a:gd name="connsiteY9" fmla="*/ 7659 h 142875"/>
                <a:gd name="connsiteX10" fmla="*/ 354521 w 457200"/>
                <a:gd name="connsiteY10" fmla="*/ 230 h 142875"/>
                <a:gd name="connsiteX11" fmla="*/ 457200 w 457200"/>
                <a:gd name="connsiteY11" fmla="*/ 67572 h 142875"/>
                <a:gd name="connsiteX12" fmla="*/ 228600 w 457200"/>
                <a:gd name="connsiteY12" fmla="*/ 147867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7200" h="142875">
                  <a:moveTo>
                    <a:pt x="228600" y="147867"/>
                  </a:moveTo>
                  <a:cubicBezTo>
                    <a:pt x="117824" y="147867"/>
                    <a:pt x="0" y="119864"/>
                    <a:pt x="0" y="68048"/>
                  </a:cubicBezTo>
                  <a:cubicBezTo>
                    <a:pt x="0" y="39473"/>
                    <a:pt x="36481" y="15279"/>
                    <a:pt x="102679" y="706"/>
                  </a:cubicBezTo>
                  <a:cubicBezTo>
                    <a:pt x="107940" y="-451"/>
                    <a:pt x="113143" y="2875"/>
                    <a:pt x="114300" y="8136"/>
                  </a:cubicBezTo>
                  <a:cubicBezTo>
                    <a:pt x="115457" y="13396"/>
                    <a:pt x="112131" y="18599"/>
                    <a:pt x="106871" y="19756"/>
                  </a:cubicBezTo>
                  <a:cubicBezTo>
                    <a:pt x="42005" y="33567"/>
                    <a:pt x="19050" y="54427"/>
                    <a:pt x="19050" y="68048"/>
                  </a:cubicBezTo>
                  <a:cubicBezTo>
                    <a:pt x="19050" y="96623"/>
                    <a:pt x="108680" y="128817"/>
                    <a:pt x="228600" y="128817"/>
                  </a:cubicBezTo>
                  <a:cubicBezTo>
                    <a:pt x="348520" y="128817"/>
                    <a:pt x="438150" y="96718"/>
                    <a:pt x="438150" y="68048"/>
                  </a:cubicBezTo>
                  <a:cubicBezTo>
                    <a:pt x="438150" y="54427"/>
                    <a:pt x="415195" y="33567"/>
                    <a:pt x="350330" y="19280"/>
                  </a:cubicBezTo>
                  <a:cubicBezTo>
                    <a:pt x="345069" y="18123"/>
                    <a:pt x="341743" y="12920"/>
                    <a:pt x="342900" y="7659"/>
                  </a:cubicBezTo>
                  <a:cubicBezTo>
                    <a:pt x="344057" y="2399"/>
                    <a:pt x="349260" y="-927"/>
                    <a:pt x="354521" y="230"/>
                  </a:cubicBezTo>
                  <a:cubicBezTo>
                    <a:pt x="421196" y="14803"/>
                    <a:pt x="457200" y="38330"/>
                    <a:pt x="457200" y="67572"/>
                  </a:cubicBezTo>
                  <a:cubicBezTo>
                    <a:pt x="457200" y="119864"/>
                    <a:pt x="339376" y="147867"/>
                    <a:pt x="228600" y="147867"/>
                  </a:cubicBezTo>
                  <a:close/>
                </a:path>
              </a:pathLst>
            </a:custGeom>
            <a:solidFill>
              <a:srgbClr val="002857"/>
            </a:solidFill>
            <a:ln w="9525" cap="flat">
              <a:noFill/>
              <a:prstDash val="solid"/>
              <a:miter/>
            </a:ln>
          </p:spPr>
          <p:txBody>
            <a:bodyPr rtlCol="0" anchor="ctr"/>
            <a:lstStyle/>
            <a:p>
              <a:endParaRPr lang="nl-NL"/>
            </a:p>
          </p:txBody>
        </p:sp>
      </p:grpSp>
      <p:pic>
        <p:nvPicPr>
          <p:cNvPr id="4" name="Afbeelding 3">
            <a:extLst>
              <a:ext uri="{FF2B5EF4-FFF2-40B4-BE49-F238E27FC236}">
                <a16:creationId xmlns:a16="http://schemas.microsoft.com/office/drawing/2014/main" id="{71D2200C-424C-1E38-5BF5-1CDB529D284E}"/>
              </a:ext>
            </a:extLst>
          </p:cNvPr>
          <p:cNvPicPr>
            <a:picLocks noChangeAspect="1"/>
          </p:cNvPicPr>
          <p:nvPr/>
        </p:nvPicPr>
        <p:blipFill>
          <a:blip r:embed="rId2"/>
          <a:stretch>
            <a:fillRect/>
          </a:stretch>
        </p:blipFill>
        <p:spPr>
          <a:xfrm>
            <a:off x="9928527" y="6067239"/>
            <a:ext cx="2091607" cy="709736"/>
          </a:xfrm>
          <a:prstGeom prst="rect">
            <a:avLst/>
          </a:prstGeom>
        </p:spPr>
      </p:pic>
    </p:spTree>
    <p:extLst>
      <p:ext uri="{BB962C8B-B14F-4D97-AF65-F5344CB8AC3E}">
        <p14:creationId xmlns:p14="http://schemas.microsoft.com/office/powerpoint/2010/main" val="2760661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8BD9C5-E6AB-46B3-82AE-DC7C7D5FF0F1}"/>
              </a:ext>
            </a:extLst>
          </p:cNvPr>
          <p:cNvSpPr>
            <a:spLocks noGrp="1"/>
          </p:cNvSpPr>
          <p:nvPr>
            <p:ph type="title"/>
          </p:nvPr>
        </p:nvSpPr>
        <p:spPr>
          <a:xfrm>
            <a:off x="704982" y="628851"/>
            <a:ext cx="11155352" cy="652463"/>
          </a:xfrm>
        </p:spPr>
        <p:txBody>
          <a:bodyPr>
            <a:normAutofit fontScale="90000"/>
          </a:bodyPr>
          <a:lstStyle/>
          <a:p>
            <a:r>
              <a:rPr lang="nl-NL" sz="2700" b="1" dirty="0">
                <a:solidFill>
                  <a:srgbClr val="0DCDC8"/>
                </a:solidFill>
                <a:latin typeface="Arial" panose="020B0604020202020204" pitchFamily="34" charset="0"/>
                <a:cs typeface="Arial" panose="020B0604020202020204" pitchFamily="34" charset="0"/>
              </a:rPr>
              <a:t>6. Werkwijze projectfinanciering</a:t>
            </a:r>
            <a:br>
              <a:rPr lang="nl-NL" sz="2500" b="1" dirty="0">
                <a:solidFill>
                  <a:schemeClr val="tx2"/>
                </a:solidFill>
                <a:latin typeface="Arial"/>
                <a:cs typeface="Arial"/>
              </a:rPr>
            </a:br>
            <a:br>
              <a:rPr lang="nl-NL" sz="2500" b="1" dirty="0">
                <a:solidFill>
                  <a:schemeClr val="tx2"/>
                </a:solidFill>
                <a:latin typeface="Arial"/>
                <a:cs typeface="Arial"/>
              </a:rPr>
            </a:br>
            <a:endParaRPr lang="en-GB" sz="2500" b="1" dirty="0">
              <a:solidFill>
                <a:schemeClr val="tx2"/>
              </a:solidFill>
              <a:latin typeface="Arial"/>
              <a:cs typeface="Arial"/>
            </a:endParaRPr>
          </a:p>
        </p:txBody>
      </p:sp>
      <p:sp>
        <p:nvSpPr>
          <p:cNvPr id="5" name="Tijdelijke aanduiding voor dianummer 4">
            <a:extLst>
              <a:ext uri="{FF2B5EF4-FFF2-40B4-BE49-F238E27FC236}">
                <a16:creationId xmlns:a16="http://schemas.microsoft.com/office/drawing/2014/main" id="{98115C28-95D3-47CB-9D4E-B259FC6E2292}"/>
              </a:ext>
            </a:extLst>
          </p:cNvPr>
          <p:cNvSpPr>
            <a:spLocks noGrp="1"/>
          </p:cNvSpPr>
          <p:nvPr>
            <p:ph type="sldNum" sz="quarter" idx="12"/>
          </p:nvPr>
        </p:nvSpPr>
        <p:spPr>
          <a:xfrm>
            <a:off x="9291320" y="6324372"/>
            <a:ext cx="2743200" cy="365125"/>
          </a:xfrm>
        </p:spPr>
        <p:txBody>
          <a:bodyPr/>
          <a:lstStyle/>
          <a:p>
            <a:fld id="{B502C9A5-716F-45E6-800B-D4D02CE26F90}" type="slidenum">
              <a:rPr lang="nl-NL" smtClean="0"/>
              <a:t>8</a:t>
            </a:fld>
            <a:endParaRPr lang="nl-NL"/>
          </a:p>
        </p:txBody>
      </p:sp>
      <p:sp>
        <p:nvSpPr>
          <p:cNvPr id="6" name="Rechthoek 5">
            <a:extLst>
              <a:ext uri="{FF2B5EF4-FFF2-40B4-BE49-F238E27FC236}">
                <a16:creationId xmlns:a16="http://schemas.microsoft.com/office/drawing/2014/main" id="{C9D1BFF9-67A0-4A19-BF94-1E064728994A}"/>
              </a:ext>
            </a:extLst>
          </p:cNvPr>
          <p:cNvSpPr/>
          <p:nvPr/>
        </p:nvSpPr>
        <p:spPr>
          <a:xfrm>
            <a:off x="530034" y="1281314"/>
            <a:ext cx="2615754" cy="4701747"/>
          </a:xfrm>
          <a:prstGeom prst="rect">
            <a:avLst/>
          </a:prstGeom>
          <a:solidFill>
            <a:srgbClr val="FEE9E0"/>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t"/>
          <a:lstStyle/>
          <a:p>
            <a:r>
              <a:rPr lang="nl-NL" sz="1600" b="1" dirty="0">
                <a:solidFill>
                  <a:schemeClr val="tx2"/>
                </a:solidFill>
              </a:rPr>
              <a:t>1. Werkwijze projectfinanciering in het kerngebied van De Friesland</a:t>
            </a:r>
          </a:p>
          <a:p>
            <a:endParaRPr lang="nl-NL" sz="1600" b="1"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r>
              <a:rPr lang="nl-NL" sz="1400" dirty="0">
                <a:solidFill>
                  <a:schemeClr val="tx2"/>
                </a:solidFill>
              </a:rPr>
              <a:t>Aan de hand van thema’s met specifieke voorwaarden.</a:t>
            </a:r>
          </a:p>
          <a:p>
            <a:r>
              <a:rPr lang="nl-NL" sz="1400" dirty="0">
                <a:solidFill>
                  <a:schemeClr val="tx2"/>
                </a:solidFill>
              </a:rPr>
              <a:t>Focus is goede, betaalbare en toegankelijke zorg</a:t>
            </a:r>
          </a:p>
          <a:p>
            <a:endParaRPr lang="nl-NL" sz="1200" dirty="0">
              <a:solidFill>
                <a:schemeClr val="tx2"/>
              </a:solidFill>
            </a:endParaRPr>
          </a:p>
          <a:p>
            <a:endParaRPr lang="nl-NL" sz="1200" dirty="0">
              <a:solidFill>
                <a:schemeClr val="tx2"/>
              </a:solidFill>
            </a:endParaRPr>
          </a:p>
        </p:txBody>
      </p:sp>
      <p:grpSp>
        <p:nvGrpSpPr>
          <p:cNvPr id="10" name="Graphic 53">
            <a:extLst>
              <a:ext uri="{FF2B5EF4-FFF2-40B4-BE49-F238E27FC236}">
                <a16:creationId xmlns:a16="http://schemas.microsoft.com/office/drawing/2014/main" id="{C3E97AFD-6550-D771-67AB-15AD4EAC49B9}"/>
              </a:ext>
            </a:extLst>
          </p:cNvPr>
          <p:cNvGrpSpPr/>
          <p:nvPr/>
        </p:nvGrpSpPr>
        <p:grpSpPr>
          <a:xfrm>
            <a:off x="1477369" y="4919461"/>
            <a:ext cx="514350" cy="716979"/>
            <a:chOff x="3694051" y="2110409"/>
            <a:chExt cx="514350" cy="716979"/>
          </a:xfrm>
        </p:grpSpPr>
        <p:sp>
          <p:nvSpPr>
            <p:cNvPr id="11" name="Vrije vorm: vorm 10">
              <a:extLst>
                <a:ext uri="{FF2B5EF4-FFF2-40B4-BE49-F238E27FC236}">
                  <a16:creationId xmlns:a16="http://schemas.microsoft.com/office/drawing/2014/main" id="{1CC47763-97B2-2645-9860-50BDC1D7BB10}"/>
                </a:ext>
              </a:extLst>
            </p:cNvPr>
            <p:cNvSpPr/>
            <p:nvPr/>
          </p:nvSpPr>
          <p:spPr>
            <a:xfrm>
              <a:off x="3847465" y="2289455"/>
              <a:ext cx="209550" cy="209550"/>
            </a:xfrm>
            <a:custGeom>
              <a:avLst/>
              <a:gdLst>
                <a:gd name="connsiteX0" fmla="*/ 123825 w 209550"/>
                <a:gd name="connsiteY0" fmla="*/ 209550 h 209550"/>
                <a:gd name="connsiteX1" fmla="*/ 85725 w 209550"/>
                <a:gd name="connsiteY1" fmla="*/ 209550 h 209550"/>
                <a:gd name="connsiteX2" fmla="*/ 57150 w 209550"/>
                <a:gd name="connsiteY2" fmla="*/ 180975 h 209550"/>
                <a:gd name="connsiteX3" fmla="*/ 57150 w 209550"/>
                <a:gd name="connsiteY3" fmla="*/ 152400 h 209550"/>
                <a:gd name="connsiteX4" fmla="*/ 28575 w 209550"/>
                <a:gd name="connsiteY4" fmla="*/ 152400 h 209550"/>
                <a:gd name="connsiteX5" fmla="*/ 0 w 209550"/>
                <a:gd name="connsiteY5" fmla="*/ 123825 h 209550"/>
                <a:gd name="connsiteX6" fmla="*/ 0 w 209550"/>
                <a:gd name="connsiteY6" fmla="*/ 85725 h 209550"/>
                <a:gd name="connsiteX7" fmla="*/ 28575 w 209550"/>
                <a:gd name="connsiteY7" fmla="*/ 57150 h 209550"/>
                <a:gd name="connsiteX8" fmla="*/ 57150 w 209550"/>
                <a:gd name="connsiteY8" fmla="*/ 57150 h 209550"/>
                <a:gd name="connsiteX9" fmla="*/ 57150 w 209550"/>
                <a:gd name="connsiteY9" fmla="*/ 28575 h 209550"/>
                <a:gd name="connsiteX10" fmla="*/ 85725 w 209550"/>
                <a:gd name="connsiteY10" fmla="*/ 0 h 209550"/>
                <a:gd name="connsiteX11" fmla="*/ 123825 w 209550"/>
                <a:gd name="connsiteY11" fmla="*/ 0 h 209550"/>
                <a:gd name="connsiteX12" fmla="*/ 152400 w 209550"/>
                <a:gd name="connsiteY12" fmla="*/ 28575 h 209550"/>
                <a:gd name="connsiteX13" fmla="*/ 152400 w 209550"/>
                <a:gd name="connsiteY13" fmla="*/ 57150 h 209550"/>
                <a:gd name="connsiteX14" fmla="*/ 180975 w 209550"/>
                <a:gd name="connsiteY14" fmla="*/ 57150 h 209550"/>
                <a:gd name="connsiteX15" fmla="*/ 209550 w 209550"/>
                <a:gd name="connsiteY15" fmla="*/ 85725 h 209550"/>
                <a:gd name="connsiteX16" fmla="*/ 209550 w 209550"/>
                <a:gd name="connsiteY16" fmla="*/ 123825 h 209550"/>
                <a:gd name="connsiteX17" fmla="*/ 180975 w 209550"/>
                <a:gd name="connsiteY17" fmla="*/ 152400 h 209550"/>
                <a:gd name="connsiteX18" fmla="*/ 152400 w 209550"/>
                <a:gd name="connsiteY18" fmla="*/ 152400 h 209550"/>
                <a:gd name="connsiteX19" fmla="*/ 152400 w 209550"/>
                <a:gd name="connsiteY19" fmla="*/ 180975 h 209550"/>
                <a:gd name="connsiteX20" fmla="*/ 123825 w 209550"/>
                <a:gd name="connsiteY20" fmla="*/ 209550 h 209550"/>
                <a:gd name="connsiteX21" fmla="*/ 28575 w 209550"/>
                <a:gd name="connsiteY21" fmla="*/ 76200 h 209550"/>
                <a:gd name="connsiteX22" fmla="*/ 19050 w 209550"/>
                <a:gd name="connsiteY22" fmla="*/ 85725 h 209550"/>
                <a:gd name="connsiteX23" fmla="*/ 19050 w 209550"/>
                <a:gd name="connsiteY23" fmla="*/ 123825 h 209550"/>
                <a:gd name="connsiteX24" fmla="*/ 28575 w 209550"/>
                <a:gd name="connsiteY24" fmla="*/ 133350 h 209550"/>
                <a:gd name="connsiteX25" fmla="*/ 66675 w 209550"/>
                <a:gd name="connsiteY25" fmla="*/ 133350 h 209550"/>
                <a:gd name="connsiteX26" fmla="*/ 76200 w 209550"/>
                <a:gd name="connsiteY26" fmla="*/ 142875 h 209550"/>
                <a:gd name="connsiteX27" fmla="*/ 76200 w 209550"/>
                <a:gd name="connsiteY27" fmla="*/ 180975 h 209550"/>
                <a:gd name="connsiteX28" fmla="*/ 85725 w 209550"/>
                <a:gd name="connsiteY28" fmla="*/ 190500 h 209550"/>
                <a:gd name="connsiteX29" fmla="*/ 123825 w 209550"/>
                <a:gd name="connsiteY29" fmla="*/ 190500 h 209550"/>
                <a:gd name="connsiteX30" fmla="*/ 133350 w 209550"/>
                <a:gd name="connsiteY30" fmla="*/ 180975 h 209550"/>
                <a:gd name="connsiteX31" fmla="*/ 133350 w 209550"/>
                <a:gd name="connsiteY31" fmla="*/ 142875 h 209550"/>
                <a:gd name="connsiteX32" fmla="*/ 142875 w 209550"/>
                <a:gd name="connsiteY32" fmla="*/ 133350 h 209550"/>
                <a:gd name="connsiteX33" fmla="*/ 180975 w 209550"/>
                <a:gd name="connsiteY33" fmla="*/ 133350 h 209550"/>
                <a:gd name="connsiteX34" fmla="*/ 190500 w 209550"/>
                <a:gd name="connsiteY34" fmla="*/ 123825 h 209550"/>
                <a:gd name="connsiteX35" fmla="*/ 190500 w 209550"/>
                <a:gd name="connsiteY35" fmla="*/ 85725 h 209550"/>
                <a:gd name="connsiteX36" fmla="*/ 180975 w 209550"/>
                <a:gd name="connsiteY36" fmla="*/ 76200 h 209550"/>
                <a:gd name="connsiteX37" fmla="*/ 142875 w 209550"/>
                <a:gd name="connsiteY37" fmla="*/ 76200 h 209550"/>
                <a:gd name="connsiteX38" fmla="*/ 133350 w 209550"/>
                <a:gd name="connsiteY38" fmla="*/ 66675 h 209550"/>
                <a:gd name="connsiteX39" fmla="*/ 133350 w 209550"/>
                <a:gd name="connsiteY39" fmla="*/ 28575 h 209550"/>
                <a:gd name="connsiteX40" fmla="*/ 123825 w 209550"/>
                <a:gd name="connsiteY40" fmla="*/ 19050 h 209550"/>
                <a:gd name="connsiteX41" fmla="*/ 85725 w 209550"/>
                <a:gd name="connsiteY41" fmla="*/ 19050 h 209550"/>
                <a:gd name="connsiteX42" fmla="*/ 76200 w 209550"/>
                <a:gd name="connsiteY42" fmla="*/ 28575 h 209550"/>
                <a:gd name="connsiteX43" fmla="*/ 76200 w 209550"/>
                <a:gd name="connsiteY43" fmla="*/ 66675 h 209550"/>
                <a:gd name="connsiteX44" fmla="*/ 66675 w 209550"/>
                <a:gd name="connsiteY44" fmla="*/ 76200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209550" h="209550">
                  <a:moveTo>
                    <a:pt x="123825" y="209550"/>
                  </a:moveTo>
                  <a:lnTo>
                    <a:pt x="85725" y="209550"/>
                  </a:lnTo>
                  <a:cubicBezTo>
                    <a:pt x="69943" y="209550"/>
                    <a:pt x="57150" y="196757"/>
                    <a:pt x="57150" y="180975"/>
                  </a:cubicBezTo>
                  <a:lnTo>
                    <a:pt x="57150" y="152400"/>
                  </a:lnTo>
                  <a:lnTo>
                    <a:pt x="28575" y="152400"/>
                  </a:lnTo>
                  <a:cubicBezTo>
                    <a:pt x="12793" y="152400"/>
                    <a:pt x="0" y="139607"/>
                    <a:pt x="0" y="123825"/>
                  </a:cubicBezTo>
                  <a:lnTo>
                    <a:pt x="0" y="85725"/>
                  </a:lnTo>
                  <a:cubicBezTo>
                    <a:pt x="0" y="69943"/>
                    <a:pt x="12793" y="57150"/>
                    <a:pt x="28575" y="57150"/>
                  </a:cubicBezTo>
                  <a:lnTo>
                    <a:pt x="57150" y="57150"/>
                  </a:lnTo>
                  <a:lnTo>
                    <a:pt x="57150" y="28575"/>
                  </a:lnTo>
                  <a:cubicBezTo>
                    <a:pt x="57150" y="12793"/>
                    <a:pt x="69943" y="0"/>
                    <a:pt x="85725" y="0"/>
                  </a:cubicBezTo>
                  <a:lnTo>
                    <a:pt x="123825" y="0"/>
                  </a:lnTo>
                  <a:cubicBezTo>
                    <a:pt x="139607" y="0"/>
                    <a:pt x="152400" y="12793"/>
                    <a:pt x="152400" y="28575"/>
                  </a:cubicBezTo>
                  <a:lnTo>
                    <a:pt x="152400" y="57150"/>
                  </a:lnTo>
                  <a:lnTo>
                    <a:pt x="180975" y="57150"/>
                  </a:lnTo>
                  <a:cubicBezTo>
                    <a:pt x="196757" y="57150"/>
                    <a:pt x="209550" y="69943"/>
                    <a:pt x="209550" y="85725"/>
                  </a:cubicBezTo>
                  <a:lnTo>
                    <a:pt x="209550" y="123825"/>
                  </a:lnTo>
                  <a:cubicBezTo>
                    <a:pt x="209550" y="139607"/>
                    <a:pt x="196757" y="152400"/>
                    <a:pt x="180975" y="152400"/>
                  </a:cubicBezTo>
                  <a:lnTo>
                    <a:pt x="152400" y="152400"/>
                  </a:lnTo>
                  <a:lnTo>
                    <a:pt x="152400" y="180975"/>
                  </a:lnTo>
                  <a:cubicBezTo>
                    <a:pt x="152400" y="196757"/>
                    <a:pt x="139607" y="209550"/>
                    <a:pt x="123825" y="209550"/>
                  </a:cubicBezTo>
                  <a:close/>
                  <a:moveTo>
                    <a:pt x="28575" y="76200"/>
                  </a:moveTo>
                  <a:cubicBezTo>
                    <a:pt x="23314" y="76200"/>
                    <a:pt x="19050" y="80464"/>
                    <a:pt x="19050" y="85725"/>
                  </a:cubicBezTo>
                  <a:lnTo>
                    <a:pt x="19050" y="123825"/>
                  </a:lnTo>
                  <a:cubicBezTo>
                    <a:pt x="19050" y="129086"/>
                    <a:pt x="23314" y="133350"/>
                    <a:pt x="28575" y="133350"/>
                  </a:cubicBezTo>
                  <a:lnTo>
                    <a:pt x="66675" y="133350"/>
                  </a:lnTo>
                  <a:cubicBezTo>
                    <a:pt x="71936" y="133350"/>
                    <a:pt x="76200" y="137614"/>
                    <a:pt x="76200" y="142875"/>
                  </a:cubicBezTo>
                  <a:lnTo>
                    <a:pt x="76200" y="180975"/>
                  </a:lnTo>
                  <a:cubicBezTo>
                    <a:pt x="76200" y="186236"/>
                    <a:pt x="80464" y="190500"/>
                    <a:pt x="85725" y="190500"/>
                  </a:cubicBezTo>
                  <a:lnTo>
                    <a:pt x="123825" y="190500"/>
                  </a:lnTo>
                  <a:cubicBezTo>
                    <a:pt x="129086" y="190500"/>
                    <a:pt x="133350" y="186236"/>
                    <a:pt x="133350" y="180975"/>
                  </a:cubicBezTo>
                  <a:lnTo>
                    <a:pt x="133350" y="142875"/>
                  </a:lnTo>
                  <a:cubicBezTo>
                    <a:pt x="133350" y="137614"/>
                    <a:pt x="137614" y="133350"/>
                    <a:pt x="142875" y="133350"/>
                  </a:cubicBezTo>
                  <a:lnTo>
                    <a:pt x="180975" y="133350"/>
                  </a:lnTo>
                  <a:cubicBezTo>
                    <a:pt x="186236" y="133350"/>
                    <a:pt x="190500" y="129086"/>
                    <a:pt x="190500" y="123825"/>
                  </a:cubicBezTo>
                  <a:lnTo>
                    <a:pt x="190500" y="85725"/>
                  </a:lnTo>
                  <a:cubicBezTo>
                    <a:pt x="190500" y="80464"/>
                    <a:pt x="186236" y="76200"/>
                    <a:pt x="180975" y="76200"/>
                  </a:cubicBezTo>
                  <a:lnTo>
                    <a:pt x="142875" y="76200"/>
                  </a:lnTo>
                  <a:cubicBezTo>
                    <a:pt x="137614" y="76200"/>
                    <a:pt x="133350" y="71936"/>
                    <a:pt x="133350" y="66675"/>
                  </a:cubicBezTo>
                  <a:lnTo>
                    <a:pt x="133350" y="28575"/>
                  </a:lnTo>
                  <a:cubicBezTo>
                    <a:pt x="133350" y="23314"/>
                    <a:pt x="129086" y="19050"/>
                    <a:pt x="123825" y="19050"/>
                  </a:cubicBezTo>
                  <a:lnTo>
                    <a:pt x="85725" y="19050"/>
                  </a:lnTo>
                  <a:cubicBezTo>
                    <a:pt x="80464" y="19050"/>
                    <a:pt x="76200" y="23314"/>
                    <a:pt x="76200" y="28575"/>
                  </a:cubicBezTo>
                  <a:lnTo>
                    <a:pt x="76200" y="66675"/>
                  </a:lnTo>
                  <a:cubicBezTo>
                    <a:pt x="76200" y="71936"/>
                    <a:pt x="71936" y="76200"/>
                    <a:pt x="66675" y="76200"/>
                  </a:cubicBezTo>
                  <a:close/>
                </a:path>
              </a:pathLst>
            </a:custGeom>
            <a:solidFill>
              <a:srgbClr val="002857"/>
            </a:solidFill>
            <a:ln w="9525" cap="flat">
              <a:noFill/>
              <a:prstDash val="solid"/>
              <a:miter/>
            </a:ln>
          </p:spPr>
          <p:txBody>
            <a:bodyPr rtlCol="0" anchor="ctr"/>
            <a:lstStyle/>
            <a:p>
              <a:endParaRPr lang="nl-NL"/>
            </a:p>
          </p:txBody>
        </p:sp>
        <p:sp>
          <p:nvSpPr>
            <p:cNvPr id="12" name="Vrije vorm: vorm 11">
              <a:extLst>
                <a:ext uri="{FF2B5EF4-FFF2-40B4-BE49-F238E27FC236}">
                  <a16:creationId xmlns:a16="http://schemas.microsoft.com/office/drawing/2014/main" id="{71947ADC-22CA-1520-C983-60D5E5C73940}"/>
                </a:ext>
              </a:extLst>
            </p:cNvPr>
            <p:cNvSpPr/>
            <p:nvPr/>
          </p:nvSpPr>
          <p:spPr>
            <a:xfrm>
              <a:off x="3694051" y="2110409"/>
              <a:ext cx="514350" cy="657225"/>
            </a:xfrm>
            <a:custGeom>
              <a:avLst/>
              <a:gdLst>
                <a:gd name="connsiteX0" fmla="*/ 258189 w 514350"/>
                <a:gd name="connsiteY0" fmla="*/ 662726 h 657225"/>
                <a:gd name="connsiteX1" fmla="*/ 258189 w 514350"/>
                <a:gd name="connsiteY1" fmla="*/ 662726 h 657225"/>
                <a:gd name="connsiteX2" fmla="*/ 235805 w 514350"/>
                <a:gd name="connsiteY2" fmla="*/ 651867 h 657225"/>
                <a:gd name="connsiteX3" fmla="*/ 55497 w 514350"/>
                <a:gd name="connsiteY3" fmla="*/ 422696 h 657225"/>
                <a:gd name="connsiteX4" fmla="*/ 24445 w 514350"/>
                <a:gd name="connsiteY4" fmla="*/ 149804 h 657225"/>
                <a:gd name="connsiteX5" fmla="*/ 242853 w 514350"/>
                <a:gd name="connsiteY5" fmla="*/ 357 h 657225"/>
                <a:gd name="connsiteX6" fmla="*/ 273524 w 514350"/>
                <a:gd name="connsiteY6" fmla="*/ 357 h 657225"/>
                <a:gd name="connsiteX7" fmla="*/ 491932 w 514350"/>
                <a:gd name="connsiteY7" fmla="*/ 149804 h 657225"/>
                <a:gd name="connsiteX8" fmla="*/ 460976 w 514350"/>
                <a:gd name="connsiteY8" fmla="*/ 422696 h 657225"/>
                <a:gd name="connsiteX9" fmla="*/ 460976 w 514350"/>
                <a:gd name="connsiteY9" fmla="*/ 422696 h 657225"/>
                <a:gd name="connsiteX10" fmla="*/ 341913 w 514350"/>
                <a:gd name="connsiteY10" fmla="*/ 575096 h 657225"/>
                <a:gd name="connsiteX11" fmla="*/ 280668 w 514350"/>
                <a:gd name="connsiteY11" fmla="*/ 651296 h 657225"/>
                <a:gd name="connsiteX12" fmla="*/ 258189 w 514350"/>
                <a:gd name="connsiteY12" fmla="*/ 662726 h 657225"/>
                <a:gd name="connsiteX13" fmla="*/ 258189 w 514350"/>
                <a:gd name="connsiteY13" fmla="*/ 19026 h 657225"/>
                <a:gd name="connsiteX14" fmla="*/ 243806 w 514350"/>
                <a:gd name="connsiteY14" fmla="*/ 19026 h 657225"/>
                <a:gd name="connsiteX15" fmla="*/ 41781 w 514350"/>
                <a:gd name="connsiteY15" fmla="*/ 157710 h 657225"/>
                <a:gd name="connsiteX16" fmla="*/ 70356 w 514350"/>
                <a:gd name="connsiteY16" fmla="*/ 410980 h 657225"/>
                <a:gd name="connsiteX17" fmla="*/ 250854 w 514350"/>
                <a:gd name="connsiteY17" fmla="*/ 640056 h 657225"/>
                <a:gd name="connsiteX18" fmla="*/ 258284 w 514350"/>
                <a:gd name="connsiteY18" fmla="*/ 643676 h 657225"/>
                <a:gd name="connsiteX19" fmla="*/ 265713 w 514350"/>
                <a:gd name="connsiteY19" fmla="*/ 640152 h 657225"/>
                <a:gd name="connsiteX20" fmla="*/ 326959 w 514350"/>
                <a:gd name="connsiteY20" fmla="*/ 563952 h 657225"/>
                <a:gd name="connsiteX21" fmla="*/ 445926 w 514350"/>
                <a:gd name="connsiteY21" fmla="*/ 411551 h 657225"/>
                <a:gd name="connsiteX22" fmla="*/ 474501 w 514350"/>
                <a:gd name="connsiteY22" fmla="*/ 158282 h 657225"/>
                <a:gd name="connsiteX23" fmla="*/ 272476 w 514350"/>
                <a:gd name="connsiteY23" fmla="*/ 19407 h 657225"/>
                <a:gd name="connsiteX24" fmla="*/ 258189 w 514350"/>
                <a:gd name="connsiteY24" fmla="*/ 19026 h 657225"/>
                <a:gd name="connsiteX25" fmla="*/ 453451 w 514350"/>
                <a:gd name="connsiteY25" fmla="*/ 417171 h 657225"/>
                <a:gd name="connsiteX26" fmla="*/ 453451 w 514350"/>
                <a:gd name="connsiteY26" fmla="*/ 417171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14350" h="657225">
                  <a:moveTo>
                    <a:pt x="258189" y="662726"/>
                  </a:moveTo>
                  <a:lnTo>
                    <a:pt x="258189" y="662726"/>
                  </a:lnTo>
                  <a:cubicBezTo>
                    <a:pt x="249461" y="662714"/>
                    <a:pt x="241216" y="658716"/>
                    <a:pt x="235805" y="651867"/>
                  </a:cubicBezTo>
                  <a:lnTo>
                    <a:pt x="55497" y="422696"/>
                  </a:lnTo>
                  <a:cubicBezTo>
                    <a:pt x="-5074" y="344697"/>
                    <a:pt x="-17053" y="239418"/>
                    <a:pt x="24445" y="149804"/>
                  </a:cubicBezTo>
                  <a:cubicBezTo>
                    <a:pt x="62972" y="62565"/>
                    <a:pt x="147582" y="4669"/>
                    <a:pt x="242853" y="357"/>
                  </a:cubicBezTo>
                  <a:cubicBezTo>
                    <a:pt x="253045" y="-119"/>
                    <a:pt x="263332" y="-119"/>
                    <a:pt x="273524" y="357"/>
                  </a:cubicBezTo>
                  <a:cubicBezTo>
                    <a:pt x="368795" y="4669"/>
                    <a:pt x="453405" y="62565"/>
                    <a:pt x="491932" y="149804"/>
                  </a:cubicBezTo>
                  <a:cubicBezTo>
                    <a:pt x="533435" y="239403"/>
                    <a:pt x="521494" y="344670"/>
                    <a:pt x="460976" y="422696"/>
                  </a:cubicBezTo>
                  <a:lnTo>
                    <a:pt x="460976" y="422696"/>
                  </a:lnTo>
                  <a:lnTo>
                    <a:pt x="341913" y="575096"/>
                  </a:lnTo>
                  <a:lnTo>
                    <a:pt x="280668" y="651296"/>
                  </a:lnTo>
                  <a:cubicBezTo>
                    <a:pt x="275352" y="658385"/>
                    <a:pt x="267049" y="662607"/>
                    <a:pt x="258189" y="662726"/>
                  </a:cubicBezTo>
                  <a:close/>
                  <a:moveTo>
                    <a:pt x="258189" y="19026"/>
                  </a:moveTo>
                  <a:cubicBezTo>
                    <a:pt x="253331" y="19026"/>
                    <a:pt x="248664" y="19026"/>
                    <a:pt x="243806" y="19026"/>
                  </a:cubicBezTo>
                  <a:cubicBezTo>
                    <a:pt x="155577" y="23091"/>
                    <a:pt x="77284" y="76837"/>
                    <a:pt x="41781" y="157710"/>
                  </a:cubicBezTo>
                  <a:cubicBezTo>
                    <a:pt x="3161" y="240829"/>
                    <a:pt x="14186" y="338556"/>
                    <a:pt x="70356" y="410980"/>
                  </a:cubicBezTo>
                  <a:lnTo>
                    <a:pt x="250854" y="640056"/>
                  </a:lnTo>
                  <a:cubicBezTo>
                    <a:pt x="252731" y="642230"/>
                    <a:pt x="255416" y="643539"/>
                    <a:pt x="258284" y="643676"/>
                  </a:cubicBezTo>
                  <a:cubicBezTo>
                    <a:pt x="261166" y="643685"/>
                    <a:pt x="263898" y="642390"/>
                    <a:pt x="265713" y="640152"/>
                  </a:cubicBezTo>
                  <a:lnTo>
                    <a:pt x="326959" y="563952"/>
                  </a:lnTo>
                  <a:lnTo>
                    <a:pt x="445926" y="411551"/>
                  </a:lnTo>
                  <a:cubicBezTo>
                    <a:pt x="502096" y="339127"/>
                    <a:pt x="513122" y="241401"/>
                    <a:pt x="474501" y="158282"/>
                  </a:cubicBezTo>
                  <a:cubicBezTo>
                    <a:pt x="439053" y="77334"/>
                    <a:pt x="360750" y="23508"/>
                    <a:pt x="272476" y="19407"/>
                  </a:cubicBezTo>
                  <a:cubicBezTo>
                    <a:pt x="267714" y="19121"/>
                    <a:pt x="263046" y="19026"/>
                    <a:pt x="258189" y="19026"/>
                  </a:cubicBezTo>
                  <a:close/>
                  <a:moveTo>
                    <a:pt x="453451" y="417171"/>
                  </a:moveTo>
                  <a:lnTo>
                    <a:pt x="453451" y="417171"/>
                  </a:lnTo>
                  <a:close/>
                </a:path>
              </a:pathLst>
            </a:custGeom>
            <a:solidFill>
              <a:srgbClr val="002857"/>
            </a:solidFill>
            <a:ln w="9525" cap="flat">
              <a:noFill/>
              <a:prstDash val="solid"/>
              <a:miter/>
            </a:ln>
          </p:spPr>
          <p:txBody>
            <a:bodyPr rtlCol="0" anchor="ctr"/>
            <a:lstStyle/>
            <a:p>
              <a:endParaRPr lang="nl-NL"/>
            </a:p>
          </p:txBody>
        </p:sp>
        <p:sp>
          <p:nvSpPr>
            <p:cNvPr id="13" name="Vrije vorm: vorm 12">
              <a:extLst>
                <a:ext uri="{FF2B5EF4-FFF2-40B4-BE49-F238E27FC236}">
                  <a16:creationId xmlns:a16="http://schemas.microsoft.com/office/drawing/2014/main" id="{30F0EC80-C88B-8AFE-074F-CCD0AB9759F3}"/>
                </a:ext>
              </a:extLst>
            </p:cNvPr>
            <p:cNvSpPr/>
            <p:nvPr/>
          </p:nvSpPr>
          <p:spPr>
            <a:xfrm>
              <a:off x="3723640" y="2684513"/>
              <a:ext cx="457200" cy="142875"/>
            </a:xfrm>
            <a:custGeom>
              <a:avLst/>
              <a:gdLst>
                <a:gd name="connsiteX0" fmla="*/ 228600 w 457200"/>
                <a:gd name="connsiteY0" fmla="*/ 147867 h 142875"/>
                <a:gd name="connsiteX1" fmla="*/ 0 w 457200"/>
                <a:gd name="connsiteY1" fmla="*/ 68048 h 142875"/>
                <a:gd name="connsiteX2" fmla="*/ 102679 w 457200"/>
                <a:gd name="connsiteY2" fmla="*/ 706 h 142875"/>
                <a:gd name="connsiteX3" fmla="*/ 114300 w 457200"/>
                <a:gd name="connsiteY3" fmla="*/ 8136 h 142875"/>
                <a:gd name="connsiteX4" fmla="*/ 106871 w 457200"/>
                <a:gd name="connsiteY4" fmla="*/ 19756 h 142875"/>
                <a:gd name="connsiteX5" fmla="*/ 19050 w 457200"/>
                <a:gd name="connsiteY5" fmla="*/ 68048 h 142875"/>
                <a:gd name="connsiteX6" fmla="*/ 228600 w 457200"/>
                <a:gd name="connsiteY6" fmla="*/ 128817 h 142875"/>
                <a:gd name="connsiteX7" fmla="*/ 438150 w 457200"/>
                <a:gd name="connsiteY7" fmla="*/ 68048 h 142875"/>
                <a:gd name="connsiteX8" fmla="*/ 350330 w 457200"/>
                <a:gd name="connsiteY8" fmla="*/ 19280 h 142875"/>
                <a:gd name="connsiteX9" fmla="*/ 342900 w 457200"/>
                <a:gd name="connsiteY9" fmla="*/ 7659 h 142875"/>
                <a:gd name="connsiteX10" fmla="*/ 354521 w 457200"/>
                <a:gd name="connsiteY10" fmla="*/ 230 h 142875"/>
                <a:gd name="connsiteX11" fmla="*/ 457200 w 457200"/>
                <a:gd name="connsiteY11" fmla="*/ 67572 h 142875"/>
                <a:gd name="connsiteX12" fmla="*/ 228600 w 457200"/>
                <a:gd name="connsiteY12" fmla="*/ 147867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7200" h="142875">
                  <a:moveTo>
                    <a:pt x="228600" y="147867"/>
                  </a:moveTo>
                  <a:cubicBezTo>
                    <a:pt x="117824" y="147867"/>
                    <a:pt x="0" y="119864"/>
                    <a:pt x="0" y="68048"/>
                  </a:cubicBezTo>
                  <a:cubicBezTo>
                    <a:pt x="0" y="39473"/>
                    <a:pt x="36481" y="15279"/>
                    <a:pt x="102679" y="706"/>
                  </a:cubicBezTo>
                  <a:cubicBezTo>
                    <a:pt x="107940" y="-451"/>
                    <a:pt x="113143" y="2875"/>
                    <a:pt x="114300" y="8136"/>
                  </a:cubicBezTo>
                  <a:cubicBezTo>
                    <a:pt x="115457" y="13396"/>
                    <a:pt x="112131" y="18599"/>
                    <a:pt x="106871" y="19756"/>
                  </a:cubicBezTo>
                  <a:cubicBezTo>
                    <a:pt x="42005" y="33567"/>
                    <a:pt x="19050" y="54427"/>
                    <a:pt x="19050" y="68048"/>
                  </a:cubicBezTo>
                  <a:cubicBezTo>
                    <a:pt x="19050" y="96623"/>
                    <a:pt x="108680" y="128817"/>
                    <a:pt x="228600" y="128817"/>
                  </a:cubicBezTo>
                  <a:cubicBezTo>
                    <a:pt x="348520" y="128817"/>
                    <a:pt x="438150" y="96718"/>
                    <a:pt x="438150" y="68048"/>
                  </a:cubicBezTo>
                  <a:cubicBezTo>
                    <a:pt x="438150" y="54427"/>
                    <a:pt x="415195" y="33567"/>
                    <a:pt x="350330" y="19280"/>
                  </a:cubicBezTo>
                  <a:cubicBezTo>
                    <a:pt x="345069" y="18123"/>
                    <a:pt x="341743" y="12920"/>
                    <a:pt x="342900" y="7659"/>
                  </a:cubicBezTo>
                  <a:cubicBezTo>
                    <a:pt x="344057" y="2399"/>
                    <a:pt x="349260" y="-927"/>
                    <a:pt x="354521" y="230"/>
                  </a:cubicBezTo>
                  <a:cubicBezTo>
                    <a:pt x="421196" y="14803"/>
                    <a:pt x="457200" y="38330"/>
                    <a:pt x="457200" y="67572"/>
                  </a:cubicBezTo>
                  <a:cubicBezTo>
                    <a:pt x="457200" y="119864"/>
                    <a:pt x="339376" y="147867"/>
                    <a:pt x="228600" y="147867"/>
                  </a:cubicBezTo>
                  <a:close/>
                </a:path>
              </a:pathLst>
            </a:custGeom>
            <a:solidFill>
              <a:srgbClr val="002857"/>
            </a:solidFill>
            <a:ln w="9525" cap="flat">
              <a:noFill/>
              <a:prstDash val="solid"/>
              <a:miter/>
            </a:ln>
          </p:spPr>
          <p:txBody>
            <a:bodyPr rtlCol="0" anchor="ctr"/>
            <a:lstStyle/>
            <a:p>
              <a:endParaRPr lang="nl-NL"/>
            </a:p>
          </p:txBody>
        </p:sp>
      </p:grpSp>
      <p:sp>
        <p:nvSpPr>
          <p:cNvPr id="7" name="Rechthoek: afgeronde hoeken 6">
            <a:extLst>
              <a:ext uri="{FF2B5EF4-FFF2-40B4-BE49-F238E27FC236}">
                <a16:creationId xmlns:a16="http://schemas.microsoft.com/office/drawing/2014/main" id="{C8546271-57BB-2C53-7C48-FA825152733A}"/>
              </a:ext>
            </a:extLst>
          </p:cNvPr>
          <p:cNvSpPr/>
          <p:nvPr/>
        </p:nvSpPr>
        <p:spPr>
          <a:xfrm>
            <a:off x="4299856" y="1381042"/>
            <a:ext cx="7273427" cy="441015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a:solidFill>
                  <a:srgbClr val="002857"/>
                </a:solidFill>
              </a:rPr>
              <a:t>Beoordelingscriteria voor financiële steun aan een project</a:t>
            </a:r>
          </a:p>
          <a:p>
            <a:endParaRPr lang="nl-NL" b="1">
              <a:solidFill>
                <a:srgbClr val="002857"/>
              </a:solidFill>
            </a:endParaRPr>
          </a:p>
          <a:p>
            <a:pPr marL="171450" indent="-171450">
              <a:buFont typeface="Arial" panose="020B0604020202020204" pitchFamily="34" charset="0"/>
              <a:buChar char="•"/>
              <a:defRPr/>
            </a:pPr>
            <a:r>
              <a:rPr lang="nl-NL" sz="1600">
                <a:solidFill>
                  <a:srgbClr val="002857"/>
                </a:solidFill>
                <a:cs typeface="Arial"/>
              </a:rPr>
              <a:t>Concrete resultaten voor burgers gericht op vitaliteit en preventie, domeinoverstijgende verbinding, ouderen wonen zo lang mogelijk thuis, zelf- &amp; samenredzaamheid en mantelzorg (met aandacht voor de ontmoeting van mensen.</a:t>
            </a:r>
          </a:p>
          <a:p>
            <a:pPr marL="171450" lvl="0" indent="-171450">
              <a:buFont typeface="Arial" panose="020B0604020202020204" pitchFamily="34" charset="0"/>
              <a:buChar char="•"/>
              <a:defRPr/>
            </a:pPr>
            <a:r>
              <a:rPr lang="nl-NL" sz="1600">
                <a:solidFill>
                  <a:srgbClr val="002857"/>
                </a:solidFill>
                <a:cs typeface="Arial"/>
              </a:rPr>
              <a:t>Gerichte aandacht voor structurele inbedding.</a:t>
            </a:r>
          </a:p>
          <a:p>
            <a:pPr marL="171450" lvl="0" indent="-171450">
              <a:buFont typeface="Arial" panose="020B0604020202020204" pitchFamily="34" charset="0"/>
              <a:buChar char="•"/>
              <a:defRPr/>
            </a:pPr>
            <a:r>
              <a:rPr lang="nl-NL" sz="1600">
                <a:solidFill>
                  <a:srgbClr val="002857"/>
                </a:solidFill>
                <a:cs typeface="Arial"/>
              </a:rPr>
              <a:t>Interventies gericht op vermijdbare kosten later in het zorgtraject en gedragsverandering.</a:t>
            </a:r>
          </a:p>
          <a:p>
            <a:pPr marL="171450" lvl="0" indent="-171450">
              <a:buFont typeface="Arial" panose="020B0604020202020204" pitchFamily="34" charset="0"/>
              <a:buChar char="•"/>
              <a:defRPr/>
            </a:pPr>
            <a:r>
              <a:rPr lang="nl-NL" sz="1600">
                <a:solidFill>
                  <a:srgbClr val="002857"/>
                </a:solidFill>
                <a:cs typeface="Arial"/>
              </a:rPr>
              <a:t>Synergie: aansluiting met relevante partijen of soortgelijke initiatieven.</a:t>
            </a:r>
          </a:p>
          <a:p>
            <a:pPr marL="171450" lvl="0" indent="-171450">
              <a:buFont typeface="Arial" panose="020B0604020202020204" pitchFamily="34" charset="0"/>
              <a:buChar char="•"/>
              <a:defRPr/>
            </a:pPr>
            <a:r>
              <a:rPr lang="nl-NL" sz="1600">
                <a:solidFill>
                  <a:srgbClr val="002857"/>
                </a:solidFill>
                <a:cs typeface="Arial"/>
              </a:rPr>
              <a:t>Er is geen voorliggende financiering beschikbaar.</a:t>
            </a:r>
          </a:p>
          <a:p>
            <a:pPr marL="171450" lvl="0" indent="-171450">
              <a:buFont typeface="Arial" panose="020B0604020202020204" pitchFamily="34" charset="0"/>
              <a:buChar char="•"/>
              <a:defRPr/>
            </a:pPr>
            <a:r>
              <a:rPr lang="nl-NL" sz="1600">
                <a:solidFill>
                  <a:srgbClr val="002857"/>
                </a:solidFill>
                <a:cs typeface="Arial"/>
              </a:rPr>
              <a:t>Cofinanciering vereist (25%).</a:t>
            </a:r>
          </a:p>
          <a:p>
            <a:pPr marL="171450" lvl="0" indent="-171450">
              <a:buFont typeface="Arial" panose="020B0604020202020204" pitchFamily="34" charset="0"/>
              <a:buChar char="•"/>
              <a:defRPr/>
            </a:pPr>
            <a:r>
              <a:rPr lang="nl-NL" sz="1600">
                <a:solidFill>
                  <a:srgbClr val="002857"/>
                </a:solidFill>
                <a:cs typeface="Arial"/>
              </a:rPr>
              <a:t>Grootte doelgroep vanaf ca. 100 personen.</a:t>
            </a:r>
          </a:p>
          <a:p>
            <a:pPr marL="171450" lvl="0" indent="-171450">
              <a:buFont typeface="Arial" panose="020B0604020202020204" pitchFamily="34" charset="0"/>
              <a:buChar char="•"/>
              <a:defRPr/>
            </a:pPr>
            <a:r>
              <a:rPr lang="nl-NL" sz="1600">
                <a:solidFill>
                  <a:srgbClr val="002857"/>
                </a:solidFill>
                <a:cs typeface="Arial"/>
              </a:rPr>
              <a:t>Toegankelijk en transparant proces van aanvraag tot toekenning.</a:t>
            </a:r>
          </a:p>
          <a:p>
            <a:pPr marL="171450" indent="-171450">
              <a:buFont typeface="Arial" panose="020B0604020202020204" pitchFamily="34" charset="0"/>
              <a:buChar char="•"/>
              <a:defRPr/>
            </a:pPr>
            <a:r>
              <a:rPr lang="nl-NL" sz="1600">
                <a:solidFill>
                  <a:srgbClr val="002857"/>
                </a:solidFill>
                <a:cs typeface="Arial"/>
              </a:rPr>
              <a:t>We steunen een diversiteit aan projecten waarbij de voorkeur uitgaat naar de meer impactvolle projecten.  </a:t>
            </a:r>
          </a:p>
        </p:txBody>
      </p:sp>
      <p:pic>
        <p:nvPicPr>
          <p:cNvPr id="4" name="Afbeelding 3">
            <a:extLst>
              <a:ext uri="{FF2B5EF4-FFF2-40B4-BE49-F238E27FC236}">
                <a16:creationId xmlns:a16="http://schemas.microsoft.com/office/drawing/2014/main" id="{70FB0FD3-7458-651B-0E48-3F93C685CFA3}"/>
              </a:ext>
            </a:extLst>
          </p:cNvPr>
          <p:cNvPicPr>
            <a:picLocks noChangeAspect="1"/>
          </p:cNvPicPr>
          <p:nvPr/>
        </p:nvPicPr>
        <p:blipFill>
          <a:blip r:embed="rId2"/>
          <a:stretch>
            <a:fillRect/>
          </a:stretch>
        </p:blipFill>
        <p:spPr>
          <a:xfrm>
            <a:off x="9768727" y="5983061"/>
            <a:ext cx="2091607" cy="709736"/>
          </a:xfrm>
          <a:prstGeom prst="rect">
            <a:avLst/>
          </a:prstGeom>
        </p:spPr>
      </p:pic>
    </p:spTree>
    <p:extLst>
      <p:ext uri="{BB962C8B-B14F-4D97-AF65-F5344CB8AC3E}">
        <p14:creationId xmlns:p14="http://schemas.microsoft.com/office/powerpoint/2010/main" val="3697696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8BD9C5-E6AB-46B3-82AE-DC7C7D5FF0F1}"/>
              </a:ext>
            </a:extLst>
          </p:cNvPr>
          <p:cNvSpPr>
            <a:spLocks noGrp="1"/>
          </p:cNvSpPr>
          <p:nvPr>
            <p:ph type="title"/>
          </p:nvPr>
        </p:nvSpPr>
        <p:spPr>
          <a:xfrm>
            <a:off x="515941" y="446404"/>
            <a:ext cx="11155352" cy="652463"/>
          </a:xfrm>
        </p:spPr>
        <p:txBody>
          <a:bodyPr>
            <a:normAutofit fontScale="90000"/>
          </a:bodyPr>
          <a:lstStyle/>
          <a:p>
            <a:r>
              <a:rPr lang="nl-NL" sz="2700" b="1" dirty="0">
                <a:solidFill>
                  <a:srgbClr val="0DCDC8"/>
                </a:solidFill>
                <a:latin typeface="Arial" panose="020B0604020202020204" pitchFamily="34" charset="0"/>
                <a:cs typeface="Arial" panose="020B0604020202020204" pitchFamily="34" charset="0"/>
                <a:sym typeface="Wingdings" panose="05000000000000000000" pitchFamily="2" charset="2"/>
              </a:rPr>
              <a:t>7. Werkwijze financiële steun aan K</a:t>
            </a:r>
            <a:r>
              <a:rPr lang="nl-NL" sz="2700" b="1" dirty="0">
                <a:solidFill>
                  <a:srgbClr val="0DCDC8"/>
                </a:solidFill>
                <a:latin typeface="Arial" panose="020B0604020202020204" pitchFamily="34" charset="0"/>
                <a:cs typeface="Arial" panose="020B0604020202020204" pitchFamily="34" charset="0"/>
              </a:rPr>
              <a:t>leinschalige initiatieven</a:t>
            </a:r>
            <a:br>
              <a:rPr lang="nl-NL" sz="2800" b="1" dirty="0">
                <a:solidFill>
                  <a:schemeClr val="tx2"/>
                </a:solidFill>
                <a:latin typeface="Arial"/>
                <a:cs typeface="Arial"/>
              </a:rPr>
            </a:br>
            <a:endParaRPr lang="en-GB" sz="2800" b="1" dirty="0">
              <a:solidFill>
                <a:schemeClr val="tx2"/>
              </a:solidFill>
              <a:latin typeface="Arial"/>
              <a:cs typeface="Arial"/>
            </a:endParaRPr>
          </a:p>
        </p:txBody>
      </p:sp>
      <p:sp>
        <p:nvSpPr>
          <p:cNvPr id="5" name="Tijdelijke aanduiding voor dianummer 4">
            <a:extLst>
              <a:ext uri="{FF2B5EF4-FFF2-40B4-BE49-F238E27FC236}">
                <a16:creationId xmlns:a16="http://schemas.microsoft.com/office/drawing/2014/main" id="{98115C28-95D3-47CB-9D4E-B259FC6E2292}"/>
              </a:ext>
            </a:extLst>
          </p:cNvPr>
          <p:cNvSpPr>
            <a:spLocks noGrp="1"/>
          </p:cNvSpPr>
          <p:nvPr>
            <p:ph type="sldNum" sz="quarter" idx="12"/>
          </p:nvPr>
        </p:nvSpPr>
        <p:spPr>
          <a:xfrm>
            <a:off x="9230360" y="6342698"/>
            <a:ext cx="2743200" cy="365125"/>
          </a:xfrm>
        </p:spPr>
        <p:txBody>
          <a:bodyPr/>
          <a:lstStyle/>
          <a:p>
            <a:fld id="{B502C9A5-716F-45E6-800B-D4D02CE26F90}" type="slidenum">
              <a:rPr lang="nl-NL" smtClean="0"/>
              <a:t>9</a:t>
            </a:fld>
            <a:endParaRPr lang="nl-NL"/>
          </a:p>
        </p:txBody>
      </p:sp>
      <p:sp>
        <p:nvSpPr>
          <p:cNvPr id="20" name="Rechthoek 19">
            <a:extLst>
              <a:ext uri="{FF2B5EF4-FFF2-40B4-BE49-F238E27FC236}">
                <a16:creationId xmlns:a16="http://schemas.microsoft.com/office/drawing/2014/main" id="{60C01563-D5F4-4760-A89A-6EC3CDB409FF}"/>
              </a:ext>
            </a:extLst>
          </p:cNvPr>
          <p:cNvSpPr/>
          <p:nvPr/>
        </p:nvSpPr>
        <p:spPr>
          <a:xfrm>
            <a:off x="515941" y="1224415"/>
            <a:ext cx="2615754" cy="4701747"/>
          </a:xfrm>
          <a:prstGeom prst="rect">
            <a:avLst/>
          </a:prstGeom>
          <a:solidFill>
            <a:srgbClr val="DCEBF3"/>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t"/>
          <a:lstStyle/>
          <a:p>
            <a:r>
              <a:rPr lang="nl-NL" sz="1600" b="1" dirty="0">
                <a:solidFill>
                  <a:schemeClr val="tx2"/>
                </a:solidFill>
              </a:rPr>
              <a:t>2. Ondersteuning kleinschalige initiatieven</a:t>
            </a:r>
          </a:p>
          <a:p>
            <a:endParaRPr lang="nl-NL" sz="1600" b="1"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endParaRPr lang="nl-NL" sz="1200" dirty="0">
              <a:solidFill>
                <a:schemeClr val="tx2"/>
              </a:solidFill>
            </a:endParaRPr>
          </a:p>
          <a:p>
            <a:r>
              <a:rPr lang="nl-NL" sz="1400" dirty="0">
                <a:solidFill>
                  <a:schemeClr val="tx2"/>
                </a:solidFill>
              </a:rPr>
              <a:t>Aan de hand van specifieke beoordelingscriteria kan een maximaal bedrag worden toegekend aan een relevant initiatief voor de </a:t>
            </a:r>
            <a:r>
              <a:rPr lang="nl-NL" sz="1400" dirty="0" err="1">
                <a:solidFill>
                  <a:schemeClr val="tx2"/>
                </a:solidFill>
              </a:rPr>
              <a:t>mienskip</a:t>
            </a:r>
            <a:r>
              <a:rPr lang="nl-NL" sz="1400" dirty="0">
                <a:solidFill>
                  <a:schemeClr val="tx2"/>
                </a:solidFill>
              </a:rPr>
              <a:t>/ wijk</a:t>
            </a:r>
          </a:p>
        </p:txBody>
      </p:sp>
      <p:sp>
        <p:nvSpPr>
          <p:cNvPr id="9" name="Vrije vorm: vorm 8">
            <a:extLst>
              <a:ext uri="{FF2B5EF4-FFF2-40B4-BE49-F238E27FC236}">
                <a16:creationId xmlns:a16="http://schemas.microsoft.com/office/drawing/2014/main" id="{755AD9AE-B901-143A-BE1C-484A6CD49BEF}"/>
              </a:ext>
            </a:extLst>
          </p:cNvPr>
          <p:cNvSpPr/>
          <p:nvPr/>
        </p:nvSpPr>
        <p:spPr>
          <a:xfrm>
            <a:off x="1357201" y="4886804"/>
            <a:ext cx="723900" cy="609600"/>
          </a:xfrm>
          <a:custGeom>
            <a:avLst/>
            <a:gdLst>
              <a:gd name="connsiteX0" fmla="*/ 624173 w 723900"/>
              <a:gd name="connsiteY0" fmla="*/ 326422 h 609600"/>
              <a:gd name="connsiteX1" fmla="*/ 604266 w 723900"/>
              <a:gd name="connsiteY1" fmla="*/ 325184 h 609600"/>
              <a:gd name="connsiteX2" fmla="*/ 601885 w 723900"/>
              <a:gd name="connsiteY2" fmla="*/ 325184 h 609600"/>
              <a:gd name="connsiteX3" fmla="*/ 579787 w 723900"/>
              <a:gd name="connsiteY3" fmla="*/ 303086 h 609600"/>
              <a:gd name="connsiteX4" fmla="*/ 579787 w 723900"/>
              <a:gd name="connsiteY4" fmla="*/ 286322 h 609600"/>
              <a:gd name="connsiteX5" fmla="*/ 651129 w 723900"/>
              <a:gd name="connsiteY5" fmla="*/ 152400 h 609600"/>
              <a:gd name="connsiteX6" fmla="*/ 515779 w 723900"/>
              <a:gd name="connsiteY6" fmla="*/ 0 h 609600"/>
              <a:gd name="connsiteX7" fmla="*/ 405670 w 723900"/>
              <a:gd name="connsiteY7" fmla="*/ 64294 h 609600"/>
              <a:gd name="connsiteX8" fmla="*/ 319945 w 723900"/>
              <a:gd name="connsiteY8" fmla="*/ 64294 h 609600"/>
              <a:gd name="connsiteX9" fmla="*/ 209550 w 723900"/>
              <a:gd name="connsiteY9" fmla="*/ 191 h 609600"/>
              <a:gd name="connsiteX10" fmla="*/ 74200 w 723900"/>
              <a:gd name="connsiteY10" fmla="*/ 152591 h 609600"/>
              <a:gd name="connsiteX11" fmla="*/ 145542 w 723900"/>
              <a:gd name="connsiteY11" fmla="*/ 286512 h 609600"/>
              <a:gd name="connsiteX12" fmla="*/ 145542 w 723900"/>
              <a:gd name="connsiteY12" fmla="*/ 303276 h 609600"/>
              <a:gd name="connsiteX13" fmla="*/ 123825 w 723900"/>
              <a:gd name="connsiteY13" fmla="*/ 325184 h 609600"/>
              <a:gd name="connsiteX14" fmla="*/ 120968 w 723900"/>
              <a:gd name="connsiteY14" fmla="*/ 325184 h 609600"/>
              <a:gd name="connsiteX15" fmla="*/ 101060 w 723900"/>
              <a:gd name="connsiteY15" fmla="*/ 326422 h 609600"/>
              <a:gd name="connsiteX16" fmla="*/ 0 w 723900"/>
              <a:gd name="connsiteY16" fmla="*/ 453581 h 609600"/>
              <a:gd name="connsiteX17" fmla="*/ 0 w 723900"/>
              <a:gd name="connsiteY17" fmla="*/ 599980 h 609600"/>
              <a:gd name="connsiteX18" fmla="*/ 9525 w 723900"/>
              <a:gd name="connsiteY18" fmla="*/ 609505 h 609600"/>
              <a:gd name="connsiteX19" fmla="*/ 19050 w 723900"/>
              <a:gd name="connsiteY19" fmla="*/ 599980 h 609600"/>
              <a:gd name="connsiteX20" fmla="*/ 19050 w 723900"/>
              <a:gd name="connsiteY20" fmla="*/ 453581 h 609600"/>
              <a:gd name="connsiteX21" fmla="*/ 103156 w 723900"/>
              <a:gd name="connsiteY21" fmla="*/ 345281 h 609600"/>
              <a:gd name="connsiteX22" fmla="*/ 120777 w 723900"/>
              <a:gd name="connsiteY22" fmla="*/ 344234 h 609600"/>
              <a:gd name="connsiteX23" fmla="*/ 123825 w 723900"/>
              <a:gd name="connsiteY23" fmla="*/ 344234 h 609600"/>
              <a:gd name="connsiteX24" fmla="*/ 126587 w 723900"/>
              <a:gd name="connsiteY24" fmla="*/ 344234 h 609600"/>
              <a:gd name="connsiteX25" fmla="*/ 218123 w 723900"/>
              <a:gd name="connsiteY25" fmla="*/ 390525 h 609600"/>
              <a:gd name="connsiteX26" fmla="*/ 220218 w 723900"/>
              <a:gd name="connsiteY26" fmla="*/ 390525 h 609600"/>
              <a:gd name="connsiteX27" fmla="*/ 264509 w 723900"/>
              <a:gd name="connsiteY27" fmla="*/ 381000 h 609600"/>
              <a:gd name="connsiteX28" fmla="*/ 285750 w 723900"/>
              <a:gd name="connsiteY28" fmla="*/ 396621 h 609600"/>
              <a:gd name="connsiteX29" fmla="*/ 285750 w 723900"/>
              <a:gd name="connsiteY29" fmla="*/ 419195 h 609600"/>
              <a:gd name="connsiteX30" fmla="*/ 257175 w 723900"/>
              <a:gd name="connsiteY30" fmla="*/ 447770 h 609600"/>
              <a:gd name="connsiteX31" fmla="*/ 254318 w 723900"/>
              <a:gd name="connsiteY31" fmla="*/ 447770 h 609600"/>
              <a:gd name="connsiteX32" fmla="*/ 221266 w 723900"/>
              <a:gd name="connsiteY32" fmla="*/ 450723 h 609600"/>
              <a:gd name="connsiteX33" fmla="*/ 114300 w 723900"/>
              <a:gd name="connsiteY33" fmla="*/ 596456 h 609600"/>
              <a:gd name="connsiteX34" fmla="*/ 114300 w 723900"/>
              <a:gd name="connsiteY34" fmla="*/ 600075 h 609600"/>
              <a:gd name="connsiteX35" fmla="*/ 123825 w 723900"/>
              <a:gd name="connsiteY35" fmla="*/ 609600 h 609600"/>
              <a:gd name="connsiteX36" fmla="*/ 133350 w 723900"/>
              <a:gd name="connsiteY36" fmla="*/ 600075 h 609600"/>
              <a:gd name="connsiteX37" fmla="*/ 133350 w 723900"/>
              <a:gd name="connsiteY37" fmla="*/ 596456 h 609600"/>
              <a:gd name="connsiteX38" fmla="*/ 224790 w 723900"/>
              <a:gd name="connsiteY38" fmla="*/ 469392 h 609600"/>
              <a:gd name="connsiteX39" fmla="*/ 243840 w 723900"/>
              <a:gd name="connsiteY39" fmla="*/ 467201 h 609600"/>
              <a:gd name="connsiteX40" fmla="*/ 361474 w 723900"/>
              <a:gd name="connsiteY40" fmla="*/ 552926 h 609600"/>
              <a:gd name="connsiteX41" fmla="*/ 413099 w 723900"/>
              <a:gd name="connsiteY41" fmla="*/ 541687 h 609600"/>
              <a:gd name="connsiteX42" fmla="*/ 418574 w 723900"/>
              <a:gd name="connsiteY42" fmla="*/ 529380 h 609600"/>
              <a:gd name="connsiteX43" fmla="*/ 406267 w 723900"/>
              <a:gd name="connsiteY43" fmla="*/ 523904 h 609600"/>
              <a:gd name="connsiteX44" fmla="*/ 405098 w 723900"/>
              <a:gd name="connsiteY44" fmla="*/ 524447 h 609600"/>
              <a:gd name="connsiteX45" fmla="*/ 266245 w 723900"/>
              <a:gd name="connsiteY45" fmla="*/ 472723 h 609600"/>
              <a:gd name="connsiteX46" fmla="*/ 263652 w 723900"/>
              <a:gd name="connsiteY46" fmla="*/ 466535 h 609600"/>
              <a:gd name="connsiteX47" fmla="*/ 304800 w 723900"/>
              <a:gd name="connsiteY47" fmla="*/ 419195 h 609600"/>
              <a:gd name="connsiteX48" fmla="*/ 304800 w 723900"/>
              <a:gd name="connsiteY48" fmla="*/ 396621 h 609600"/>
              <a:gd name="connsiteX49" fmla="*/ 295275 w 723900"/>
              <a:gd name="connsiteY49" fmla="*/ 380429 h 609600"/>
              <a:gd name="connsiteX50" fmla="*/ 220885 w 723900"/>
              <a:gd name="connsiteY50" fmla="*/ 238125 h 609600"/>
              <a:gd name="connsiteX51" fmla="*/ 362617 w 723900"/>
              <a:gd name="connsiteY51" fmla="*/ 76200 h 609600"/>
              <a:gd name="connsiteX52" fmla="*/ 504825 w 723900"/>
              <a:gd name="connsiteY52" fmla="*/ 238125 h 609600"/>
              <a:gd name="connsiteX53" fmla="*/ 428625 w 723900"/>
              <a:gd name="connsiteY53" fmla="*/ 381572 h 609600"/>
              <a:gd name="connsiteX54" fmla="*/ 419100 w 723900"/>
              <a:gd name="connsiteY54" fmla="*/ 397669 h 609600"/>
              <a:gd name="connsiteX55" fmla="*/ 419100 w 723900"/>
              <a:gd name="connsiteY55" fmla="*/ 418910 h 609600"/>
              <a:gd name="connsiteX56" fmla="*/ 459772 w 723900"/>
              <a:gd name="connsiteY56" fmla="*/ 465773 h 609600"/>
              <a:gd name="connsiteX57" fmla="*/ 440055 w 723900"/>
              <a:gd name="connsiteY57" fmla="*/ 498253 h 609600"/>
              <a:gd name="connsiteX58" fmla="*/ 441522 w 723900"/>
              <a:gd name="connsiteY58" fmla="*/ 511643 h 609600"/>
              <a:gd name="connsiteX59" fmla="*/ 454247 w 723900"/>
              <a:gd name="connsiteY59" fmla="*/ 510921 h 609600"/>
              <a:gd name="connsiteX60" fmla="*/ 479489 w 723900"/>
              <a:gd name="connsiteY60" fmla="*/ 466725 h 609600"/>
              <a:gd name="connsiteX61" fmla="*/ 490823 w 723900"/>
              <a:gd name="connsiteY61" fmla="*/ 467773 h 609600"/>
              <a:gd name="connsiteX62" fmla="*/ 593693 w 723900"/>
              <a:gd name="connsiteY62" fmla="*/ 599789 h 609600"/>
              <a:gd name="connsiteX63" fmla="*/ 603218 w 723900"/>
              <a:gd name="connsiteY63" fmla="*/ 609314 h 609600"/>
              <a:gd name="connsiteX64" fmla="*/ 612743 w 723900"/>
              <a:gd name="connsiteY64" fmla="*/ 599789 h 609600"/>
              <a:gd name="connsiteX65" fmla="*/ 493205 w 723900"/>
              <a:gd name="connsiteY65" fmla="*/ 448913 h 609600"/>
              <a:gd name="connsiteX66" fmla="*/ 469487 w 723900"/>
              <a:gd name="connsiteY66" fmla="*/ 447389 h 609600"/>
              <a:gd name="connsiteX67" fmla="*/ 466725 w 723900"/>
              <a:gd name="connsiteY67" fmla="*/ 447389 h 609600"/>
              <a:gd name="connsiteX68" fmla="*/ 438150 w 723900"/>
              <a:gd name="connsiteY68" fmla="*/ 418814 h 609600"/>
              <a:gd name="connsiteX69" fmla="*/ 438150 w 723900"/>
              <a:gd name="connsiteY69" fmla="*/ 397669 h 609600"/>
              <a:gd name="connsiteX70" fmla="*/ 461772 w 723900"/>
              <a:gd name="connsiteY70" fmla="*/ 380333 h 609600"/>
              <a:gd name="connsiteX71" fmla="*/ 505492 w 723900"/>
              <a:gd name="connsiteY71" fmla="*/ 389858 h 609600"/>
              <a:gd name="connsiteX72" fmla="*/ 507492 w 723900"/>
              <a:gd name="connsiteY72" fmla="*/ 389858 h 609600"/>
              <a:gd name="connsiteX73" fmla="*/ 599123 w 723900"/>
              <a:gd name="connsiteY73" fmla="*/ 343567 h 609600"/>
              <a:gd name="connsiteX74" fmla="*/ 601790 w 723900"/>
              <a:gd name="connsiteY74" fmla="*/ 343567 h 609600"/>
              <a:gd name="connsiteX75" fmla="*/ 604171 w 723900"/>
              <a:gd name="connsiteY75" fmla="*/ 343567 h 609600"/>
              <a:gd name="connsiteX76" fmla="*/ 621792 w 723900"/>
              <a:gd name="connsiteY76" fmla="*/ 344615 h 609600"/>
              <a:gd name="connsiteX77" fmla="*/ 705993 w 723900"/>
              <a:gd name="connsiteY77" fmla="*/ 452914 h 609600"/>
              <a:gd name="connsiteX78" fmla="*/ 705993 w 723900"/>
              <a:gd name="connsiteY78" fmla="*/ 599980 h 609600"/>
              <a:gd name="connsiteX79" fmla="*/ 715518 w 723900"/>
              <a:gd name="connsiteY79" fmla="*/ 609505 h 609600"/>
              <a:gd name="connsiteX80" fmla="*/ 725043 w 723900"/>
              <a:gd name="connsiteY80" fmla="*/ 599980 h 609600"/>
              <a:gd name="connsiteX81" fmla="*/ 725043 w 723900"/>
              <a:gd name="connsiteY81" fmla="*/ 453581 h 609600"/>
              <a:gd name="connsiteX82" fmla="*/ 624173 w 723900"/>
              <a:gd name="connsiteY82" fmla="*/ 326422 h 609600"/>
              <a:gd name="connsiteX83" fmla="*/ 202311 w 723900"/>
              <a:gd name="connsiteY83" fmla="*/ 238125 h 609600"/>
              <a:gd name="connsiteX84" fmla="*/ 249269 w 723900"/>
              <a:gd name="connsiteY84" fmla="*/ 365760 h 609600"/>
              <a:gd name="connsiteX85" fmla="*/ 219361 w 723900"/>
              <a:gd name="connsiteY85" fmla="*/ 371189 h 609600"/>
              <a:gd name="connsiteX86" fmla="*/ 217646 w 723900"/>
              <a:gd name="connsiteY86" fmla="*/ 371189 h 609600"/>
              <a:gd name="connsiteX87" fmla="*/ 145256 w 723900"/>
              <a:gd name="connsiteY87" fmla="*/ 337757 h 609600"/>
              <a:gd name="connsiteX88" fmla="*/ 164306 w 723900"/>
              <a:gd name="connsiteY88" fmla="*/ 303086 h 609600"/>
              <a:gd name="connsiteX89" fmla="*/ 164306 w 723900"/>
              <a:gd name="connsiteY89" fmla="*/ 285369 h 609600"/>
              <a:gd name="connsiteX90" fmla="*/ 155734 w 723900"/>
              <a:gd name="connsiteY90" fmla="*/ 270415 h 609600"/>
              <a:gd name="connsiteX91" fmla="*/ 92964 w 723900"/>
              <a:gd name="connsiteY91" fmla="*/ 152400 h 609600"/>
              <a:gd name="connsiteX92" fmla="*/ 209264 w 723900"/>
              <a:gd name="connsiteY92" fmla="*/ 19050 h 609600"/>
              <a:gd name="connsiteX93" fmla="*/ 301181 w 723900"/>
              <a:gd name="connsiteY93" fmla="*/ 70866 h 609600"/>
              <a:gd name="connsiteX94" fmla="*/ 202311 w 723900"/>
              <a:gd name="connsiteY94" fmla="*/ 238125 h 609600"/>
              <a:gd name="connsiteX95" fmla="*/ 505873 w 723900"/>
              <a:gd name="connsiteY95" fmla="*/ 371475 h 609600"/>
              <a:gd name="connsiteX96" fmla="*/ 476250 w 723900"/>
              <a:gd name="connsiteY96" fmla="*/ 366046 h 609600"/>
              <a:gd name="connsiteX97" fmla="*/ 523875 w 723900"/>
              <a:gd name="connsiteY97" fmla="*/ 238125 h 609600"/>
              <a:gd name="connsiteX98" fmla="*/ 424053 w 723900"/>
              <a:gd name="connsiteY98" fmla="*/ 70771 h 609600"/>
              <a:gd name="connsiteX99" fmla="*/ 515779 w 723900"/>
              <a:gd name="connsiteY99" fmla="*/ 19241 h 609600"/>
              <a:gd name="connsiteX100" fmla="*/ 632079 w 723900"/>
              <a:gd name="connsiteY100" fmla="*/ 152591 h 609600"/>
              <a:gd name="connsiteX101" fmla="*/ 569309 w 723900"/>
              <a:gd name="connsiteY101" fmla="*/ 270605 h 609600"/>
              <a:gd name="connsiteX102" fmla="*/ 560737 w 723900"/>
              <a:gd name="connsiteY102" fmla="*/ 285560 h 609600"/>
              <a:gd name="connsiteX103" fmla="*/ 560737 w 723900"/>
              <a:gd name="connsiteY103" fmla="*/ 303276 h 609600"/>
              <a:gd name="connsiteX104" fmla="*/ 579787 w 723900"/>
              <a:gd name="connsiteY104" fmla="*/ 337947 h 609600"/>
              <a:gd name="connsiteX105" fmla="*/ 505873 w 723900"/>
              <a:gd name="connsiteY105" fmla="*/ 371189 h 60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723900" h="609600">
                <a:moveTo>
                  <a:pt x="624173" y="326422"/>
                </a:moveTo>
                <a:cubicBezTo>
                  <a:pt x="617571" y="325580"/>
                  <a:pt x="610921" y="325166"/>
                  <a:pt x="604266" y="325184"/>
                </a:cubicBezTo>
                <a:lnTo>
                  <a:pt x="601885" y="325184"/>
                </a:lnTo>
                <a:cubicBezTo>
                  <a:pt x="589680" y="325184"/>
                  <a:pt x="579787" y="315290"/>
                  <a:pt x="579787" y="303086"/>
                </a:cubicBezTo>
                <a:lnTo>
                  <a:pt x="579787" y="286322"/>
                </a:lnTo>
                <a:cubicBezTo>
                  <a:pt x="625234" y="257121"/>
                  <a:pt x="652249" y="206408"/>
                  <a:pt x="651129" y="152400"/>
                </a:cubicBezTo>
                <a:cubicBezTo>
                  <a:pt x="651129" y="68485"/>
                  <a:pt x="590455" y="0"/>
                  <a:pt x="515779" y="0"/>
                </a:cubicBezTo>
                <a:cubicBezTo>
                  <a:pt x="470432" y="967"/>
                  <a:pt x="428798" y="25277"/>
                  <a:pt x="405670" y="64294"/>
                </a:cubicBezTo>
                <a:cubicBezTo>
                  <a:pt x="377800" y="55318"/>
                  <a:pt x="347815" y="55318"/>
                  <a:pt x="319945" y="64294"/>
                </a:cubicBezTo>
                <a:cubicBezTo>
                  <a:pt x="296689" y="25292"/>
                  <a:pt x="254951" y="1055"/>
                  <a:pt x="209550" y="191"/>
                </a:cubicBezTo>
                <a:cubicBezTo>
                  <a:pt x="134874" y="191"/>
                  <a:pt x="74200" y="68485"/>
                  <a:pt x="74200" y="152591"/>
                </a:cubicBezTo>
                <a:cubicBezTo>
                  <a:pt x="73080" y="206598"/>
                  <a:pt x="100094" y="257311"/>
                  <a:pt x="145542" y="286512"/>
                </a:cubicBezTo>
                <a:lnTo>
                  <a:pt x="145542" y="303276"/>
                </a:lnTo>
                <a:cubicBezTo>
                  <a:pt x="145440" y="315259"/>
                  <a:pt x="135807" y="324978"/>
                  <a:pt x="123825" y="325184"/>
                </a:cubicBezTo>
                <a:lnTo>
                  <a:pt x="120968" y="325184"/>
                </a:lnTo>
                <a:cubicBezTo>
                  <a:pt x="114312" y="325166"/>
                  <a:pt x="107662" y="325580"/>
                  <a:pt x="101060" y="326422"/>
                </a:cubicBezTo>
                <a:cubicBezTo>
                  <a:pt x="38100" y="334328"/>
                  <a:pt x="0" y="381857"/>
                  <a:pt x="0" y="453581"/>
                </a:cubicBezTo>
                <a:lnTo>
                  <a:pt x="0" y="599980"/>
                </a:lnTo>
                <a:cubicBezTo>
                  <a:pt x="0" y="605240"/>
                  <a:pt x="4264" y="609505"/>
                  <a:pt x="9525" y="609505"/>
                </a:cubicBezTo>
                <a:cubicBezTo>
                  <a:pt x="14786" y="609505"/>
                  <a:pt x="19050" y="605240"/>
                  <a:pt x="19050" y="599980"/>
                </a:cubicBezTo>
                <a:lnTo>
                  <a:pt x="19050" y="453581"/>
                </a:lnTo>
                <a:cubicBezTo>
                  <a:pt x="19050" y="417100"/>
                  <a:pt x="29909" y="354521"/>
                  <a:pt x="103156" y="345281"/>
                </a:cubicBezTo>
                <a:cubicBezTo>
                  <a:pt x="109000" y="344550"/>
                  <a:pt x="114887" y="344200"/>
                  <a:pt x="120777" y="344234"/>
                </a:cubicBezTo>
                <a:lnTo>
                  <a:pt x="123825" y="344234"/>
                </a:lnTo>
                <a:cubicBezTo>
                  <a:pt x="124778" y="344234"/>
                  <a:pt x="125635" y="344234"/>
                  <a:pt x="126587" y="344234"/>
                </a:cubicBezTo>
                <a:cubicBezTo>
                  <a:pt x="148013" y="373329"/>
                  <a:pt x="181989" y="390512"/>
                  <a:pt x="218123" y="390525"/>
                </a:cubicBezTo>
                <a:lnTo>
                  <a:pt x="220218" y="390525"/>
                </a:lnTo>
                <a:cubicBezTo>
                  <a:pt x="235469" y="390337"/>
                  <a:pt x="250528" y="387099"/>
                  <a:pt x="264509" y="381000"/>
                </a:cubicBezTo>
                <a:cubicBezTo>
                  <a:pt x="271178" y="386745"/>
                  <a:pt x="278280" y="391967"/>
                  <a:pt x="285750" y="396621"/>
                </a:cubicBezTo>
                <a:lnTo>
                  <a:pt x="285750" y="419195"/>
                </a:lnTo>
                <a:cubicBezTo>
                  <a:pt x="285750" y="434977"/>
                  <a:pt x="272957" y="447770"/>
                  <a:pt x="257175" y="447770"/>
                </a:cubicBezTo>
                <a:lnTo>
                  <a:pt x="254318" y="447770"/>
                </a:lnTo>
                <a:cubicBezTo>
                  <a:pt x="243235" y="447791"/>
                  <a:pt x="232177" y="448779"/>
                  <a:pt x="221266" y="450723"/>
                </a:cubicBezTo>
                <a:cubicBezTo>
                  <a:pt x="152400" y="463106"/>
                  <a:pt x="114300" y="514921"/>
                  <a:pt x="114300" y="596456"/>
                </a:cubicBezTo>
                <a:lnTo>
                  <a:pt x="114300" y="600075"/>
                </a:lnTo>
                <a:cubicBezTo>
                  <a:pt x="114300" y="605336"/>
                  <a:pt x="118564" y="609600"/>
                  <a:pt x="123825" y="609600"/>
                </a:cubicBezTo>
                <a:cubicBezTo>
                  <a:pt x="129086" y="609600"/>
                  <a:pt x="133350" y="605336"/>
                  <a:pt x="133350" y="600075"/>
                </a:cubicBezTo>
                <a:lnTo>
                  <a:pt x="133350" y="596456"/>
                </a:lnTo>
                <a:cubicBezTo>
                  <a:pt x="133350" y="545973"/>
                  <a:pt x="149257" y="483013"/>
                  <a:pt x="224790" y="469392"/>
                </a:cubicBezTo>
                <a:cubicBezTo>
                  <a:pt x="231093" y="468294"/>
                  <a:pt x="237453" y="467562"/>
                  <a:pt x="243840" y="467201"/>
                </a:cubicBezTo>
                <a:cubicBezTo>
                  <a:pt x="260345" y="518239"/>
                  <a:pt x="307834" y="552846"/>
                  <a:pt x="361474" y="552926"/>
                </a:cubicBezTo>
                <a:cubicBezTo>
                  <a:pt x="379297" y="552995"/>
                  <a:pt x="396918" y="549159"/>
                  <a:pt x="413099" y="541687"/>
                </a:cubicBezTo>
                <a:cubicBezTo>
                  <a:pt x="418009" y="539800"/>
                  <a:pt x="420461" y="534290"/>
                  <a:pt x="418574" y="529380"/>
                </a:cubicBezTo>
                <a:cubicBezTo>
                  <a:pt x="416687" y="524468"/>
                  <a:pt x="411177" y="522018"/>
                  <a:pt x="406267" y="523904"/>
                </a:cubicBezTo>
                <a:cubicBezTo>
                  <a:pt x="405866" y="524058"/>
                  <a:pt x="405475" y="524240"/>
                  <a:pt x="405098" y="524447"/>
                </a:cubicBezTo>
                <a:cubicBezTo>
                  <a:pt x="352472" y="548507"/>
                  <a:pt x="290305" y="525349"/>
                  <a:pt x="266245" y="472723"/>
                </a:cubicBezTo>
                <a:cubicBezTo>
                  <a:pt x="265315" y="470688"/>
                  <a:pt x="264450" y="468624"/>
                  <a:pt x="263652" y="466535"/>
                </a:cubicBezTo>
                <a:cubicBezTo>
                  <a:pt x="287289" y="463289"/>
                  <a:pt x="304878" y="443054"/>
                  <a:pt x="304800" y="419195"/>
                </a:cubicBezTo>
                <a:lnTo>
                  <a:pt x="304800" y="396621"/>
                </a:lnTo>
                <a:cubicBezTo>
                  <a:pt x="304692" y="389924"/>
                  <a:pt x="301076" y="383777"/>
                  <a:pt x="295275" y="380429"/>
                </a:cubicBezTo>
                <a:cubicBezTo>
                  <a:pt x="249365" y="351854"/>
                  <a:pt x="220885" y="297466"/>
                  <a:pt x="220885" y="238125"/>
                </a:cubicBezTo>
                <a:cubicBezTo>
                  <a:pt x="220885" y="148876"/>
                  <a:pt x="284417" y="76200"/>
                  <a:pt x="362617" y="76200"/>
                </a:cubicBezTo>
                <a:cubicBezTo>
                  <a:pt x="440817" y="76200"/>
                  <a:pt x="504825" y="148876"/>
                  <a:pt x="504825" y="238125"/>
                </a:cubicBezTo>
                <a:cubicBezTo>
                  <a:pt x="504825" y="298514"/>
                  <a:pt x="475583" y="353473"/>
                  <a:pt x="428625" y="381572"/>
                </a:cubicBezTo>
                <a:cubicBezTo>
                  <a:pt x="422853" y="384902"/>
                  <a:pt x="419241" y="391006"/>
                  <a:pt x="419100" y="397669"/>
                </a:cubicBezTo>
                <a:lnTo>
                  <a:pt x="419100" y="418910"/>
                </a:lnTo>
                <a:cubicBezTo>
                  <a:pt x="419225" y="442431"/>
                  <a:pt x="436502" y="462339"/>
                  <a:pt x="459772" y="465773"/>
                </a:cubicBezTo>
                <a:cubicBezTo>
                  <a:pt x="455223" y="477705"/>
                  <a:pt x="448542" y="488711"/>
                  <a:pt x="440055" y="498253"/>
                </a:cubicBezTo>
                <a:cubicBezTo>
                  <a:pt x="436762" y="502355"/>
                  <a:pt x="437419" y="508350"/>
                  <a:pt x="441522" y="511643"/>
                </a:cubicBezTo>
                <a:cubicBezTo>
                  <a:pt x="445324" y="514694"/>
                  <a:pt x="450815" y="514382"/>
                  <a:pt x="454247" y="510921"/>
                </a:cubicBezTo>
                <a:cubicBezTo>
                  <a:pt x="465631" y="498096"/>
                  <a:pt x="474226" y="483046"/>
                  <a:pt x="479489" y="466725"/>
                </a:cubicBezTo>
                <a:cubicBezTo>
                  <a:pt x="483299" y="466725"/>
                  <a:pt x="487109" y="467296"/>
                  <a:pt x="490823" y="467773"/>
                </a:cubicBezTo>
                <a:cubicBezTo>
                  <a:pt x="556165" y="475964"/>
                  <a:pt x="593693" y="524161"/>
                  <a:pt x="593693" y="599789"/>
                </a:cubicBezTo>
                <a:cubicBezTo>
                  <a:pt x="593693" y="605050"/>
                  <a:pt x="597958" y="609314"/>
                  <a:pt x="603218" y="609314"/>
                </a:cubicBezTo>
                <a:cubicBezTo>
                  <a:pt x="608479" y="609314"/>
                  <a:pt x="612743" y="605050"/>
                  <a:pt x="612743" y="599789"/>
                </a:cubicBezTo>
                <a:cubicBezTo>
                  <a:pt x="612743" y="513398"/>
                  <a:pt x="569214" y="458438"/>
                  <a:pt x="493205" y="448913"/>
                </a:cubicBezTo>
                <a:cubicBezTo>
                  <a:pt x="485342" y="447881"/>
                  <a:pt x="477418" y="447372"/>
                  <a:pt x="469487" y="447389"/>
                </a:cubicBezTo>
                <a:lnTo>
                  <a:pt x="466725" y="447389"/>
                </a:lnTo>
                <a:cubicBezTo>
                  <a:pt x="450943" y="447389"/>
                  <a:pt x="438150" y="434596"/>
                  <a:pt x="438150" y="418814"/>
                </a:cubicBezTo>
                <a:lnTo>
                  <a:pt x="438150" y="397669"/>
                </a:lnTo>
                <a:cubicBezTo>
                  <a:pt x="446532" y="392616"/>
                  <a:pt x="454438" y="386814"/>
                  <a:pt x="461772" y="380333"/>
                </a:cubicBezTo>
                <a:cubicBezTo>
                  <a:pt x="475563" y="386397"/>
                  <a:pt x="490429" y="389635"/>
                  <a:pt x="505492" y="389858"/>
                </a:cubicBezTo>
                <a:lnTo>
                  <a:pt x="507492" y="389858"/>
                </a:lnTo>
                <a:cubicBezTo>
                  <a:pt x="543637" y="389784"/>
                  <a:pt x="577616" y="372617"/>
                  <a:pt x="599123" y="343567"/>
                </a:cubicBezTo>
                <a:cubicBezTo>
                  <a:pt x="599980" y="343567"/>
                  <a:pt x="600837" y="343567"/>
                  <a:pt x="601790" y="343567"/>
                </a:cubicBezTo>
                <a:lnTo>
                  <a:pt x="604171" y="343567"/>
                </a:lnTo>
                <a:cubicBezTo>
                  <a:pt x="610061" y="343533"/>
                  <a:pt x="615947" y="343883"/>
                  <a:pt x="621792" y="344615"/>
                </a:cubicBezTo>
                <a:cubicBezTo>
                  <a:pt x="695039" y="354140"/>
                  <a:pt x="705993" y="416433"/>
                  <a:pt x="705993" y="452914"/>
                </a:cubicBezTo>
                <a:lnTo>
                  <a:pt x="705993" y="599980"/>
                </a:lnTo>
                <a:cubicBezTo>
                  <a:pt x="705993" y="605240"/>
                  <a:pt x="710257" y="609505"/>
                  <a:pt x="715518" y="609505"/>
                </a:cubicBezTo>
                <a:cubicBezTo>
                  <a:pt x="720779" y="609505"/>
                  <a:pt x="725043" y="605240"/>
                  <a:pt x="725043" y="599980"/>
                </a:cubicBezTo>
                <a:lnTo>
                  <a:pt x="725043" y="453581"/>
                </a:lnTo>
                <a:cubicBezTo>
                  <a:pt x="725138" y="381857"/>
                  <a:pt x="687419" y="334328"/>
                  <a:pt x="624173" y="326422"/>
                </a:cubicBezTo>
                <a:close/>
                <a:moveTo>
                  <a:pt x="202311" y="238125"/>
                </a:moveTo>
                <a:cubicBezTo>
                  <a:pt x="201957" y="284958"/>
                  <a:pt x="218646" y="330323"/>
                  <a:pt x="249269" y="365760"/>
                </a:cubicBezTo>
                <a:cubicBezTo>
                  <a:pt x="239651" y="369146"/>
                  <a:pt x="229555" y="370979"/>
                  <a:pt x="219361" y="371189"/>
                </a:cubicBezTo>
                <a:lnTo>
                  <a:pt x="217646" y="371189"/>
                </a:lnTo>
                <a:cubicBezTo>
                  <a:pt x="189788" y="371167"/>
                  <a:pt x="163336" y="358951"/>
                  <a:pt x="145256" y="337757"/>
                </a:cubicBezTo>
                <a:cubicBezTo>
                  <a:pt x="157109" y="330210"/>
                  <a:pt x="164293" y="317137"/>
                  <a:pt x="164306" y="303086"/>
                </a:cubicBezTo>
                <a:lnTo>
                  <a:pt x="164306" y="285369"/>
                </a:lnTo>
                <a:cubicBezTo>
                  <a:pt x="164324" y="279211"/>
                  <a:pt x="161057" y="273510"/>
                  <a:pt x="155734" y="270415"/>
                </a:cubicBezTo>
                <a:cubicBezTo>
                  <a:pt x="115619" y="244753"/>
                  <a:pt x="91819" y="200006"/>
                  <a:pt x="92964" y="152400"/>
                </a:cubicBezTo>
                <a:cubicBezTo>
                  <a:pt x="92964" y="78962"/>
                  <a:pt x="145161" y="19050"/>
                  <a:pt x="209264" y="19050"/>
                </a:cubicBezTo>
                <a:cubicBezTo>
                  <a:pt x="246638" y="19872"/>
                  <a:pt x="281128" y="39316"/>
                  <a:pt x="301181" y="70866"/>
                </a:cubicBezTo>
                <a:cubicBezTo>
                  <a:pt x="243269" y="98393"/>
                  <a:pt x="202311" y="162973"/>
                  <a:pt x="202311" y="238125"/>
                </a:cubicBezTo>
                <a:close/>
                <a:moveTo>
                  <a:pt x="505873" y="371475"/>
                </a:moveTo>
                <a:cubicBezTo>
                  <a:pt x="495777" y="371206"/>
                  <a:pt x="485785" y="369376"/>
                  <a:pt x="476250" y="366046"/>
                </a:cubicBezTo>
                <a:cubicBezTo>
                  <a:pt x="507241" y="330668"/>
                  <a:pt x="524185" y="285156"/>
                  <a:pt x="523875" y="238125"/>
                </a:cubicBezTo>
                <a:cubicBezTo>
                  <a:pt x="523875" y="162687"/>
                  <a:pt x="482537" y="97917"/>
                  <a:pt x="424053" y="70771"/>
                </a:cubicBezTo>
                <a:cubicBezTo>
                  <a:pt x="444122" y="39373"/>
                  <a:pt x="478524" y="20046"/>
                  <a:pt x="515779" y="19241"/>
                </a:cubicBezTo>
                <a:cubicBezTo>
                  <a:pt x="579882" y="19241"/>
                  <a:pt x="632079" y="78962"/>
                  <a:pt x="632079" y="152591"/>
                </a:cubicBezTo>
                <a:cubicBezTo>
                  <a:pt x="633224" y="200196"/>
                  <a:pt x="609424" y="244944"/>
                  <a:pt x="569309" y="270605"/>
                </a:cubicBezTo>
                <a:cubicBezTo>
                  <a:pt x="563986" y="273701"/>
                  <a:pt x="560719" y="279402"/>
                  <a:pt x="560737" y="285560"/>
                </a:cubicBezTo>
                <a:lnTo>
                  <a:pt x="560737" y="303276"/>
                </a:lnTo>
                <a:cubicBezTo>
                  <a:pt x="560750" y="317327"/>
                  <a:pt x="567934" y="330400"/>
                  <a:pt x="579787" y="337947"/>
                </a:cubicBezTo>
                <a:cubicBezTo>
                  <a:pt x="561385" y="359557"/>
                  <a:pt x="534251" y="371760"/>
                  <a:pt x="505873" y="371189"/>
                </a:cubicBezTo>
                <a:close/>
              </a:path>
            </a:pathLst>
          </a:custGeom>
          <a:solidFill>
            <a:srgbClr val="002857"/>
          </a:solidFill>
          <a:ln w="9525" cap="flat">
            <a:noFill/>
            <a:prstDash val="solid"/>
            <a:miter/>
          </a:ln>
        </p:spPr>
        <p:txBody>
          <a:bodyPr rtlCol="0" anchor="ctr"/>
          <a:lstStyle/>
          <a:p>
            <a:endParaRPr lang="nl-NL"/>
          </a:p>
        </p:txBody>
      </p:sp>
      <p:sp>
        <p:nvSpPr>
          <p:cNvPr id="7" name="Rechthoek: afgeronde hoeken 6">
            <a:extLst>
              <a:ext uri="{FF2B5EF4-FFF2-40B4-BE49-F238E27FC236}">
                <a16:creationId xmlns:a16="http://schemas.microsoft.com/office/drawing/2014/main" id="{2B860DEF-3273-C84C-C285-527E47DF9285}"/>
              </a:ext>
            </a:extLst>
          </p:cNvPr>
          <p:cNvSpPr/>
          <p:nvPr/>
        </p:nvSpPr>
        <p:spPr>
          <a:xfrm>
            <a:off x="3826947" y="1224416"/>
            <a:ext cx="7388450" cy="453356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002857"/>
                </a:solidFill>
              </a:rPr>
              <a:t>Beoordelingscriteria kleinschalig initiatief</a:t>
            </a:r>
          </a:p>
          <a:p>
            <a:endParaRPr lang="nl-NL" b="1" dirty="0">
              <a:solidFill>
                <a:srgbClr val="002857"/>
              </a:solidFill>
            </a:endParaRPr>
          </a:p>
          <a:p>
            <a:pPr marL="285750" indent="-285750">
              <a:buFont typeface="Arial" panose="020B0604020202020204" pitchFamily="34" charset="0"/>
              <a:buChar char="•"/>
            </a:pPr>
            <a:r>
              <a:rPr lang="nl-NL" sz="1600" dirty="0">
                <a:solidFill>
                  <a:srgbClr val="002857"/>
                </a:solidFill>
                <a:cs typeface="Arial"/>
              </a:rPr>
              <a:t>Buurtgerichte en lokale activiteiten in het kerngebied van De Friesland.</a:t>
            </a:r>
          </a:p>
          <a:p>
            <a:pPr marL="285750" indent="-285750">
              <a:buFont typeface="Arial" panose="020B0604020202020204" pitchFamily="34" charset="0"/>
              <a:buChar char="•"/>
            </a:pPr>
            <a:r>
              <a:rPr lang="nl-NL" sz="1600" dirty="0">
                <a:solidFill>
                  <a:srgbClr val="002857"/>
                </a:solidFill>
                <a:cs typeface="Arial"/>
              </a:rPr>
              <a:t>Initiatieven zijn gericht op zorg- of welzijnsactiviteiten of zorgvoorzieningen voor een kwetsbare doelgroep of de </a:t>
            </a:r>
            <a:r>
              <a:rPr lang="nl-NL" sz="1600" dirty="0" err="1">
                <a:solidFill>
                  <a:srgbClr val="002857"/>
                </a:solidFill>
                <a:cs typeface="Arial"/>
              </a:rPr>
              <a:t>mienskip</a:t>
            </a:r>
            <a:r>
              <a:rPr lang="nl-NL" sz="1600" dirty="0">
                <a:solidFill>
                  <a:srgbClr val="002857"/>
                </a:solidFill>
                <a:cs typeface="Arial"/>
              </a:rPr>
              <a:t>/in de wijk. </a:t>
            </a:r>
          </a:p>
          <a:p>
            <a:pPr marL="285750" indent="-285750">
              <a:buFont typeface="Arial" panose="020B0604020202020204" pitchFamily="34" charset="0"/>
              <a:buChar char="•"/>
            </a:pPr>
            <a:r>
              <a:rPr lang="nl-NL" sz="1600" dirty="0">
                <a:solidFill>
                  <a:srgbClr val="002857"/>
                </a:solidFill>
                <a:cs typeface="Arial"/>
              </a:rPr>
              <a:t>Er is geen reguliere financiering beschikbaar en er is aantoonbare behoefte of vraag naar.</a:t>
            </a:r>
          </a:p>
          <a:p>
            <a:pPr marL="285750" indent="-285750">
              <a:buFont typeface="Arial" panose="020B0604020202020204" pitchFamily="34" charset="0"/>
              <a:buChar char="•"/>
            </a:pPr>
            <a:r>
              <a:rPr lang="nl-NL" sz="1600" dirty="0">
                <a:solidFill>
                  <a:srgbClr val="002857"/>
                </a:solidFill>
                <a:cs typeface="Arial"/>
              </a:rPr>
              <a:t>Het initiatief heeft de focus op vitaliteit, bewustwording of activatie.</a:t>
            </a:r>
          </a:p>
          <a:p>
            <a:pPr marL="285750" indent="-285750">
              <a:buFont typeface="Arial" panose="020B0604020202020204" pitchFamily="34" charset="0"/>
              <a:buChar char="•"/>
            </a:pPr>
            <a:r>
              <a:rPr lang="nl-NL" sz="1600" dirty="0">
                <a:solidFill>
                  <a:srgbClr val="002857"/>
                </a:solidFill>
                <a:cs typeface="Arial"/>
              </a:rPr>
              <a:t>Is vernieuwend voor de aanvrager, wordt </a:t>
            </a:r>
            <a:r>
              <a:rPr lang="nl-NL" sz="1600">
                <a:solidFill>
                  <a:srgbClr val="002857"/>
                </a:solidFill>
                <a:cs typeface="Arial"/>
              </a:rPr>
              <a:t>éénmalig ondersteund </a:t>
            </a:r>
            <a:r>
              <a:rPr lang="nl-NL" sz="1600" dirty="0">
                <a:solidFill>
                  <a:srgbClr val="002857"/>
                </a:solidFill>
                <a:cs typeface="Arial"/>
              </a:rPr>
              <a:t>en/of een maximale looptijd van 1 jaar.</a:t>
            </a:r>
          </a:p>
          <a:p>
            <a:pPr marL="285750" indent="-285750">
              <a:buFont typeface="Arial" panose="020B0604020202020204" pitchFamily="34" charset="0"/>
              <a:buChar char="•"/>
            </a:pPr>
            <a:r>
              <a:rPr lang="nl-NL" sz="1600" dirty="0">
                <a:solidFill>
                  <a:srgbClr val="002857"/>
                </a:solidFill>
                <a:cs typeface="Arial"/>
              </a:rPr>
              <a:t>Er sprake van cofinanciering en/of eigen bijdrage. </a:t>
            </a:r>
          </a:p>
          <a:p>
            <a:pPr marL="285750" indent="-285750">
              <a:buFont typeface="Arial" panose="020B0604020202020204" pitchFamily="34" charset="0"/>
              <a:buChar char="•"/>
            </a:pPr>
            <a:r>
              <a:rPr lang="nl-NL" sz="1600" dirty="0">
                <a:solidFill>
                  <a:srgbClr val="002857"/>
                </a:solidFill>
                <a:cs typeface="Arial"/>
              </a:rPr>
              <a:t>Maximaal € 7.500 per initiatief voor speel- en beweegtuinen.  </a:t>
            </a:r>
          </a:p>
          <a:p>
            <a:pPr marL="285750" indent="-285750">
              <a:buFont typeface="Arial" panose="020B0604020202020204" pitchFamily="34" charset="0"/>
              <a:buChar char="•"/>
            </a:pPr>
            <a:r>
              <a:rPr lang="nl-NL" sz="1600" dirty="0">
                <a:solidFill>
                  <a:srgbClr val="002857"/>
                </a:solidFill>
                <a:cs typeface="Arial"/>
              </a:rPr>
              <a:t>Projecten met een recreatief karakter (zoals reguliere speeltuinen en jeu-de-</a:t>
            </a:r>
            <a:r>
              <a:rPr lang="nl-NL" sz="1600" dirty="0" err="1">
                <a:solidFill>
                  <a:srgbClr val="002857"/>
                </a:solidFill>
                <a:cs typeface="Arial"/>
              </a:rPr>
              <a:t>boulesbanen</a:t>
            </a:r>
            <a:r>
              <a:rPr lang="nl-NL" sz="1600" dirty="0">
                <a:solidFill>
                  <a:srgbClr val="002857"/>
                </a:solidFill>
                <a:cs typeface="Arial"/>
              </a:rPr>
              <a:t>) komen uitsluitend in aanmerking bij duidelijke meerwaarde voor kwetsbare doelgroepen*. </a:t>
            </a:r>
          </a:p>
          <a:p>
            <a:pPr marL="285750" indent="-285750">
              <a:buFont typeface="Arial" panose="020B0604020202020204" pitchFamily="34" charset="0"/>
              <a:buChar char="•"/>
            </a:pPr>
            <a:r>
              <a:rPr lang="nl-NL" sz="1600" dirty="0">
                <a:solidFill>
                  <a:srgbClr val="002857"/>
                </a:solidFill>
                <a:cs typeface="Arial"/>
              </a:rPr>
              <a:t>Maximaal totaal bedrag per jaar valt binnen de bandbreedte van € 120.000 –  € 160.000 per jaar.</a:t>
            </a:r>
          </a:p>
        </p:txBody>
      </p:sp>
      <p:pic>
        <p:nvPicPr>
          <p:cNvPr id="4" name="Afbeelding 3">
            <a:extLst>
              <a:ext uri="{FF2B5EF4-FFF2-40B4-BE49-F238E27FC236}">
                <a16:creationId xmlns:a16="http://schemas.microsoft.com/office/drawing/2014/main" id="{1AB1F48D-3270-B3B9-B2E2-D0165003D662}"/>
              </a:ext>
            </a:extLst>
          </p:cNvPr>
          <p:cNvPicPr>
            <a:picLocks noChangeAspect="1"/>
          </p:cNvPicPr>
          <p:nvPr/>
        </p:nvPicPr>
        <p:blipFill>
          <a:blip r:embed="rId2"/>
          <a:stretch>
            <a:fillRect/>
          </a:stretch>
        </p:blipFill>
        <p:spPr>
          <a:xfrm>
            <a:off x="9797143" y="5998087"/>
            <a:ext cx="2091607" cy="709736"/>
          </a:xfrm>
          <a:prstGeom prst="rect">
            <a:avLst/>
          </a:prstGeom>
        </p:spPr>
      </p:pic>
      <p:sp>
        <p:nvSpPr>
          <p:cNvPr id="8" name="Tekstvak 7">
            <a:extLst>
              <a:ext uri="{FF2B5EF4-FFF2-40B4-BE49-F238E27FC236}">
                <a16:creationId xmlns:a16="http://schemas.microsoft.com/office/drawing/2014/main" id="{D967DD83-45C1-153B-2BD4-A928E321F805}"/>
              </a:ext>
            </a:extLst>
          </p:cNvPr>
          <p:cNvSpPr txBox="1"/>
          <p:nvPr/>
        </p:nvSpPr>
        <p:spPr>
          <a:xfrm>
            <a:off x="443805" y="6202094"/>
            <a:ext cx="9095849" cy="646331"/>
          </a:xfrm>
          <a:prstGeom prst="rect">
            <a:avLst/>
          </a:prstGeom>
          <a:noFill/>
        </p:spPr>
        <p:txBody>
          <a:bodyPr wrap="square">
            <a:spAutoFit/>
          </a:bodyPr>
          <a:lstStyle/>
          <a:p>
            <a:r>
              <a:rPr lang="nl-NL" sz="1200">
                <a:solidFill>
                  <a:srgbClr val="002857"/>
                </a:solidFill>
                <a:cs typeface="Arial"/>
              </a:rPr>
              <a:t>* Een </a:t>
            </a:r>
            <a:r>
              <a:rPr lang="nl-NL" sz="1200" dirty="0">
                <a:solidFill>
                  <a:srgbClr val="002857"/>
                </a:solidFill>
                <a:cs typeface="Arial"/>
              </a:rPr>
              <a:t>kwetsbare groep zijn mensen die door hun situatie, zoals gezondheid, inkomen of gebrek aan netwerk, extra risico lopen op uitsluiting of benadeling in de samenleving. Zij hebben vaak meer moeite met toegang tot zorg, onderwijs, werk of huisvesting en zijn gevoeliger voor problemen als armoede of eenzaamheid.</a:t>
            </a:r>
          </a:p>
        </p:txBody>
      </p:sp>
    </p:spTree>
    <p:extLst>
      <p:ext uri="{BB962C8B-B14F-4D97-AF65-F5344CB8AC3E}">
        <p14:creationId xmlns:p14="http://schemas.microsoft.com/office/powerpoint/2010/main" val="270779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lMlyS4iekv3COisYsv9XIw"/>
</p:tagLst>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7DB68130C196D4BA35E42B9BB355EDC" ma:contentTypeVersion="15" ma:contentTypeDescription="Een nieuw document maken." ma:contentTypeScope="" ma:versionID="7c62c8e6ee319f0fdb28fdc568ef8bf0">
  <xsd:schema xmlns:xsd="http://www.w3.org/2001/XMLSchema" xmlns:xs="http://www.w3.org/2001/XMLSchema" xmlns:p="http://schemas.microsoft.com/office/2006/metadata/properties" xmlns:ns2="5bd78e57-57d2-4369-a1a4-e61cb59172a4" xmlns:ns3="7eedd001-7a62-422d-ade4-c9b2da466fff" targetNamespace="http://schemas.microsoft.com/office/2006/metadata/properties" ma:root="true" ma:fieldsID="6db05f696272342303dbd23b2eaf3690" ns2:_="" ns3:_="">
    <xsd:import namespace="5bd78e57-57d2-4369-a1a4-e61cb59172a4"/>
    <xsd:import namespace="7eedd001-7a62-422d-ade4-c9b2da466ff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d78e57-57d2-4369-a1a4-e61cb5917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e825c23e-dd67-47de-a8d0-9968326c9abe"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edd001-7a62-422d-ade4-c9b2da466ff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f85615a-df35-4b05-8cc0-e77ff8abf3b8}" ma:internalName="TaxCatchAll" ma:showField="CatchAllData" ma:web="7eedd001-7a62-422d-ade4-c9b2da466ff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eedd001-7a62-422d-ade4-c9b2da466fff" xsi:nil="true"/>
    <lcf76f155ced4ddcb4097134ff3c332f xmlns="5bd78e57-57d2-4369-a1a4-e61cb59172a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80FD893-F526-4B7F-96A6-9701FF5340C2}">
  <ds:schemaRefs>
    <ds:schemaRef ds:uri="http://schemas.microsoft.com/sharepoint/v3/contenttype/forms"/>
  </ds:schemaRefs>
</ds:datastoreItem>
</file>

<file path=customXml/itemProps2.xml><?xml version="1.0" encoding="utf-8"?>
<ds:datastoreItem xmlns:ds="http://schemas.openxmlformats.org/officeDocument/2006/customXml" ds:itemID="{7FB1FF00-C4DB-4638-8BA0-9914F7C4A2EA}"/>
</file>

<file path=customXml/itemProps3.xml><?xml version="1.0" encoding="utf-8"?>
<ds:datastoreItem xmlns:ds="http://schemas.openxmlformats.org/officeDocument/2006/customXml" ds:itemID="{FC6F012F-F34B-4019-A1C9-1FF4EF444EB6}">
  <ds:schemaRefs>
    <ds:schemaRef ds:uri="http://purl.org/dc/terms/"/>
    <ds:schemaRef ds:uri="0bfb04a8-82d5-4b7f-9121-99d839d55812"/>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7eedd001-7a62-422d-ade4-c9b2da466fff"/>
    <ds:schemaRef ds:uri="5bd78e57-57d2-4369-a1a4-e61cb59172a4"/>
  </ds:schemaRefs>
</ds:datastoreItem>
</file>

<file path=docProps/app.xml><?xml version="1.0" encoding="utf-8"?>
<Properties xmlns="http://schemas.openxmlformats.org/officeDocument/2006/extended-properties" xmlns:vt="http://schemas.openxmlformats.org/officeDocument/2006/docPropsVTypes">
  <TotalTime>5164</TotalTime>
  <Words>4323</Words>
  <Application>Microsoft Office PowerPoint</Application>
  <PresentationFormat>Breedbeeld</PresentationFormat>
  <Paragraphs>326</Paragraphs>
  <Slides>21</Slides>
  <Notes>16</Notes>
  <HiddenSlides>0</HiddenSlides>
  <MMClips>0</MMClips>
  <ScaleCrop>false</ScaleCrop>
  <HeadingPairs>
    <vt:vector size="8" baseType="variant">
      <vt:variant>
        <vt:lpstr>Gebruikte lettertypen</vt:lpstr>
      </vt:variant>
      <vt:variant>
        <vt:i4>9</vt:i4>
      </vt:variant>
      <vt:variant>
        <vt:lpstr>Thema</vt:lpstr>
      </vt:variant>
      <vt:variant>
        <vt:i4>1</vt:i4>
      </vt:variant>
      <vt:variant>
        <vt:lpstr>Ingesloten OLE-bronprogramma's</vt:lpstr>
      </vt:variant>
      <vt:variant>
        <vt:i4>1</vt:i4>
      </vt:variant>
      <vt:variant>
        <vt:lpstr>Diatitels</vt:lpstr>
      </vt:variant>
      <vt:variant>
        <vt:i4>21</vt:i4>
      </vt:variant>
    </vt:vector>
  </HeadingPairs>
  <TitlesOfParts>
    <vt:vector size="32" baseType="lpstr">
      <vt:lpstr>Akkurat-Light</vt:lpstr>
      <vt:lpstr>Arial</vt:lpstr>
      <vt:lpstr>Calibri</vt:lpstr>
      <vt:lpstr>Calibri Light</vt:lpstr>
      <vt:lpstr>Century Gothic</vt:lpstr>
      <vt:lpstr>Franklin Gothic Book</vt:lpstr>
      <vt:lpstr>Helvetica</vt:lpstr>
      <vt:lpstr>Univers</vt:lpstr>
      <vt:lpstr>Wingdings</vt:lpstr>
      <vt:lpstr>Kantoorthema</vt:lpstr>
      <vt:lpstr>think-cell Slide</vt:lpstr>
      <vt:lpstr> Meerjarenbeleidsplan  Stichting De Friesland  2026-2028</vt:lpstr>
      <vt:lpstr>PowerPoint-presentatie</vt:lpstr>
      <vt:lpstr>PowerPoint-presentatie</vt:lpstr>
      <vt:lpstr>PowerPoint-presentatie</vt:lpstr>
      <vt:lpstr>PowerPoint-presentatie</vt:lpstr>
      <vt:lpstr>4. Strategie Stichting De Friesland 2026 - 2028</vt:lpstr>
      <vt:lpstr>5. Verschillende mogelijkheden voor financiële steun</vt:lpstr>
      <vt:lpstr>6. Werkwijze projectfinanciering  </vt:lpstr>
      <vt:lpstr>7. Werkwijze financiële steun aan Kleinschalige initiatieven </vt:lpstr>
      <vt:lpstr> 8. Werkwijze Programmafinanciering</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Brainstorm  Stichting De Friesland</dc:title>
  <dc:creator>Vissers, Jacqueline</dc:creator>
  <cp:lastModifiedBy>Jacqueline Vissers (JCM)</cp:lastModifiedBy>
  <cp:revision>220</cp:revision>
  <cp:lastPrinted>2019-01-23T09:04:06Z</cp:lastPrinted>
  <dcterms:created xsi:type="dcterms:W3CDTF">2018-10-08T09:19:30Z</dcterms:created>
  <dcterms:modified xsi:type="dcterms:W3CDTF">2026-02-18T14:26:57Z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0x010100A7DB68130C196D4BA35E42B9BB355EDC</vt:lpwstr>
  </property>
  <property fmtid="{D5CDD505-2E9C-101B-9397-08002B2CF9AE}" pid="3" name="MSIP_Label_dc51b40b-b0d3-4674-939c-d9f10b9a3b25_Enabled">
    <vt:lpwstr>true</vt:lpwstr>
  </property>
  <property fmtid="{D5CDD505-2E9C-101B-9397-08002B2CF9AE}" pid="4" name="MSIP_Label_dc51b40b-b0d3-4674-939c-d9f10b9a3b25_SetDate">
    <vt:lpwstr>2021-12-06T15:14:11Z</vt:lpwstr>
  </property>
  <property fmtid="{D5CDD505-2E9C-101B-9397-08002B2CF9AE}" pid="5" name="MSIP_Label_dc51b40b-b0d3-4674-939c-d9f10b9a3b25_Method">
    <vt:lpwstr>Standard</vt:lpwstr>
  </property>
  <property fmtid="{D5CDD505-2E9C-101B-9397-08002B2CF9AE}" pid="6" name="MSIP_Label_dc51b40b-b0d3-4674-939c-d9f10b9a3b25_Name">
    <vt:lpwstr>Bedrijfsintern</vt:lpwstr>
  </property>
  <property fmtid="{D5CDD505-2E9C-101B-9397-08002B2CF9AE}" pid="7" name="MSIP_Label_dc51b40b-b0d3-4674-939c-d9f10b9a3b25_SiteId">
    <vt:lpwstr>c37ef212-d4a3-44b6-92df-0d1dff85604f</vt:lpwstr>
  </property>
  <property fmtid="{D5CDD505-2E9C-101B-9397-08002B2CF9AE}" pid="8" name="MSIP_Label_dc51b40b-b0d3-4674-939c-d9f10b9a3b25_ActionId">
    <vt:lpwstr>fe95fa0a-35eb-4d22-8bff-b80ec1f783a9</vt:lpwstr>
  </property>
  <property fmtid="{D5CDD505-2E9C-101B-9397-08002B2CF9AE}" pid="9" name="MSIP_Label_dc51b40b-b0d3-4674-939c-d9f10b9a3b25_ContentBits">
    <vt:lpwstr>0</vt:lpwstr>
  </property>
  <property fmtid="{D5CDD505-2E9C-101B-9397-08002B2CF9AE}" pid="10" name="MediaServiceImageTags">
    <vt:lpwstr/>
  </property>
</Properties>
</file>